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79" r:id="rId7"/>
    <p:sldId id="261" r:id="rId8"/>
    <p:sldId id="262" r:id="rId9"/>
    <p:sldId id="263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316" r:id="rId22"/>
    <p:sldId id="281" r:id="rId23"/>
    <p:sldId id="317" r:id="rId24"/>
    <p:sldId id="282" r:id="rId25"/>
    <p:sldId id="284" r:id="rId26"/>
    <p:sldId id="264" r:id="rId27"/>
    <p:sldId id="318" r:id="rId28"/>
    <p:sldId id="319" r:id="rId29"/>
    <p:sldId id="320" r:id="rId30"/>
    <p:sldId id="283" r:id="rId31"/>
    <p:sldId id="321" r:id="rId32"/>
    <p:sldId id="285" r:id="rId33"/>
    <p:sldId id="286" r:id="rId34"/>
    <p:sldId id="287" r:id="rId35"/>
    <p:sldId id="288" r:id="rId36"/>
    <p:sldId id="304" r:id="rId37"/>
    <p:sldId id="306" r:id="rId38"/>
    <p:sldId id="309" r:id="rId39"/>
    <p:sldId id="315" r:id="rId40"/>
    <p:sldId id="265" r:id="rId41"/>
    <p:sldId id="322" r:id="rId42"/>
    <p:sldId id="323" r:id="rId43"/>
    <p:sldId id="258" r:id="rId44"/>
    <p:sldId id="324" r:id="rId45"/>
    <p:sldId id="351" r:id="rId46"/>
    <p:sldId id="352" r:id="rId47"/>
    <p:sldId id="353" r:id="rId48"/>
    <p:sldId id="354" r:id="rId49"/>
    <p:sldId id="330" r:id="rId50"/>
    <p:sldId id="357" r:id="rId51"/>
    <p:sldId id="358" r:id="rId52"/>
    <p:sldId id="266" r:id="rId53"/>
    <p:sldId id="267" r:id="rId54"/>
    <p:sldId id="331" r:id="rId55"/>
    <p:sldId id="270" r:id="rId56"/>
    <p:sldId id="333" r:id="rId57"/>
    <p:sldId id="334" r:id="rId58"/>
    <p:sldId id="341" r:id="rId59"/>
    <p:sldId id="359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290" r:id="rId68"/>
    <p:sldId id="291" r:id="rId69"/>
    <p:sldId id="292" r:id="rId70"/>
    <p:sldId id="360" r:id="rId71"/>
    <p:sldId id="362" r:id="rId72"/>
    <p:sldId id="372" r:id="rId73"/>
    <p:sldId id="363" r:id="rId74"/>
    <p:sldId id="364" r:id="rId75"/>
    <p:sldId id="365" r:id="rId76"/>
    <p:sldId id="366" r:id="rId77"/>
    <p:sldId id="367" r:id="rId78"/>
    <p:sldId id="370" r:id="rId79"/>
    <p:sldId id="371" r:id="rId80"/>
    <p:sldId id="368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91" r:id="rId93"/>
    <p:sldId id="384" r:id="rId94"/>
    <p:sldId id="385" r:id="rId95"/>
    <p:sldId id="386" r:id="rId96"/>
    <p:sldId id="387" r:id="rId97"/>
    <p:sldId id="388" r:id="rId98"/>
    <p:sldId id="392" r:id="rId99"/>
    <p:sldId id="393" r:id="rId100"/>
    <p:sldId id="394" r:id="rId101"/>
    <p:sldId id="395" r:id="rId102"/>
    <p:sldId id="396" r:id="rId103"/>
    <p:sldId id="397" r:id="rId104"/>
    <p:sldId id="398" r:id="rId105"/>
    <p:sldId id="399" r:id="rId106"/>
    <p:sldId id="400" r:id="rId107"/>
    <p:sldId id="401" r:id="rId108"/>
    <p:sldId id="402" r:id="rId109"/>
    <p:sldId id="404" r:id="rId110"/>
    <p:sldId id="405" r:id="rId111"/>
    <p:sldId id="406" r:id="rId112"/>
    <p:sldId id="407" r:id="rId113"/>
    <p:sldId id="408" r:id="rId114"/>
    <p:sldId id="409" r:id="rId115"/>
    <p:sldId id="410" r:id="rId116"/>
    <p:sldId id="411" r:id="rId117"/>
    <p:sldId id="412" r:id="rId118"/>
    <p:sldId id="413" r:id="rId119"/>
    <p:sldId id="414" r:id="rId120"/>
    <p:sldId id="415" r:id="rId121"/>
    <p:sldId id="416" r:id="rId122"/>
    <p:sldId id="417" r:id="rId123"/>
    <p:sldId id="418" r:id="rId124"/>
    <p:sldId id="419" r:id="rId125"/>
    <p:sldId id="420" r:id="rId126"/>
    <p:sldId id="421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E08B-A05F-4C13-9FC0-788736553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8A82D-6DAD-4EAF-8C23-E5E1AEB7D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8F5B8-960D-4249-ACF5-B7919011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C0A9-9F2E-4C53-BC76-69692C80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7050-232A-4201-96A3-BAB7944D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38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E949-347F-43B2-B966-8F683140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BA244-2820-4EA3-9B13-9C7EFBAF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87B0-7EEC-4264-94DF-770CB08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2C15C-9CAF-4AA1-A5BA-E0286EED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CAEE2-654A-460B-9775-CAAEF9E1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08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2C237-1740-4621-A8AB-EF04D208E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866F8-4909-4F14-BB82-513373C95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78A9B-25D2-4E97-8409-CB9AE44E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01B59-D6DB-47C4-9F00-3BCF47A8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D5D17-402B-4ABA-982F-453709A4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9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00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56221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800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56221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789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56221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071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21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F0EF-0591-4CA8-84D0-05DABF91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B26F-0B0B-4CD4-A500-C2F3294C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F013-6E73-4EA1-BF8E-368A88EC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D9FF-8EF2-4915-9CBE-5127B773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101E-2601-4505-ADAF-DC39CA4D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9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1910-1743-4810-975D-B6262CA6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A6C2C-E5F6-4D7B-ADA5-E8450292F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736EF-1481-425B-AE54-FC889899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27044-93EC-4966-983D-7AAF1731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6B71-ED99-4CA9-83A0-2C3A99BF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08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4305-B22B-4DF7-B3EE-FA041F9E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AAE0-CE81-4CA7-A754-8B083C8C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0EFFC-99D6-4D1F-A06E-D8059DA36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D8C22-3004-4575-BE9E-464AE339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8B309-1C13-48DB-82F3-E668B28E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02B61-A13C-46F6-918C-B9404274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54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5137-9D94-4310-9B33-F7517C74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1BBE-4B65-4D6C-AB08-384D2BE91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4407D-C198-4DAC-915E-709DF5320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0A7D6-21D8-4D0A-A521-094DB9D02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0FAA3-716D-4A64-9CA5-6E2406E51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DD35B-C3DD-400E-91C3-5D4C359D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0AB70-FA6A-41F4-A18D-F1ACD2A5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2C977-C9E4-4AE9-BED9-F493FF62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50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9846-30C9-4325-B79C-4359D1DC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E4997-0158-48B9-9BD0-8021FC8F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48E79-57F3-4D4B-8CBC-AFD09354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BAF-9000-4CB7-ABD2-A15F14F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EB355-74A9-4D7B-9679-A3A30010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96EEF-7335-47BD-A155-C775CD4C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FA231-EB3D-4C60-A0B7-0A9EC2C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27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9A50-2446-41AF-B6FB-AD663631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8FE1-1111-452C-91C1-9DFE9B6C2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157E-0790-4A66-8D3D-CDD51E3F8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ED8DF-AE5B-40CC-A62A-EF1451AE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1A916-A6CB-4405-A3A5-1FAC5A3B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C2802-4DFB-4027-A17F-1C0CCF7C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5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0CCA-D7E0-486E-8E22-2CE58CE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5719E-55E1-4667-8F8E-F4FD1D96F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CBA0-4242-4241-9607-E63DB344B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E70FD-DAE1-4C87-A449-6AFC5922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3200C-49B3-4434-BAB0-EDAC8091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93CE6-5F73-4B99-812C-AF21198D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81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25A76-6814-4379-ACD3-9AF837D0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1EBCB-F009-4487-8736-AE296983E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9C36-0FCB-47A2-8B7F-201FF2E45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0BF92-FF9F-42B4-BD4D-5F942A3183BD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69A-3552-48C1-B0AA-2B996C2C0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6CB2-CCB2-4681-BE15-454F8494A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25B5D-FD10-4CB1-9A93-5F65C718C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4014" y="3557"/>
            <a:ext cx="1093892" cy="819785"/>
          </a:xfrm>
          <a:custGeom>
            <a:avLst/>
            <a:gdLst/>
            <a:ahLst/>
            <a:cxnLst/>
            <a:rect l="l" t="t" r="r" b="b"/>
            <a:pathLst>
              <a:path w="820419" h="819785">
                <a:moveTo>
                  <a:pt x="819949" y="0"/>
                </a:moveTo>
                <a:lnTo>
                  <a:pt x="506" y="0"/>
                </a:lnTo>
                <a:lnTo>
                  <a:pt x="0" y="819404"/>
                </a:lnTo>
                <a:lnTo>
                  <a:pt x="505" y="819404"/>
                </a:lnTo>
                <a:lnTo>
                  <a:pt x="48654" y="818012"/>
                </a:lnTo>
                <a:lnTo>
                  <a:pt x="96070" y="813890"/>
                </a:lnTo>
                <a:lnTo>
                  <a:pt x="142676" y="807114"/>
                </a:lnTo>
                <a:lnTo>
                  <a:pt x="188396" y="797760"/>
                </a:lnTo>
                <a:lnTo>
                  <a:pt x="233153" y="785906"/>
                </a:lnTo>
                <a:lnTo>
                  <a:pt x="276870" y="771629"/>
                </a:lnTo>
                <a:lnTo>
                  <a:pt x="319470" y="755005"/>
                </a:lnTo>
                <a:lnTo>
                  <a:pt x="360876" y="736111"/>
                </a:lnTo>
                <a:lnTo>
                  <a:pt x="401012" y="715024"/>
                </a:lnTo>
                <a:lnTo>
                  <a:pt x="439800" y="691821"/>
                </a:lnTo>
                <a:lnTo>
                  <a:pt x="477163" y="666580"/>
                </a:lnTo>
                <a:lnTo>
                  <a:pt x="513026" y="639376"/>
                </a:lnTo>
                <a:lnTo>
                  <a:pt x="547310" y="610287"/>
                </a:lnTo>
                <a:lnTo>
                  <a:pt x="579940" y="579389"/>
                </a:lnTo>
                <a:lnTo>
                  <a:pt x="610838" y="546760"/>
                </a:lnTo>
                <a:lnTo>
                  <a:pt x="639927" y="512477"/>
                </a:lnTo>
                <a:lnTo>
                  <a:pt x="667130" y="476615"/>
                </a:lnTo>
                <a:lnTo>
                  <a:pt x="692372" y="439253"/>
                </a:lnTo>
                <a:lnTo>
                  <a:pt x="715574" y="400467"/>
                </a:lnTo>
                <a:lnTo>
                  <a:pt x="736660" y="360334"/>
                </a:lnTo>
                <a:lnTo>
                  <a:pt x="755553" y="318930"/>
                </a:lnTo>
                <a:lnTo>
                  <a:pt x="772177" y="276333"/>
                </a:lnTo>
                <a:lnTo>
                  <a:pt x="786454" y="232620"/>
                </a:lnTo>
                <a:lnTo>
                  <a:pt x="798307" y="187868"/>
                </a:lnTo>
                <a:lnTo>
                  <a:pt x="807660" y="142152"/>
                </a:lnTo>
                <a:lnTo>
                  <a:pt x="814436" y="95551"/>
                </a:lnTo>
                <a:lnTo>
                  <a:pt x="818558" y="48141"/>
                </a:lnTo>
                <a:lnTo>
                  <a:pt x="819949" y="0"/>
                </a:lnTo>
                <a:close/>
              </a:path>
            </a:pathLst>
          </a:custGeom>
          <a:solidFill>
            <a:srgbClr val="FDF9F4">
              <a:alpha val="3294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4014" y="3557"/>
            <a:ext cx="1093892" cy="819785"/>
          </a:xfrm>
          <a:custGeom>
            <a:avLst/>
            <a:gdLst/>
            <a:ahLst/>
            <a:cxnLst/>
            <a:rect l="l" t="t" r="r" b="b"/>
            <a:pathLst>
              <a:path w="820419" h="819785">
                <a:moveTo>
                  <a:pt x="819949" y="0"/>
                </a:moveTo>
                <a:lnTo>
                  <a:pt x="818558" y="48141"/>
                </a:lnTo>
                <a:lnTo>
                  <a:pt x="814436" y="95551"/>
                </a:lnTo>
                <a:lnTo>
                  <a:pt x="807660" y="142152"/>
                </a:lnTo>
                <a:lnTo>
                  <a:pt x="798307" y="187868"/>
                </a:lnTo>
                <a:lnTo>
                  <a:pt x="786454" y="232620"/>
                </a:lnTo>
                <a:lnTo>
                  <a:pt x="772177" y="276333"/>
                </a:lnTo>
                <a:lnTo>
                  <a:pt x="755553" y="318930"/>
                </a:lnTo>
                <a:lnTo>
                  <a:pt x="736660" y="360334"/>
                </a:lnTo>
                <a:lnTo>
                  <a:pt x="715574" y="400467"/>
                </a:lnTo>
                <a:lnTo>
                  <a:pt x="692372" y="439253"/>
                </a:lnTo>
                <a:lnTo>
                  <a:pt x="667130" y="476615"/>
                </a:lnTo>
                <a:lnTo>
                  <a:pt x="639927" y="512477"/>
                </a:lnTo>
                <a:lnTo>
                  <a:pt x="610838" y="546760"/>
                </a:lnTo>
                <a:lnTo>
                  <a:pt x="579940" y="579389"/>
                </a:lnTo>
                <a:lnTo>
                  <a:pt x="547310" y="610287"/>
                </a:lnTo>
                <a:lnTo>
                  <a:pt x="513026" y="639376"/>
                </a:lnTo>
                <a:lnTo>
                  <a:pt x="477163" y="666580"/>
                </a:lnTo>
                <a:lnTo>
                  <a:pt x="439800" y="691821"/>
                </a:lnTo>
                <a:lnTo>
                  <a:pt x="401012" y="715024"/>
                </a:lnTo>
                <a:lnTo>
                  <a:pt x="360876" y="736111"/>
                </a:lnTo>
                <a:lnTo>
                  <a:pt x="319470" y="755005"/>
                </a:lnTo>
                <a:lnTo>
                  <a:pt x="276870" y="771629"/>
                </a:lnTo>
                <a:lnTo>
                  <a:pt x="233153" y="785906"/>
                </a:lnTo>
                <a:lnTo>
                  <a:pt x="188396" y="797760"/>
                </a:lnTo>
                <a:lnTo>
                  <a:pt x="142676" y="807114"/>
                </a:lnTo>
                <a:lnTo>
                  <a:pt x="96070" y="813890"/>
                </a:lnTo>
                <a:lnTo>
                  <a:pt x="48654" y="818012"/>
                </a:lnTo>
                <a:lnTo>
                  <a:pt x="505" y="819404"/>
                </a:lnTo>
                <a:lnTo>
                  <a:pt x="337" y="819404"/>
                </a:lnTo>
                <a:lnTo>
                  <a:pt x="168" y="819404"/>
                </a:lnTo>
                <a:lnTo>
                  <a:pt x="0" y="819404"/>
                </a:lnTo>
                <a:lnTo>
                  <a:pt x="506" y="0"/>
                </a:lnTo>
                <a:lnTo>
                  <a:pt x="819949" y="0"/>
                </a:lnTo>
                <a:close/>
              </a:path>
            </a:pathLst>
          </a:custGeom>
          <a:ln w="12699">
            <a:solidFill>
              <a:srgbClr val="D2C39E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170688" y="6096"/>
            <a:ext cx="2379472" cy="1783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225096" y="21082"/>
            <a:ext cx="2269913" cy="1702435"/>
          </a:xfrm>
          <a:custGeom>
            <a:avLst/>
            <a:gdLst/>
            <a:ahLst/>
            <a:cxnLst/>
            <a:rect l="l" t="t" r="r" b="b"/>
            <a:pathLst>
              <a:path w="1702435" h="1702435">
                <a:moveTo>
                  <a:pt x="0" y="851154"/>
                </a:moveTo>
                <a:lnTo>
                  <a:pt x="1347" y="802859"/>
                </a:lnTo>
                <a:lnTo>
                  <a:pt x="5341" y="755271"/>
                </a:lnTo>
                <a:lnTo>
                  <a:pt x="11909" y="708461"/>
                </a:lnTo>
                <a:lnTo>
                  <a:pt x="20981" y="662500"/>
                </a:lnTo>
                <a:lnTo>
                  <a:pt x="32484" y="617462"/>
                </a:lnTo>
                <a:lnTo>
                  <a:pt x="46346" y="573417"/>
                </a:lnTo>
                <a:lnTo>
                  <a:pt x="62495" y="530438"/>
                </a:lnTo>
                <a:lnTo>
                  <a:pt x="80860" y="488596"/>
                </a:lnTo>
                <a:lnTo>
                  <a:pt x="101369" y="447964"/>
                </a:lnTo>
                <a:lnTo>
                  <a:pt x="123949" y="408613"/>
                </a:lnTo>
                <a:lnTo>
                  <a:pt x="148530" y="370615"/>
                </a:lnTo>
                <a:lnTo>
                  <a:pt x="175039" y="334042"/>
                </a:lnTo>
                <a:lnTo>
                  <a:pt x="203404" y="298966"/>
                </a:lnTo>
                <a:lnTo>
                  <a:pt x="233553" y="265459"/>
                </a:lnTo>
                <a:lnTo>
                  <a:pt x="265416" y="233593"/>
                </a:lnTo>
                <a:lnTo>
                  <a:pt x="298919" y="203439"/>
                </a:lnTo>
                <a:lnTo>
                  <a:pt x="333991" y="175070"/>
                </a:lnTo>
                <a:lnTo>
                  <a:pt x="370561" y="148557"/>
                </a:lnTo>
                <a:lnTo>
                  <a:pt x="408556" y="123973"/>
                </a:lnTo>
                <a:lnTo>
                  <a:pt x="447904" y="101388"/>
                </a:lnTo>
                <a:lnTo>
                  <a:pt x="488534" y="80876"/>
                </a:lnTo>
                <a:lnTo>
                  <a:pt x="530373" y="62508"/>
                </a:lnTo>
                <a:lnTo>
                  <a:pt x="573351" y="46355"/>
                </a:lnTo>
                <a:lnTo>
                  <a:pt x="617394" y="32490"/>
                </a:lnTo>
                <a:lnTo>
                  <a:pt x="662432" y="20985"/>
                </a:lnTo>
                <a:lnTo>
                  <a:pt x="708393" y="11912"/>
                </a:lnTo>
                <a:lnTo>
                  <a:pt x="755204" y="5342"/>
                </a:lnTo>
                <a:lnTo>
                  <a:pt x="802793" y="1347"/>
                </a:lnTo>
                <a:lnTo>
                  <a:pt x="851090" y="0"/>
                </a:lnTo>
                <a:lnTo>
                  <a:pt x="899386" y="1347"/>
                </a:lnTo>
                <a:lnTo>
                  <a:pt x="946976" y="5342"/>
                </a:lnTo>
                <a:lnTo>
                  <a:pt x="993786" y="11912"/>
                </a:lnTo>
                <a:lnTo>
                  <a:pt x="1039746" y="20985"/>
                </a:lnTo>
                <a:lnTo>
                  <a:pt x="1084783" y="32490"/>
                </a:lnTo>
                <a:lnTo>
                  <a:pt x="1128825" y="46355"/>
                </a:lnTo>
                <a:lnTo>
                  <a:pt x="1171801" y="62508"/>
                </a:lnTo>
                <a:lnTo>
                  <a:pt x="1213639" y="80876"/>
                </a:lnTo>
                <a:lnTo>
                  <a:pt x="1254268" y="101388"/>
                </a:lnTo>
                <a:lnTo>
                  <a:pt x="1293614" y="123973"/>
                </a:lnTo>
                <a:lnTo>
                  <a:pt x="1331607" y="148557"/>
                </a:lnTo>
                <a:lnTo>
                  <a:pt x="1368174" y="175070"/>
                </a:lnTo>
                <a:lnTo>
                  <a:pt x="1403245" y="203439"/>
                </a:lnTo>
                <a:lnTo>
                  <a:pt x="1436746" y="233593"/>
                </a:lnTo>
                <a:lnTo>
                  <a:pt x="1468606" y="265459"/>
                </a:lnTo>
                <a:lnTo>
                  <a:pt x="1498754" y="298966"/>
                </a:lnTo>
                <a:lnTo>
                  <a:pt x="1527117" y="334042"/>
                </a:lnTo>
                <a:lnTo>
                  <a:pt x="1553624" y="370615"/>
                </a:lnTo>
                <a:lnTo>
                  <a:pt x="1578203" y="408613"/>
                </a:lnTo>
                <a:lnTo>
                  <a:pt x="1600782" y="447964"/>
                </a:lnTo>
                <a:lnTo>
                  <a:pt x="1621289" y="488596"/>
                </a:lnTo>
                <a:lnTo>
                  <a:pt x="1639653" y="530438"/>
                </a:lnTo>
                <a:lnTo>
                  <a:pt x="1655801" y="573417"/>
                </a:lnTo>
                <a:lnTo>
                  <a:pt x="1669661" y="617462"/>
                </a:lnTo>
                <a:lnTo>
                  <a:pt x="1681163" y="662500"/>
                </a:lnTo>
                <a:lnTo>
                  <a:pt x="1690234" y="708461"/>
                </a:lnTo>
                <a:lnTo>
                  <a:pt x="1696802" y="755271"/>
                </a:lnTo>
                <a:lnTo>
                  <a:pt x="1700795" y="802859"/>
                </a:lnTo>
                <a:lnTo>
                  <a:pt x="1702142" y="851154"/>
                </a:lnTo>
                <a:lnTo>
                  <a:pt x="1700795" y="899447"/>
                </a:lnTo>
                <a:lnTo>
                  <a:pt x="1696802" y="947034"/>
                </a:lnTo>
                <a:lnTo>
                  <a:pt x="1690234" y="993843"/>
                </a:lnTo>
                <a:lnTo>
                  <a:pt x="1681163" y="1039800"/>
                </a:lnTo>
                <a:lnTo>
                  <a:pt x="1669661" y="1084835"/>
                </a:lnTo>
                <a:lnTo>
                  <a:pt x="1655801" y="1128876"/>
                </a:lnTo>
                <a:lnTo>
                  <a:pt x="1639653" y="1171850"/>
                </a:lnTo>
                <a:lnTo>
                  <a:pt x="1621289" y="1213687"/>
                </a:lnTo>
                <a:lnTo>
                  <a:pt x="1600782" y="1254314"/>
                </a:lnTo>
                <a:lnTo>
                  <a:pt x="1578203" y="1293659"/>
                </a:lnTo>
                <a:lnTo>
                  <a:pt x="1553624" y="1331651"/>
                </a:lnTo>
                <a:lnTo>
                  <a:pt x="1527117" y="1368218"/>
                </a:lnTo>
                <a:lnTo>
                  <a:pt x="1498754" y="1403287"/>
                </a:lnTo>
                <a:lnTo>
                  <a:pt x="1468606" y="1436788"/>
                </a:lnTo>
                <a:lnTo>
                  <a:pt x="1436746" y="1468647"/>
                </a:lnTo>
                <a:lnTo>
                  <a:pt x="1403245" y="1498795"/>
                </a:lnTo>
                <a:lnTo>
                  <a:pt x="1368174" y="1527157"/>
                </a:lnTo>
                <a:lnTo>
                  <a:pt x="1331607" y="1553664"/>
                </a:lnTo>
                <a:lnTo>
                  <a:pt x="1293614" y="1578242"/>
                </a:lnTo>
                <a:lnTo>
                  <a:pt x="1254268" y="1600821"/>
                </a:lnTo>
                <a:lnTo>
                  <a:pt x="1213639" y="1621328"/>
                </a:lnTo>
                <a:lnTo>
                  <a:pt x="1171801" y="1639691"/>
                </a:lnTo>
                <a:lnTo>
                  <a:pt x="1128825" y="1655839"/>
                </a:lnTo>
                <a:lnTo>
                  <a:pt x="1084783" y="1669700"/>
                </a:lnTo>
                <a:lnTo>
                  <a:pt x="1039746" y="1681201"/>
                </a:lnTo>
                <a:lnTo>
                  <a:pt x="993786" y="1690272"/>
                </a:lnTo>
                <a:lnTo>
                  <a:pt x="946976" y="1696840"/>
                </a:lnTo>
                <a:lnTo>
                  <a:pt x="899386" y="1700833"/>
                </a:lnTo>
                <a:lnTo>
                  <a:pt x="851090" y="1702181"/>
                </a:lnTo>
                <a:lnTo>
                  <a:pt x="802793" y="1700833"/>
                </a:lnTo>
                <a:lnTo>
                  <a:pt x="755204" y="1696840"/>
                </a:lnTo>
                <a:lnTo>
                  <a:pt x="708393" y="1690272"/>
                </a:lnTo>
                <a:lnTo>
                  <a:pt x="662432" y="1681201"/>
                </a:lnTo>
                <a:lnTo>
                  <a:pt x="617394" y="1669700"/>
                </a:lnTo>
                <a:lnTo>
                  <a:pt x="573351" y="1655839"/>
                </a:lnTo>
                <a:lnTo>
                  <a:pt x="530373" y="1639691"/>
                </a:lnTo>
                <a:lnTo>
                  <a:pt x="488534" y="1621328"/>
                </a:lnTo>
                <a:lnTo>
                  <a:pt x="447904" y="1600821"/>
                </a:lnTo>
                <a:lnTo>
                  <a:pt x="408556" y="1578242"/>
                </a:lnTo>
                <a:lnTo>
                  <a:pt x="370561" y="1553664"/>
                </a:lnTo>
                <a:lnTo>
                  <a:pt x="333991" y="1527157"/>
                </a:lnTo>
                <a:lnTo>
                  <a:pt x="298919" y="1498795"/>
                </a:lnTo>
                <a:lnTo>
                  <a:pt x="265416" y="1468647"/>
                </a:lnTo>
                <a:lnTo>
                  <a:pt x="233553" y="1436788"/>
                </a:lnTo>
                <a:lnTo>
                  <a:pt x="203404" y="1403287"/>
                </a:lnTo>
                <a:lnTo>
                  <a:pt x="175039" y="1368218"/>
                </a:lnTo>
                <a:lnTo>
                  <a:pt x="148530" y="1331651"/>
                </a:lnTo>
                <a:lnTo>
                  <a:pt x="123949" y="1293659"/>
                </a:lnTo>
                <a:lnTo>
                  <a:pt x="101369" y="1254314"/>
                </a:lnTo>
                <a:lnTo>
                  <a:pt x="80860" y="1213687"/>
                </a:lnTo>
                <a:lnTo>
                  <a:pt x="62495" y="1171850"/>
                </a:lnTo>
                <a:lnTo>
                  <a:pt x="46346" y="1128876"/>
                </a:lnTo>
                <a:lnTo>
                  <a:pt x="32484" y="1084835"/>
                </a:lnTo>
                <a:lnTo>
                  <a:pt x="20981" y="1039800"/>
                </a:lnTo>
                <a:lnTo>
                  <a:pt x="11909" y="993843"/>
                </a:lnTo>
                <a:lnTo>
                  <a:pt x="5341" y="947034"/>
                </a:lnTo>
                <a:lnTo>
                  <a:pt x="1347" y="899447"/>
                </a:lnTo>
                <a:lnTo>
                  <a:pt x="0" y="851154"/>
                </a:lnTo>
                <a:close/>
              </a:path>
            </a:pathLst>
          </a:custGeom>
          <a:ln w="27305">
            <a:solidFill>
              <a:srgbClr val="FFF6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g object 21"/>
          <p:cNvSpPr/>
          <p:nvPr/>
        </p:nvSpPr>
        <p:spPr>
          <a:xfrm>
            <a:off x="225552" y="1043940"/>
            <a:ext cx="1546352" cy="1153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g object 22"/>
          <p:cNvSpPr/>
          <p:nvPr/>
        </p:nvSpPr>
        <p:spPr>
          <a:xfrm>
            <a:off x="249758" y="1050633"/>
            <a:ext cx="1489084" cy="11115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g object 23"/>
          <p:cNvSpPr/>
          <p:nvPr/>
        </p:nvSpPr>
        <p:spPr>
          <a:xfrm>
            <a:off x="249758" y="1050634"/>
            <a:ext cx="1489287" cy="1111885"/>
          </a:xfrm>
          <a:custGeom>
            <a:avLst/>
            <a:gdLst/>
            <a:ahLst/>
            <a:cxnLst/>
            <a:rect l="l" t="t" r="r" b="b"/>
            <a:pathLst>
              <a:path w="1116965" h="1111885">
                <a:moveTo>
                  <a:pt x="118497" y="204634"/>
                </a:moveTo>
                <a:lnTo>
                  <a:pt x="149786" y="168741"/>
                </a:lnTo>
                <a:lnTo>
                  <a:pt x="183516" y="136234"/>
                </a:lnTo>
                <a:lnTo>
                  <a:pt x="219451" y="107137"/>
                </a:lnTo>
                <a:lnTo>
                  <a:pt x="257356" y="81474"/>
                </a:lnTo>
                <a:lnTo>
                  <a:pt x="296996" y="59270"/>
                </a:lnTo>
                <a:lnTo>
                  <a:pt x="338136" y="40547"/>
                </a:lnTo>
                <a:lnTo>
                  <a:pt x="380539" y="25331"/>
                </a:lnTo>
                <a:lnTo>
                  <a:pt x="423971" y="13644"/>
                </a:lnTo>
                <a:lnTo>
                  <a:pt x="468197" y="5510"/>
                </a:lnTo>
                <a:lnTo>
                  <a:pt x="512980" y="954"/>
                </a:lnTo>
                <a:lnTo>
                  <a:pt x="558087" y="0"/>
                </a:lnTo>
                <a:lnTo>
                  <a:pt x="603281" y="2670"/>
                </a:lnTo>
                <a:lnTo>
                  <a:pt x="648328" y="8990"/>
                </a:lnTo>
                <a:lnTo>
                  <a:pt x="692991" y="18983"/>
                </a:lnTo>
                <a:lnTo>
                  <a:pt x="737036" y="32672"/>
                </a:lnTo>
                <a:lnTo>
                  <a:pt x="780228" y="50083"/>
                </a:lnTo>
                <a:lnTo>
                  <a:pt x="822331" y="71238"/>
                </a:lnTo>
                <a:lnTo>
                  <a:pt x="863109" y="96162"/>
                </a:lnTo>
                <a:lnTo>
                  <a:pt x="902328" y="124878"/>
                </a:lnTo>
                <a:lnTo>
                  <a:pt x="939023" y="156757"/>
                </a:lnTo>
                <a:lnTo>
                  <a:pt x="972366" y="190998"/>
                </a:lnTo>
                <a:lnTo>
                  <a:pt x="1002326" y="227366"/>
                </a:lnTo>
                <a:lnTo>
                  <a:pt x="1028875" y="265625"/>
                </a:lnTo>
                <a:lnTo>
                  <a:pt x="1051985" y="305541"/>
                </a:lnTo>
                <a:lnTo>
                  <a:pt x="1071627" y="346879"/>
                </a:lnTo>
                <a:lnTo>
                  <a:pt x="1087772" y="389404"/>
                </a:lnTo>
                <a:lnTo>
                  <a:pt x="1100392" y="432881"/>
                </a:lnTo>
                <a:lnTo>
                  <a:pt x="1109458" y="477076"/>
                </a:lnTo>
                <a:lnTo>
                  <a:pt x="1114941" y="521754"/>
                </a:lnTo>
                <a:lnTo>
                  <a:pt x="1116813" y="566679"/>
                </a:lnTo>
                <a:lnTo>
                  <a:pt x="1115045" y="611617"/>
                </a:lnTo>
                <a:lnTo>
                  <a:pt x="1109608" y="656333"/>
                </a:lnTo>
                <a:lnTo>
                  <a:pt x="1100474" y="700593"/>
                </a:lnTo>
                <a:lnTo>
                  <a:pt x="1087614" y="744160"/>
                </a:lnTo>
                <a:lnTo>
                  <a:pt x="1070999" y="786801"/>
                </a:lnTo>
                <a:lnTo>
                  <a:pt x="1050601" y="828281"/>
                </a:lnTo>
                <a:lnTo>
                  <a:pt x="1026391" y="868365"/>
                </a:lnTo>
                <a:lnTo>
                  <a:pt x="998340" y="906817"/>
                </a:lnTo>
                <a:lnTo>
                  <a:pt x="967050" y="942711"/>
                </a:lnTo>
                <a:lnTo>
                  <a:pt x="933321" y="975221"/>
                </a:lnTo>
                <a:lnTo>
                  <a:pt x="897386" y="1004323"/>
                </a:lnTo>
                <a:lnTo>
                  <a:pt x="859481" y="1029991"/>
                </a:lnTo>
                <a:lnTo>
                  <a:pt x="819842" y="1052203"/>
                </a:lnTo>
                <a:lnTo>
                  <a:pt x="778703" y="1070934"/>
                </a:lnTo>
                <a:lnTo>
                  <a:pt x="736301" y="1086160"/>
                </a:lnTo>
                <a:lnTo>
                  <a:pt x="692869" y="1097856"/>
                </a:lnTo>
                <a:lnTo>
                  <a:pt x="648644" y="1105999"/>
                </a:lnTo>
                <a:lnTo>
                  <a:pt x="603861" y="1110565"/>
                </a:lnTo>
                <a:lnTo>
                  <a:pt x="558755" y="1111530"/>
                </a:lnTo>
                <a:lnTo>
                  <a:pt x="513561" y="1108869"/>
                </a:lnTo>
                <a:lnTo>
                  <a:pt x="468514" y="1102558"/>
                </a:lnTo>
                <a:lnTo>
                  <a:pt x="423851" y="1092574"/>
                </a:lnTo>
                <a:lnTo>
                  <a:pt x="379805" y="1078891"/>
                </a:lnTo>
                <a:lnTo>
                  <a:pt x="336613" y="1061487"/>
                </a:lnTo>
                <a:lnTo>
                  <a:pt x="294509" y="1040336"/>
                </a:lnTo>
                <a:lnTo>
                  <a:pt x="253729" y="1015415"/>
                </a:lnTo>
                <a:lnTo>
                  <a:pt x="214509" y="986700"/>
                </a:lnTo>
                <a:lnTo>
                  <a:pt x="177813" y="954821"/>
                </a:lnTo>
                <a:lnTo>
                  <a:pt x="144469" y="920580"/>
                </a:lnTo>
                <a:lnTo>
                  <a:pt x="114507" y="884212"/>
                </a:lnTo>
                <a:lnTo>
                  <a:pt x="87955" y="845952"/>
                </a:lnTo>
                <a:lnTo>
                  <a:pt x="64843" y="806035"/>
                </a:lnTo>
                <a:lnTo>
                  <a:pt x="45198" y="764695"/>
                </a:lnTo>
                <a:lnTo>
                  <a:pt x="29050" y="722168"/>
                </a:lnTo>
                <a:lnTo>
                  <a:pt x="16427" y="678687"/>
                </a:lnTo>
                <a:lnTo>
                  <a:pt x="7358" y="634488"/>
                </a:lnTo>
                <a:lnTo>
                  <a:pt x="1873" y="589806"/>
                </a:lnTo>
                <a:lnTo>
                  <a:pt x="0" y="544874"/>
                </a:lnTo>
                <a:lnTo>
                  <a:pt x="1767" y="499929"/>
                </a:lnTo>
                <a:lnTo>
                  <a:pt x="7203" y="455204"/>
                </a:lnTo>
                <a:lnTo>
                  <a:pt x="16338" y="410935"/>
                </a:lnTo>
                <a:lnTo>
                  <a:pt x="29201" y="367355"/>
                </a:lnTo>
                <a:lnTo>
                  <a:pt x="45819" y="324701"/>
                </a:lnTo>
                <a:lnTo>
                  <a:pt x="66221" y="283206"/>
                </a:lnTo>
                <a:lnTo>
                  <a:pt x="90438" y="243105"/>
                </a:lnTo>
                <a:lnTo>
                  <a:pt x="118497" y="204634"/>
                </a:lnTo>
                <a:close/>
              </a:path>
              <a:path w="1116965" h="1111885">
                <a:moveTo>
                  <a:pt x="220478" y="286041"/>
                </a:moveTo>
                <a:lnTo>
                  <a:pt x="193857" y="323455"/>
                </a:lnTo>
                <a:lnTo>
                  <a:pt x="171956" y="362810"/>
                </a:lnTo>
                <a:lnTo>
                  <a:pt x="154731" y="403741"/>
                </a:lnTo>
                <a:lnTo>
                  <a:pt x="142134" y="445881"/>
                </a:lnTo>
                <a:lnTo>
                  <a:pt x="134120" y="488865"/>
                </a:lnTo>
                <a:lnTo>
                  <a:pt x="130642" y="532328"/>
                </a:lnTo>
                <a:lnTo>
                  <a:pt x="131656" y="575903"/>
                </a:lnTo>
                <a:lnTo>
                  <a:pt x="137113" y="619227"/>
                </a:lnTo>
                <a:lnTo>
                  <a:pt x="146970" y="661933"/>
                </a:lnTo>
                <a:lnTo>
                  <a:pt x="161179" y="703655"/>
                </a:lnTo>
                <a:lnTo>
                  <a:pt x="179695" y="744028"/>
                </a:lnTo>
                <a:lnTo>
                  <a:pt x="202471" y="782686"/>
                </a:lnTo>
                <a:lnTo>
                  <a:pt x="229462" y="819265"/>
                </a:lnTo>
                <a:lnTo>
                  <a:pt x="260621" y="853397"/>
                </a:lnTo>
                <a:lnTo>
                  <a:pt x="295903" y="884719"/>
                </a:lnTo>
                <a:lnTo>
                  <a:pt x="334266" y="912179"/>
                </a:lnTo>
                <a:lnTo>
                  <a:pt x="374454" y="934995"/>
                </a:lnTo>
                <a:lnTo>
                  <a:pt x="416101" y="953204"/>
                </a:lnTo>
                <a:lnTo>
                  <a:pt x="458842" y="966841"/>
                </a:lnTo>
                <a:lnTo>
                  <a:pt x="502309" y="975943"/>
                </a:lnTo>
                <a:lnTo>
                  <a:pt x="546136" y="980546"/>
                </a:lnTo>
                <a:lnTo>
                  <a:pt x="589958" y="980687"/>
                </a:lnTo>
                <a:lnTo>
                  <a:pt x="633407" y="976403"/>
                </a:lnTo>
                <a:lnTo>
                  <a:pt x="676118" y="967728"/>
                </a:lnTo>
                <a:lnTo>
                  <a:pt x="717723" y="954701"/>
                </a:lnTo>
                <a:lnTo>
                  <a:pt x="757858" y="937356"/>
                </a:lnTo>
                <a:lnTo>
                  <a:pt x="796155" y="915731"/>
                </a:lnTo>
                <a:lnTo>
                  <a:pt x="832249" y="889862"/>
                </a:lnTo>
                <a:lnTo>
                  <a:pt x="865772" y="859785"/>
                </a:lnTo>
                <a:lnTo>
                  <a:pt x="896359" y="825537"/>
                </a:lnTo>
                <a:lnTo>
                  <a:pt x="922982" y="788101"/>
                </a:lnTo>
                <a:lnTo>
                  <a:pt x="944884" y="748730"/>
                </a:lnTo>
                <a:lnTo>
                  <a:pt x="962112" y="707789"/>
                </a:lnTo>
                <a:lnTo>
                  <a:pt x="974710" y="665643"/>
                </a:lnTo>
                <a:lnTo>
                  <a:pt x="982725" y="622657"/>
                </a:lnTo>
                <a:lnTo>
                  <a:pt x="986204" y="579196"/>
                </a:lnTo>
                <a:lnTo>
                  <a:pt x="985192" y="535624"/>
                </a:lnTo>
                <a:lnTo>
                  <a:pt x="979734" y="492307"/>
                </a:lnTo>
                <a:lnTo>
                  <a:pt x="969878" y="449609"/>
                </a:lnTo>
                <a:lnTo>
                  <a:pt x="955670" y="407895"/>
                </a:lnTo>
                <a:lnTo>
                  <a:pt x="937154" y="367530"/>
                </a:lnTo>
                <a:lnTo>
                  <a:pt x="914378" y="328880"/>
                </a:lnTo>
                <a:lnTo>
                  <a:pt x="887387" y="292308"/>
                </a:lnTo>
                <a:lnTo>
                  <a:pt x="856228" y="258179"/>
                </a:lnTo>
                <a:lnTo>
                  <a:pt x="820946" y="226859"/>
                </a:lnTo>
                <a:lnTo>
                  <a:pt x="782581" y="199399"/>
                </a:lnTo>
                <a:lnTo>
                  <a:pt x="742391" y="176583"/>
                </a:lnTo>
                <a:lnTo>
                  <a:pt x="700742" y="158375"/>
                </a:lnTo>
                <a:lnTo>
                  <a:pt x="658000" y="144737"/>
                </a:lnTo>
                <a:lnTo>
                  <a:pt x="614531" y="135635"/>
                </a:lnTo>
                <a:lnTo>
                  <a:pt x="570703" y="131032"/>
                </a:lnTo>
                <a:lnTo>
                  <a:pt x="526880" y="130891"/>
                </a:lnTo>
                <a:lnTo>
                  <a:pt x="483431" y="135175"/>
                </a:lnTo>
                <a:lnTo>
                  <a:pt x="440719" y="143850"/>
                </a:lnTo>
                <a:lnTo>
                  <a:pt x="399113" y="156877"/>
                </a:lnTo>
                <a:lnTo>
                  <a:pt x="358979" y="174222"/>
                </a:lnTo>
                <a:lnTo>
                  <a:pt x="320681" y="195847"/>
                </a:lnTo>
                <a:lnTo>
                  <a:pt x="284588" y="221716"/>
                </a:lnTo>
                <a:lnTo>
                  <a:pt x="251064" y="251793"/>
                </a:lnTo>
                <a:lnTo>
                  <a:pt x="220478" y="286041"/>
                </a:lnTo>
                <a:close/>
              </a:path>
            </a:pathLst>
          </a:custGeom>
          <a:ln w="12700">
            <a:solidFill>
              <a:srgbClr val="C6B791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g object 24"/>
          <p:cNvSpPr/>
          <p:nvPr/>
        </p:nvSpPr>
        <p:spPr>
          <a:xfrm>
            <a:off x="1350501" y="0"/>
            <a:ext cx="10841567" cy="6858000"/>
          </a:xfrm>
          <a:custGeom>
            <a:avLst/>
            <a:gdLst/>
            <a:ahLst/>
            <a:cxnLst/>
            <a:rect l="l" t="t" r="r" b="b"/>
            <a:pathLst>
              <a:path w="8131175" h="6858000">
                <a:moveTo>
                  <a:pt x="8131175" y="0"/>
                </a:moveTo>
                <a:lnTo>
                  <a:pt x="0" y="0"/>
                </a:lnTo>
                <a:lnTo>
                  <a:pt x="0" y="6858000"/>
                </a:lnTo>
                <a:lnTo>
                  <a:pt x="8131175" y="6858000"/>
                </a:lnTo>
                <a:lnTo>
                  <a:pt x="8131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g object 25"/>
          <p:cNvSpPr/>
          <p:nvPr/>
        </p:nvSpPr>
        <p:spPr>
          <a:xfrm>
            <a:off x="1247647" y="1"/>
            <a:ext cx="207263" cy="6857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bg object 26"/>
          <p:cNvSpPr/>
          <p:nvPr/>
        </p:nvSpPr>
        <p:spPr>
          <a:xfrm>
            <a:off x="1353312" y="0"/>
            <a:ext cx="98213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152" y="0"/>
                </a:moveTo>
                <a:lnTo>
                  <a:pt x="0" y="0"/>
                </a:lnTo>
                <a:lnTo>
                  <a:pt x="0" y="6858000"/>
                </a:lnTo>
                <a:lnTo>
                  <a:pt x="73152" y="6858000"/>
                </a:lnTo>
                <a:lnTo>
                  <a:pt x="73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9470" y="255855"/>
            <a:ext cx="815306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rgbClr val="56221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6781" y="1473454"/>
            <a:ext cx="1037843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14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1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9" Type="http://schemas.openxmlformats.org/officeDocument/2006/relationships/image" Target="../media/image249.png"/><Relationship Id="rId3" Type="http://schemas.openxmlformats.org/officeDocument/2006/relationships/image" Target="../media/image213.png"/><Relationship Id="rId21" Type="http://schemas.openxmlformats.org/officeDocument/2006/relationships/image" Target="../media/image231.png"/><Relationship Id="rId34" Type="http://schemas.openxmlformats.org/officeDocument/2006/relationships/image" Target="../media/image244.png"/><Relationship Id="rId42" Type="http://schemas.openxmlformats.org/officeDocument/2006/relationships/image" Target="../media/image252.png"/><Relationship Id="rId47" Type="http://schemas.openxmlformats.org/officeDocument/2006/relationships/image" Target="../media/image257.png"/><Relationship Id="rId50" Type="http://schemas.openxmlformats.org/officeDocument/2006/relationships/image" Target="../media/image26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56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29" Type="http://schemas.openxmlformats.org/officeDocument/2006/relationships/image" Target="../media/image239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40" Type="http://schemas.openxmlformats.org/officeDocument/2006/relationships/image" Target="../media/image250.png"/><Relationship Id="rId45" Type="http://schemas.openxmlformats.org/officeDocument/2006/relationships/image" Target="../media/image255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36" Type="http://schemas.openxmlformats.org/officeDocument/2006/relationships/image" Target="../media/image246.png"/><Relationship Id="rId49" Type="http://schemas.openxmlformats.org/officeDocument/2006/relationships/image" Target="../media/image259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31" Type="http://schemas.openxmlformats.org/officeDocument/2006/relationships/image" Target="../media/image241.png"/><Relationship Id="rId44" Type="http://schemas.openxmlformats.org/officeDocument/2006/relationships/image" Target="../media/image254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40.png"/><Relationship Id="rId35" Type="http://schemas.openxmlformats.org/officeDocument/2006/relationships/image" Target="../media/image245.png"/><Relationship Id="rId43" Type="http://schemas.openxmlformats.org/officeDocument/2006/relationships/image" Target="../media/image253.png"/><Relationship Id="rId48" Type="http://schemas.openxmlformats.org/officeDocument/2006/relationships/image" Target="../media/image258.png"/><Relationship Id="rId8" Type="http://schemas.openxmlformats.org/officeDocument/2006/relationships/image" Target="../media/image218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85.png"/><Relationship Id="rId39" Type="http://schemas.openxmlformats.org/officeDocument/2006/relationships/image" Target="../media/image298.png"/><Relationship Id="rId21" Type="http://schemas.openxmlformats.org/officeDocument/2006/relationships/image" Target="../media/image280.png"/><Relationship Id="rId34" Type="http://schemas.openxmlformats.org/officeDocument/2006/relationships/image" Target="../media/image293.png"/><Relationship Id="rId42" Type="http://schemas.openxmlformats.org/officeDocument/2006/relationships/image" Target="../media/image301.png"/><Relationship Id="rId47" Type="http://schemas.openxmlformats.org/officeDocument/2006/relationships/image" Target="../media/image306.png"/><Relationship Id="rId50" Type="http://schemas.openxmlformats.org/officeDocument/2006/relationships/image" Target="../media/image309.png"/><Relationship Id="rId55" Type="http://schemas.openxmlformats.org/officeDocument/2006/relationships/image" Target="../media/image314.png"/><Relationship Id="rId63" Type="http://schemas.openxmlformats.org/officeDocument/2006/relationships/image" Target="../media/image322.png"/><Relationship Id="rId68" Type="http://schemas.openxmlformats.org/officeDocument/2006/relationships/image" Target="../media/image327.png"/><Relationship Id="rId7" Type="http://schemas.openxmlformats.org/officeDocument/2006/relationships/image" Target="../media/image266.png"/><Relationship Id="rId71" Type="http://schemas.openxmlformats.org/officeDocument/2006/relationships/image" Target="../media/image330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9" Type="http://schemas.openxmlformats.org/officeDocument/2006/relationships/image" Target="../media/image288.png"/><Relationship Id="rId11" Type="http://schemas.openxmlformats.org/officeDocument/2006/relationships/image" Target="../media/image270.png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37" Type="http://schemas.openxmlformats.org/officeDocument/2006/relationships/image" Target="../media/image296.png"/><Relationship Id="rId40" Type="http://schemas.openxmlformats.org/officeDocument/2006/relationships/image" Target="../media/image299.png"/><Relationship Id="rId45" Type="http://schemas.openxmlformats.org/officeDocument/2006/relationships/image" Target="../media/image304.png"/><Relationship Id="rId53" Type="http://schemas.openxmlformats.org/officeDocument/2006/relationships/image" Target="../media/image312.png"/><Relationship Id="rId58" Type="http://schemas.openxmlformats.org/officeDocument/2006/relationships/image" Target="../media/image317.png"/><Relationship Id="rId66" Type="http://schemas.openxmlformats.org/officeDocument/2006/relationships/image" Target="../media/image325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49" Type="http://schemas.openxmlformats.org/officeDocument/2006/relationships/image" Target="../media/image308.png"/><Relationship Id="rId57" Type="http://schemas.openxmlformats.org/officeDocument/2006/relationships/image" Target="../media/image316.png"/><Relationship Id="rId61" Type="http://schemas.openxmlformats.org/officeDocument/2006/relationships/image" Target="../media/image320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31" Type="http://schemas.openxmlformats.org/officeDocument/2006/relationships/image" Target="../media/image290.png"/><Relationship Id="rId44" Type="http://schemas.openxmlformats.org/officeDocument/2006/relationships/image" Target="../media/image303.png"/><Relationship Id="rId52" Type="http://schemas.openxmlformats.org/officeDocument/2006/relationships/image" Target="../media/image311.png"/><Relationship Id="rId60" Type="http://schemas.openxmlformats.org/officeDocument/2006/relationships/image" Target="../media/image319.png"/><Relationship Id="rId65" Type="http://schemas.openxmlformats.org/officeDocument/2006/relationships/image" Target="../media/image324.png"/><Relationship Id="rId73" Type="http://schemas.openxmlformats.org/officeDocument/2006/relationships/image" Target="../media/image332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43" Type="http://schemas.openxmlformats.org/officeDocument/2006/relationships/image" Target="../media/image302.png"/><Relationship Id="rId48" Type="http://schemas.openxmlformats.org/officeDocument/2006/relationships/image" Target="../media/image307.png"/><Relationship Id="rId56" Type="http://schemas.openxmlformats.org/officeDocument/2006/relationships/image" Target="../media/image315.png"/><Relationship Id="rId64" Type="http://schemas.openxmlformats.org/officeDocument/2006/relationships/image" Target="../media/image323.png"/><Relationship Id="rId69" Type="http://schemas.openxmlformats.org/officeDocument/2006/relationships/image" Target="../media/image328.png"/><Relationship Id="rId8" Type="http://schemas.openxmlformats.org/officeDocument/2006/relationships/image" Target="../media/image267.png"/><Relationship Id="rId51" Type="http://schemas.openxmlformats.org/officeDocument/2006/relationships/image" Target="../media/image310.png"/><Relationship Id="rId72" Type="http://schemas.openxmlformats.org/officeDocument/2006/relationships/image" Target="../media/image331.png"/><Relationship Id="rId3" Type="http://schemas.openxmlformats.org/officeDocument/2006/relationships/image" Target="../media/image262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38" Type="http://schemas.openxmlformats.org/officeDocument/2006/relationships/image" Target="../media/image297.png"/><Relationship Id="rId46" Type="http://schemas.openxmlformats.org/officeDocument/2006/relationships/image" Target="../media/image305.png"/><Relationship Id="rId59" Type="http://schemas.openxmlformats.org/officeDocument/2006/relationships/image" Target="../media/image318.png"/><Relationship Id="rId67" Type="http://schemas.openxmlformats.org/officeDocument/2006/relationships/image" Target="../media/image326.png"/><Relationship Id="rId20" Type="http://schemas.openxmlformats.org/officeDocument/2006/relationships/image" Target="../media/image279.png"/><Relationship Id="rId41" Type="http://schemas.openxmlformats.org/officeDocument/2006/relationships/image" Target="../media/image300.png"/><Relationship Id="rId54" Type="http://schemas.openxmlformats.org/officeDocument/2006/relationships/image" Target="../media/image313.png"/><Relationship Id="rId62" Type="http://schemas.openxmlformats.org/officeDocument/2006/relationships/image" Target="../media/image321.png"/><Relationship Id="rId70" Type="http://schemas.openxmlformats.org/officeDocument/2006/relationships/image" Target="../media/image3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5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26" Type="http://schemas.openxmlformats.org/officeDocument/2006/relationships/image" Target="../media/image357.png"/><Relationship Id="rId39" Type="http://schemas.openxmlformats.org/officeDocument/2006/relationships/image" Target="../media/image370.png"/><Relationship Id="rId21" Type="http://schemas.openxmlformats.org/officeDocument/2006/relationships/image" Target="../media/image352.png"/><Relationship Id="rId34" Type="http://schemas.openxmlformats.org/officeDocument/2006/relationships/image" Target="../media/image365.png"/><Relationship Id="rId42" Type="http://schemas.openxmlformats.org/officeDocument/2006/relationships/image" Target="../media/image373.png"/><Relationship Id="rId47" Type="http://schemas.openxmlformats.org/officeDocument/2006/relationships/image" Target="../media/image378.png"/><Relationship Id="rId50" Type="http://schemas.openxmlformats.org/officeDocument/2006/relationships/image" Target="../media/image381.png"/><Relationship Id="rId55" Type="http://schemas.openxmlformats.org/officeDocument/2006/relationships/image" Target="../media/image386.png"/><Relationship Id="rId63" Type="http://schemas.openxmlformats.org/officeDocument/2006/relationships/image" Target="../media/image39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6" Type="http://schemas.openxmlformats.org/officeDocument/2006/relationships/image" Target="../media/image347.png"/><Relationship Id="rId20" Type="http://schemas.openxmlformats.org/officeDocument/2006/relationships/image" Target="../media/image351.png"/><Relationship Id="rId29" Type="http://schemas.openxmlformats.org/officeDocument/2006/relationships/image" Target="../media/image360.png"/><Relationship Id="rId41" Type="http://schemas.openxmlformats.org/officeDocument/2006/relationships/image" Target="../media/image372.png"/><Relationship Id="rId54" Type="http://schemas.openxmlformats.org/officeDocument/2006/relationships/image" Target="../media/image385.png"/><Relationship Id="rId62" Type="http://schemas.openxmlformats.org/officeDocument/2006/relationships/image" Target="../media/image39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24" Type="http://schemas.openxmlformats.org/officeDocument/2006/relationships/image" Target="../media/image355.png"/><Relationship Id="rId32" Type="http://schemas.openxmlformats.org/officeDocument/2006/relationships/image" Target="../media/image363.png"/><Relationship Id="rId37" Type="http://schemas.openxmlformats.org/officeDocument/2006/relationships/image" Target="../media/image368.png"/><Relationship Id="rId40" Type="http://schemas.openxmlformats.org/officeDocument/2006/relationships/image" Target="../media/image371.png"/><Relationship Id="rId45" Type="http://schemas.openxmlformats.org/officeDocument/2006/relationships/image" Target="../media/image376.png"/><Relationship Id="rId53" Type="http://schemas.openxmlformats.org/officeDocument/2006/relationships/image" Target="../media/image384.png"/><Relationship Id="rId58" Type="http://schemas.openxmlformats.org/officeDocument/2006/relationships/image" Target="../media/image389.png"/><Relationship Id="rId5" Type="http://schemas.openxmlformats.org/officeDocument/2006/relationships/image" Target="../media/image336.png"/><Relationship Id="rId15" Type="http://schemas.openxmlformats.org/officeDocument/2006/relationships/image" Target="../media/image346.png"/><Relationship Id="rId23" Type="http://schemas.openxmlformats.org/officeDocument/2006/relationships/image" Target="../media/image354.png"/><Relationship Id="rId28" Type="http://schemas.openxmlformats.org/officeDocument/2006/relationships/image" Target="../media/image359.png"/><Relationship Id="rId36" Type="http://schemas.openxmlformats.org/officeDocument/2006/relationships/image" Target="../media/image367.png"/><Relationship Id="rId49" Type="http://schemas.openxmlformats.org/officeDocument/2006/relationships/image" Target="../media/image380.png"/><Relationship Id="rId57" Type="http://schemas.openxmlformats.org/officeDocument/2006/relationships/image" Target="../media/image388.png"/><Relationship Id="rId61" Type="http://schemas.openxmlformats.org/officeDocument/2006/relationships/image" Target="../media/image392.png"/><Relationship Id="rId10" Type="http://schemas.openxmlformats.org/officeDocument/2006/relationships/image" Target="../media/image341.png"/><Relationship Id="rId19" Type="http://schemas.openxmlformats.org/officeDocument/2006/relationships/image" Target="../media/image350.png"/><Relationship Id="rId31" Type="http://schemas.openxmlformats.org/officeDocument/2006/relationships/image" Target="../media/image362.png"/><Relationship Id="rId44" Type="http://schemas.openxmlformats.org/officeDocument/2006/relationships/image" Target="../media/image375.png"/><Relationship Id="rId52" Type="http://schemas.openxmlformats.org/officeDocument/2006/relationships/image" Target="../media/image383.png"/><Relationship Id="rId60" Type="http://schemas.openxmlformats.org/officeDocument/2006/relationships/image" Target="../media/image391.png"/><Relationship Id="rId65" Type="http://schemas.openxmlformats.org/officeDocument/2006/relationships/image" Target="../media/image39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Relationship Id="rId22" Type="http://schemas.openxmlformats.org/officeDocument/2006/relationships/image" Target="../media/image353.png"/><Relationship Id="rId27" Type="http://schemas.openxmlformats.org/officeDocument/2006/relationships/image" Target="../media/image358.png"/><Relationship Id="rId30" Type="http://schemas.openxmlformats.org/officeDocument/2006/relationships/image" Target="../media/image361.png"/><Relationship Id="rId35" Type="http://schemas.openxmlformats.org/officeDocument/2006/relationships/image" Target="../media/image366.png"/><Relationship Id="rId43" Type="http://schemas.openxmlformats.org/officeDocument/2006/relationships/image" Target="../media/image374.png"/><Relationship Id="rId48" Type="http://schemas.openxmlformats.org/officeDocument/2006/relationships/image" Target="../media/image379.png"/><Relationship Id="rId56" Type="http://schemas.openxmlformats.org/officeDocument/2006/relationships/image" Target="../media/image387.png"/><Relationship Id="rId64" Type="http://schemas.openxmlformats.org/officeDocument/2006/relationships/image" Target="../media/image395.png"/><Relationship Id="rId8" Type="http://schemas.openxmlformats.org/officeDocument/2006/relationships/image" Target="../media/image339.png"/><Relationship Id="rId51" Type="http://schemas.openxmlformats.org/officeDocument/2006/relationships/image" Target="../media/image382.png"/><Relationship Id="rId3" Type="http://schemas.openxmlformats.org/officeDocument/2006/relationships/image" Target="../media/image334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5" Type="http://schemas.openxmlformats.org/officeDocument/2006/relationships/image" Target="../media/image356.png"/><Relationship Id="rId33" Type="http://schemas.openxmlformats.org/officeDocument/2006/relationships/image" Target="../media/image364.png"/><Relationship Id="rId38" Type="http://schemas.openxmlformats.org/officeDocument/2006/relationships/image" Target="../media/image369.png"/><Relationship Id="rId46" Type="http://schemas.openxmlformats.org/officeDocument/2006/relationships/image" Target="../media/image377.png"/><Relationship Id="rId59" Type="http://schemas.openxmlformats.org/officeDocument/2006/relationships/image" Target="../media/image3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434.png"/><Relationship Id="rId3" Type="http://schemas.openxmlformats.org/officeDocument/2006/relationships/image" Target="../media/image39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7.png"/><Relationship Id="rId47" Type="http://schemas.openxmlformats.org/officeDocument/2006/relationships/image" Target="../media/image442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Relationship Id="rId46" Type="http://schemas.openxmlformats.org/officeDocument/2006/relationships/image" Target="../media/image441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41" Type="http://schemas.openxmlformats.org/officeDocument/2006/relationships/image" Target="../media/image4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5.png"/><Relationship Id="rId45" Type="http://schemas.openxmlformats.org/officeDocument/2006/relationships/image" Target="../media/image440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4" Type="http://schemas.openxmlformats.org/officeDocument/2006/relationships/image" Target="../media/image439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43" Type="http://schemas.openxmlformats.org/officeDocument/2006/relationships/image" Target="../media/image438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6.png"/><Relationship Id="rId39" Type="http://schemas.openxmlformats.org/officeDocument/2006/relationships/image" Target="../media/image477.png"/><Relationship Id="rId21" Type="http://schemas.openxmlformats.org/officeDocument/2006/relationships/image" Target="../media/image461.png"/><Relationship Id="rId34" Type="http://schemas.openxmlformats.org/officeDocument/2006/relationships/image" Target="../media/image474.png"/><Relationship Id="rId42" Type="http://schemas.openxmlformats.org/officeDocument/2006/relationships/image" Target="../media/image479.png"/><Relationship Id="rId47" Type="http://schemas.openxmlformats.org/officeDocument/2006/relationships/image" Target="../media/image484.png"/><Relationship Id="rId50" Type="http://schemas.openxmlformats.org/officeDocument/2006/relationships/image" Target="../media/image487.png"/><Relationship Id="rId55" Type="http://schemas.openxmlformats.org/officeDocument/2006/relationships/image" Target="../media/image492.png"/><Relationship Id="rId63" Type="http://schemas.openxmlformats.org/officeDocument/2006/relationships/image" Target="../media/image500.png"/><Relationship Id="rId7" Type="http://schemas.openxmlformats.org/officeDocument/2006/relationships/image" Target="../media/image447.png"/><Relationship Id="rId2" Type="http://schemas.openxmlformats.org/officeDocument/2006/relationships/image" Target="../media/image443.png"/><Relationship Id="rId16" Type="http://schemas.openxmlformats.org/officeDocument/2006/relationships/image" Target="../media/image456.png"/><Relationship Id="rId20" Type="http://schemas.openxmlformats.org/officeDocument/2006/relationships/image" Target="../media/image460.png"/><Relationship Id="rId29" Type="http://schemas.openxmlformats.org/officeDocument/2006/relationships/image" Target="../media/image469.png"/><Relationship Id="rId41" Type="http://schemas.openxmlformats.org/officeDocument/2006/relationships/image" Target="../media/image430.png"/><Relationship Id="rId54" Type="http://schemas.openxmlformats.org/officeDocument/2006/relationships/image" Target="../media/image491.png"/><Relationship Id="rId62" Type="http://schemas.openxmlformats.org/officeDocument/2006/relationships/image" Target="../media/image49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4.png"/><Relationship Id="rId32" Type="http://schemas.openxmlformats.org/officeDocument/2006/relationships/image" Target="../media/image472.png"/><Relationship Id="rId37" Type="http://schemas.openxmlformats.org/officeDocument/2006/relationships/image" Target="../media/image476.png"/><Relationship Id="rId40" Type="http://schemas.openxmlformats.org/officeDocument/2006/relationships/image" Target="../media/image478.png"/><Relationship Id="rId45" Type="http://schemas.openxmlformats.org/officeDocument/2006/relationships/image" Target="../media/image482.png"/><Relationship Id="rId53" Type="http://schemas.openxmlformats.org/officeDocument/2006/relationships/image" Target="../media/image490.png"/><Relationship Id="rId58" Type="http://schemas.openxmlformats.org/officeDocument/2006/relationships/image" Target="../media/image495.png"/><Relationship Id="rId66" Type="http://schemas.openxmlformats.org/officeDocument/2006/relationships/image" Target="../media/image503.png"/><Relationship Id="rId5" Type="http://schemas.openxmlformats.org/officeDocument/2006/relationships/image" Target="../media/image400.png"/><Relationship Id="rId15" Type="http://schemas.openxmlformats.org/officeDocument/2006/relationships/image" Target="../media/image455.png"/><Relationship Id="rId23" Type="http://schemas.openxmlformats.org/officeDocument/2006/relationships/image" Target="../media/image463.png"/><Relationship Id="rId28" Type="http://schemas.openxmlformats.org/officeDocument/2006/relationships/image" Target="../media/image468.png"/><Relationship Id="rId36" Type="http://schemas.openxmlformats.org/officeDocument/2006/relationships/image" Target="../media/image475.png"/><Relationship Id="rId49" Type="http://schemas.openxmlformats.org/officeDocument/2006/relationships/image" Target="../media/image486.png"/><Relationship Id="rId57" Type="http://schemas.openxmlformats.org/officeDocument/2006/relationships/image" Target="../media/image494.png"/><Relationship Id="rId61" Type="http://schemas.openxmlformats.org/officeDocument/2006/relationships/image" Target="../media/image498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71.png"/><Relationship Id="rId44" Type="http://schemas.openxmlformats.org/officeDocument/2006/relationships/image" Target="../media/image481.png"/><Relationship Id="rId52" Type="http://schemas.openxmlformats.org/officeDocument/2006/relationships/image" Target="../media/image489.png"/><Relationship Id="rId60" Type="http://schemas.openxmlformats.org/officeDocument/2006/relationships/image" Target="../media/image497.png"/><Relationship Id="rId65" Type="http://schemas.openxmlformats.org/officeDocument/2006/relationships/image" Target="../media/image502.png"/><Relationship Id="rId4" Type="http://schemas.openxmlformats.org/officeDocument/2006/relationships/image" Target="../media/image445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2.png"/><Relationship Id="rId27" Type="http://schemas.openxmlformats.org/officeDocument/2006/relationships/image" Target="../media/image467.png"/><Relationship Id="rId30" Type="http://schemas.openxmlformats.org/officeDocument/2006/relationships/image" Target="../media/image470.png"/><Relationship Id="rId35" Type="http://schemas.openxmlformats.org/officeDocument/2006/relationships/image" Target="../media/image409.png"/><Relationship Id="rId43" Type="http://schemas.openxmlformats.org/officeDocument/2006/relationships/image" Target="../media/image480.png"/><Relationship Id="rId48" Type="http://schemas.openxmlformats.org/officeDocument/2006/relationships/image" Target="../media/image485.png"/><Relationship Id="rId56" Type="http://schemas.openxmlformats.org/officeDocument/2006/relationships/image" Target="../media/image493.png"/><Relationship Id="rId64" Type="http://schemas.openxmlformats.org/officeDocument/2006/relationships/image" Target="../media/image501.png"/><Relationship Id="rId8" Type="http://schemas.openxmlformats.org/officeDocument/2006/relationships/image" Target="../media/image448.png"/><Relationship Id="rId51" Type="http://schemas.openxmlformats.org/officeDocument/2006/relationships/image" Target="../media/image488.png"/><Relationship Id="rId3" Type="http://schemas.openxmlformats.org/officeDocument/2006/relationships/image" Target="../media/image444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65.png"/><Relationship Id="rId33" Type="http://schemas.openxmlformats.org/officeDocument/2006/relationships/image" Target="../media/image473.png"/><Relationship Id="rId38" Type="http://schemas.openxmlformats.org/officeDocument/2006/relationships/image" Target="../media/image403.png"/><Relationship Id="rId46" Type="http://schemas.openxmlformats.org/officeDocument/2006/relationships/image" Target="../media/image483.png"/><Relationship Id="rId59" Type="http://schemas.openxmlformats.org/officeDocument/2006/relationships/image" Target="../media/image4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7.png"/><Relationship Id="rId18" Type="http://schemas.openxmlformats.org/officeDocument/2006/relationships/image" Target="../media/image522.png"/><Relationship Id="rId26" Type="http://schemas.openxmlformats.org/officeDocument/2006/relationships/image" Target="../media/image530.png"/><Relationship Id="rId39" Type="http://schemas.openxmlformats.org/officeDocument/2006/relationships/image" Target="../media/image543.png"/><Relationship Id="rId3" Type="http://schemas.openxmlformats.org/officeDocument/2006/relationships/image" Target="../media/image507.png"/><Relationship Id="rId21" Type="http://schemas.openxmlformats.org/officeDocument/2006/relationships/image" Target="../media/image525.png"/><Relationship Id="rId34" Type="http://schemas.openxmlformats.org/officeDocument/2006/relationships/image" Target="../media/image538.png"/><Relationship Id="rId7" Type="http://schemas.openxmlformats.org/officeDocument/2006/relationships/image" Target="../media/image511.png"/><Relationship Id="rId12" Type="http://schemas.openxmlformats.org/officeDocument/2006/relationships/image" Target="../media/image516.png"/><Relationship Id="rId17" Type="http://schemas.openxmlformats.org/officeDocument/2006/relationships/image" Target="../media/image521.png"/><Relationship Id="rId25" Type="http://schemas.openxmlformats.org/officeDocument/2006/relationships/image" Target="../media/image529.png"/><Relationship Id="rId33" Type="http://schemas.openxmlformats.org/officeDocument/2006/relationships/image" Target="../media/image537.png"/><Relationship Id="rId38" Type="http://schemas.openxmlformats.org/officeDocument/2006/relationships/image" Target="../media/image542.png"/><Relationship Id="rId2" Type="http://schemas.openxmlformats.org/officeDocument/2006/relationships/image" Target="../media/image506.png"/><Relationship Id="rId16" Type="http://schemas.openxmlformats.org/officeDocument/2006/relationships/image" Target="../media/image520.png"/><Relationship Id="rId20" Type="http://schemas.openxmlformats.org/officeDocument/2006/relationships/image" Target="../media/image524.png"/><Relationship Id="rId29" Type="http://schemas.openxmlformats.org/officeDocument/2006/relationships/image" Target="../media/image5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0.png"/><Relationship Id="rId11" Type="http://schemas.openxmlformats.org/officeDocument/2006/relationships/image" Target="../media/image515.png"/><Relationship Id="rId24" Type="http://schemas.openxmlformats.org/officeDocument/2006/relationships/image" Target="../media/image528.png"/><Relationship Id="rId32" Type="http://schemas.openxmlformats.org/officeDocument/2006/relationships/image" Target="../media/image536.png"/><Relationship Id="rId37" Type="http://schemas.openxmlformats.org/officeDocument/2006/relationships/image" Target="../media/image541.png"/><Relationship Id="rId40" Type="http://schemas.openxmlformats.org/officeDocument/2006/relationships/image" Target="../media/image544.png"/><Relationship Id="rId5" Type="http://schemas.openxmlformats.org/officeDocument/2006/relationships/image" Target="../media/image509.png"/><Relationship Id="rId15" Type="http://schemas.openxmlformats.org/officeDocument/2006/relationships/image" Target="../media/image519.png"/><Relationship Id="rId23" Type="http://schemas.openxmlformats.org/officeDocument/2006/relationships/image" Target="../media/image527.png"/><Relationship Id="rId28" Type="http://schemas.openxmlformats.org/officeDocument/2006/relationships/image" Target="../media/image532.png"/><Relationship Id="rId36" Type="http://schemas.openxmlformats.org/officeDocument/2006/relationships/image" Target="../media/image540.png"/><Relationship Id="rId10" Type="http://schemas.openxmlformats.org/officeDocument/2006/relationships/image" Target="../media/image514.png"/><Relationship Id="rId19" Type="http://schemas.openxmlformats.org/officeDocument/2006/relationships/image" Target="../media/image523.png"/><Relationship Id="rId31" Type="http://schemas.openxmlformats.org/officeDocument/2006/relationships/image" Target="../media/image535.png"/><Relationship Id="rId4" Type="http://schemas.openxmlformats.org/officeDocument/2006/relationships/image" Target="../media/image508.png"/><Relationship Id="rId9" Type="http://schemas.openxmlformats.org/officeDocument/2006/relationships/image" Target="../media/image513.png"/><Relationship Id="rId14" Type="http://schemas.openxmlformats.org/officeDocument/2006/relationships/image" Target="../media/image518.png"/><Relationship Id="rId22" Type="http://schemas.openxmlformats.org/officeDocument/2006/relationships/image" Target="../media/image526.png"/><Relationship Id="rId27" Type="http://schemas.openxmlformats.org/officeDocument/2006/relationships/image" Target="../media/image531.png"/><Relationship Id="rId30" Type="http://schemas.openxmlformats.org/officeDocument/2006/relationships/image" Target="../media/image534.png"/><Relationship Id="rId35" Type="http://schemas.openxmlformats.org/officeDocument/2006/relationships/image" Target="../media/image5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6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12" Type="http://schemas.openxmlformats.org/officeDocument/2006/relationships/image" Target="../media/image555.png"/><Relationship Id="rId2" Type="http://schemas.openxmlformats.org/officeDocument/2006/relationships/image" Target="../media/image545.png"/><Relationship Id="rId16" Type="http://schemas.openxmlformats.org/officeDocument/2006/relationships/image" Target="../media/image5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5" Type="http://schemas.openxmlformats.org/officeDocument/2006/relationships/image" Target="../media/image55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Relationship Id="rId14" Type="http://schemas.openxmlformats.org/officeDocument/2006/relationships/image" Target="../media/image55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13" Type="http://schemas.openxmlformats.org/officeDocument/2006/relationships/image" Target="../media/image571.png"/><Relationship Id="rId18" Type="http://schemas.openxmlformats.org/officeDocument/2006/relationships/image" Target="../media/image576.png"/><Relationship Id="rId3" Type="http://schemas.openxmlformats.org/officeDocument/2006/relationships/image" Target="../media/image561.png"/><Relationship Id="rId21" Type="http://schemas.openxmlformats.org/officeDocument/2006/relationships/image" Target="../media/image579.png"/><Relationship Id="rId7" Type="http://schemas.openxmlformats.org/officeDocument/2006/relationships/image" Target="../media/image565.png"/><Relationship Id="rId12" Type="http://schemas.openxmlformats.org/officeDocument/2006/relationships/image" Target="../media/image570.png"/><Relationship Id="rId17" Type="http://schemas.openxmlformats.org/officeDocument/2006/relationships/image" Target="../media/image575.png"/><Relationship Id="rId2" Type="http://schemas.openxmlformats.org/officeDocument/2006/relationships/image" Target="../media/image560.png"/><Relationship Id="rId16" Type="http://schemas.openxmlformats.org/officeDocument/2006/relationships/image" Target="../media/image574.png"/><Relationship Id="rId20" Type="http://schemas.openxmlformats.org/officeDocument/2006/relationships/image" Target="../media/image5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4.png"/><Relationship Id="rId11" Type="http://schemas.openxmlformats.org/officeDocument/2006/relationships/image" Target="../media/image569.png"/><Relationship Id="rId5" Type="http://schemas.openxmlformats.org/officeDocument/2006/relationships/image" Target="../media/image563.png"/><Relationship Id="rId15" Type="http://schemas.openxmlformats.org/officeDocument/2006/relationships/image" Target="../media/image573.png"/><Relationship Id="rId10" Type="http://schemas.openxmlformats.org/officeDocument/2006/relationships/image" Target="../media/image568.png"/><Relationship Id="rId19" Type="http://schemas.openxmlformats.org/officeDocument/2006/relationships/image" Target="../media/image577.png"/><Relationship Id="rId4" Type="http://schemas.openxmlformats.org/officeDocument/2006/relationships/image" Target="../media/image562.png"/><Relationship Id="rId9" Type="http://schemas.openxmlformats.org/officeDocument/2006/relationships/image" Target="../media/image567.png"/><Relationship Id="rId14" Type="http://schemas.openxmlformats.org/officeDocument/2006/relationships/image" Target="../media/image572.png"/><Relationship Id="rId22" Type="http://schemas.openxmlformats.org/officeDocument/2006/relationships/image" Target="../media/image5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13" Type="http://schemas.openxmlformats.org/officeDocument/2006/relationships/image" Target="../media/image598.png"/><Relationship Id="rId18" Type="http://schemas.openxmlformats.org/officeDocument/2006/relationships/image" Target="../media/image603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12" Type="http://schemas.openxmlformats.org/officeDocument/2006/relationships/image" Target="../media/image597.png"/><Relationship Id="rId17" Type="http://schemas.openxmlformats.org/officeDocument/2006/relationships/image" Target="../media/image602.png"/><Relationship Id="rId2" Type="http://schemas.openxmlformats.org/officeDocument/2006/relationships/image" Target="../media/image587.png"/><Relationship Id="rId16" Type="http://schemas.openxmlformats.org/officeDocument/2006/relationships/image" Target="../media/image60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1.png"/><Relationship Id="rId11" Type="http://schemas.openxmlformats.org/officeDocument/2006/relationships/image" Target="../media/image596.png"/><Relationship Id="rId5" Type="http://schemas.openxmlformats.org/officeDocument/2006/relationships/image" Target="../media/image590.png"/><Relationship Id="rId15" Type="http://schemas.openxmlformats.org/officeDocument/2006/relationships/image" Target="../media/image600.png"/><Relationship Id="rId10" Type="http://schemas.openxmlformats.org/officeDocument/2006/relationships/image" Target="../media/image595.png"/><Relationship Id="rId4" Type="http://schemas.openxmlformats.org/officeDocument/2006/relationships/image" Target="../media/image589.png"/><Relationship Id="rId9" Type="http://schemas.openxmlformats.org/officeDocument/2006/relationships/image" Target="../media/image594.png"/><Relationship Id="rId14" Type="http://schemas.openxmlformats.org/officeDocument/2006/relationships/image" Target="../media/image5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3" Type="http://schemas.openxmlformats.org/officeDocument/2006/relationships/image" Target="../media/image613.png"/><Relationship Id="rId7" Type="http://schemas.openxmlformats.org/officeDocument/2006/relationships/image" Target="../media/image617.png"/><Relationship Id="rId12" Type="http://schemas.openxmlformats.org/officeDocument/2006/relationships/image" Target="../media/image622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6.png"/><Relationship Id="rId11" Type="http://schemas.openxmlformats.org/officeDocument/2006/relationships/image" Target="../media/image621.png"/><Relationship Id="rId5" Type="http://schemas.openxmlformats.org/officeDocument/2006/relationships/image" Target="../media/image615.png"/><Relationship Id="rId10" Type="http://schemas.openxmlformats.org/officeDocument/2006/relationships/image" Target="../media/image620.png"/><Relationship Id="rId4" Type="http://schemas.openxmlformats.org/officeDocument/2006/relationships/image" Target="../media/image614.png"/><Relationship Id="rId9" Type="http://schemas.openxmlformats.org/officeDocument/2006/relationships/image" Target="../media/image6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13" Type="http://schemas.openxmlformats.org/officeDocument/2006/relationships/image" Target="../media/image638.png"/><Relationship Id="rId3" Type="http://schemas.openxmlformats.org/officeDocument/2006/relationships/image" Target="../media/image628.png"/><Relationship Id="rId7" Type="http://schemas.openxmlformats.org/officeDocument/2006/relationships/image" Target="../media/image632.png"/><Relationship Id="rId12" Type="http://schemas.openxmlformats.org/officeDocument/2006/relationships/image" Target="../media/image637.png"/><Relationship Id="rId2" Type="http://schemas.openxmlformats.org/officeDocument/2006/relationships/image" Target="../media/image627.png"/><Relationship Id="rId16" Type="http://schemas.openxmlformats.org/officeDocument/2006/relationships/image" Target="../media/image6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1.png"/><Relationship Id="rId11" Type="http://schemas.openxmlformats.org/officeDocument/2006/relationships/image" Target="../media/image636.png"/><Relationship Id="rId5" Type="http://schemas.openxmlformats.org/officeDocument/2006/relationships/image" Target="../media/image630.png"/><Relationship Id="rId15" Type="http://schemas.openxmlformats.org/officeDocument/2006/relationships/image" Target="../media/image640.png"/><Relationship Id="rId10" Type="http://schemas.openxmlformats.org/officeDocument/2006/relationships/image" Target="../media/image635.png"/><Relationship Id="rId4" Type="http://schemas.openxmlformats.org/officeDocument/2006/relationships/image" Target="../media/image629.png"/><Relationship Id="rId9" Type="http://schemas.openxmlformats.org/officeDocument/2006/relationships/image" Target="../media/image634.png"/><Relationship Id="rId14" Type="http://schemas.openxmlformats.org/officeDocument/2006/relationships/image" Target="../media/image63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7" Type="http://schemas.openxmlformats.org/officeDocument/2006/relationships/image" Target="../media/image652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1.png"/><Relationship Id="rId5" Type="http://schemas.openxmlformats.org/officeDocument/2006/relationships/image" Target="../media/image650.png"/><Relationship Id="rId4" Type="http://schemas.openxmlformats.org/officeDocument/2006/relationships/image" Target="../media/image6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3" Type="http://schemas.openxmlformats.org/officeDocument/2006/relationships/image" Target="../media/image654.png"/><Relationship Id="rId7" Type="http://schemas.openxmlformats.org/officeDocument/2006/relationships/image" Target="../media/image658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5" Type="http://schemas.openxmlformats.org/officeDocument/2006/relationships/image" Target="../media/image656.png"/><Relationship Id="rId10" Type="http://schemas.openxmlformats.org/officeDocument/2006/relationships/image" Target="../media/image661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image" Target="../media/image664.png"/><Relationship Id="rId7" Type="http://schemas.openxmlformats.org/officeDocument/2006/relationships/image" Target="../media/image667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130.png"/><Relationship Id="rId9" Type="http://schemas.openxmlformats.org/officeDocument/2006/relationships/image" Target="../media/image66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png"/><Relationship Id="rId13" Type="http://schemas.openxmlformats.org/officeDocument/2006/relationships/image" Target="../media/image680.png"/><Relationship Id="rId3" Type="http://schemas.openxmlformats.org/officeDocument/2006/relationships/image" Target="../media/image671.png"/><Relationship Id="rId7" Type="http://schemas.openxmlformats.org/officeDocument/2006/relationships/image" Target="../media/image674.png"/><Relationship Id="rId12" Type="http://schemas.openxmlformats.org/officeDocument/2006/relationships/image" Target="../media/image67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7.png"/><Relationship Id="rId11" Type="http://schemas.openxmlformats.org/officeDocument/2006/relationships/image" Target="../media/image678.png"/><Relationship Id="rId5" Type="http://schemas.openxmlformats.org/officeDocument/2006/relationships/image" Target="../media/image673.png"/><Relationship Id="rId10" Type="http://schemas.openxmlformats.org/officeDocument/2006/relationships/image" Target="../media/image677.png"/><Relationship Id="rId4" Type="http://schemas.openxmlformats.org/officeDocument/2006/relationships/image" Target="../media/image672.png"/><Relationship Id="rId9" Type="http://schemas.openxmlformats.org/officeDocument/2006/relationships/image" Target="../media/image67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13" Type="http://schemas.openxmlformats.org/officeDocument/2006/relationships/image" Target="../media/image692.png"/><Relationship Id="rId3" Type="http://schemas.openxmlformats.org/officeDocument/2006/relationships/image" Target="../media/image682.png"/><Relationship Id="rId7" Type="http://schemas.openxmlformats.org/officeDocument/2006/relationships/image" Target="../media/image686.png"/><Relationship Id="rId12" Type="http://schemas.openxmlformats.org/officeDocument/2006/relationships/image" Target="../media/image691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5.png"/><Relationship Id="rId11" Type="http://schemas.openxmlformats.org/officeDocument/2006/relationships/image" Target="../media/image690.png"/><Relationship Id="rId5" Type="http://schemas.openxmlformats.org/officeDocument/2006/relationships/image" Target="../media/image684.png"/><Relationship Id="rId10" Type="http://schemas.openxmlformats.org/officeDocument/2006/relationships/image" Target="../media/image689.png"/><Relationship Id="rId4" Type="http://schemas.openxmlformats.org/officeDocument/2006/relationships/image" Target="../media/image683.png"/><Relationship Id="rId9" Type="http://schemas.openxmlformats.org/officeDocument/2006/relationships/image" Target="../media/image6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sinesstopia.net/communication/shannon-and-weaver-model-communication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ersuasion" TargetMode="Externa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ublic_speaking" TargetMode="Externa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9" Type="http://schemas.openxmlformats.org/officeDocument/2006/relationships/image" Target="../media/image120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46" Type="http://schemas.openxmlformats.org/officeDocument/2006/relationships/image" Target="../media/image127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4" Type="http://schemas.openxmlformats.org/officeDocument/2006/relationships/image" Target="../media/image125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43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2.png"/><Relationship Id="rId39" Type="http://schemas.openxmlformats.org/officeDocument/2006/relationships/image" Target="../media/image165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47" Type="http://schemas.openxmlformats.org/officeDocument/2006/relationships/image" Target="../media/image173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96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5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49" Type="http://schemas.openxmlformats.org/officeDocument/2006/relationships/image" Target="../media/image17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7.png"/><Relationship Id="rId44" Type="http://schemas.openxmlformats.org/officeDocument/2006/relationships/image" Target="../media/image170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48" Type="http://schemas.openxmlformats.org/officeDocument/2006/relationships/image" Target="../media/image174.png"/><Relationship Id="rId8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7985-2EC9-4206-8C42-D88AA3F278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Communication</a:t>
            </a:r>
            <a:br>
              <a:rPr lang="en-IN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MCAC105</a:t>
            </a:r>
          </a:p>
        </p:txBody>
      </p:sp>
    </p:spTree>
    <p:extLst>
      <p:ext uri="{BB962C8B-B14F-4D97-AF65-F5344CB8AC3E}">
        <p14:creationId xmlns:p14="http://schemas.microsoft.com/office/powerpoint/2010/main" val="39256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0897" y="401777"/>
            <a:ext cx="3896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b="0" u="none" dirty="0">
                <a:solidFill>
                  <a:srgbClr val="000000"/>
                </a:solidFill>
                <a:latin typeface="Caladea"/>
                <a:cs typeface="Caladea"/>
              </a:rPr>
              <a:t>3) </a:t>
            </a:r>
            <a:r>
              <a:rPr sz="3200" u="none" spc="-25" dirty="0">
                <a:solidFill>
                  <a:srgbClr val="000000"/>
                </a:solidFill>
                <a:latin typeface="Caladea"/>
                <a:cs typeface="Caladea"/>
              </a:rPr>
              <a:t>Facial</a:t>
            </a:r>
            <a:r>
              <a:rPr sz="3200" u="none" spc="-7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3200" u="none" spc="-15" dirty="0">
                <a:solidFill>
                  <a:srgbClr val="000000"/>
                </a:solidFill>
                <a:latin typeface="Caladea"/>
                <a:cs typeface="Caladea"/>
              </a:rPr>
              <a:t>expressions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00" y="139700"/>
            <a:ext cx="8026400" cy="6718300"/>
            <a:chOff x="977900" y="139700"/>
            <a:chExt cx="8026400" cy="6718300"/>
          </a:xfrm>
        </p:grpSpPr>
        <p:sp>
          <p:nvSpPr>
            <p:cNvPr id="4" name="object 4"/>
            <p:cNvSpPr/>
            <p:nvPr/>
          </p:nvSpPr>
          <p:spPr>
            <a:xfrm>
              <a:off x="1066800" y="1049908"/>
              <a:ext cx="7620000" cy="58080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939" y="329185"/>
            <a:ext cx="7562088" cy="1085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80032" y="1716023"/>
            <a:ext cx="4117975" cy="4654550"/>
            <a:chOff x="256031" y="1716023"/>
            <a:chExt cx="4117975" cy="4654550"/>
          </a:xfrm>
        </p:grpSpPr>
        <p:sp>
          <p:nvSpPr>
            <p:cNvPr id="5" name="object 5"/>
            <p:cNvSpPr/>
            <p:nvPr/>
          </p:nvSpPr>
          <p:spPr>
            <a:xfrm>
              <a:off x="256031" y="1743455"/>
              <a:ext cx="797052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7595" y="1716023"/>
              <a:ext cx="3796284" cy="11186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031" y="2474975"/>
              <a:ext cx="797052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7595" y="2447543"/>
              <a:ext cx="2464308" cy="1118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7595" y="3057143"/>
              <a:ext cx="2561844" cy="11186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031" y="3816095"/>
              <a:ext cx="797052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7595" y="3788663"/>
              <a:ext cx="2093976" cy="1118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031" y="4547616"/>
              <a:ext cx="797052" cy="1043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7595" y="4520183"/>
              <a:ext cx="2706624" cy="1118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6031" y="5279135"/>
              <a:ext cx="797052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595" y="5251703"/>
              <a:ext cx="2822448" cy="11186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59940" y="1710397"/>
            <a:ext cx="3502660" cy="4342856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5600" indent="-343535">
              <a:spcBef>
                <a:spcPts val="1065"/>
              </a:spcBef>
              <a:buFont typeface="Arial"/>
              <a:buChar char="•"/>
              <a:tabLst>
                <a:tab pos="356235" algn="l"/>
              </a:tabLst>
            </a:pPr>
            <a:r>
              <a:rPr sz="4000" b="1" i="1" spc="-5" dirty="0">
                <a:solidFill>
                  <a:srgbClr val="974707"/>
                </a:solidFill>
                <a:latin typeface="Carlito"/>
                <a:cs typeface="Carlito"/>
              </a:rPr>
              <a:t>Electronic</a:t>
            </a:r>
            <a:r>
              <a:rPr sz="4000" b="1" i="1" spc="-35" dirty="0">
                <a:solidFill>
                  <a:srgbClr val="974707"/>
                </a:solidFill>
                <a:latin typeface="Carlito"/>
                <a:cs typeface="Carlito"/>
              </a:rPr>
              <a:t> </a:t>
            </a: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Mail</a:t>
            </a:r>
            <a:endParaRPr sz="4000">
              <a:latin typeface="Carlito"/>
              <a:cs typeface="Carlito"/>
            </a:endParaRPr>
          </a:p>
          <a:p>
            <a:pPr marL="355600" marR="1240155" indent="-343535">
              <a:spcBef>
                <a:spcPts val="960"/>
              </a:spcBef>
              <a:buFont typeface="Arial"/>
              <a:buChar char="•"/>
              <a:tabLst>
                <a:tab pos="356235" algn="l"/>
              </a:tabLst>
            </a:pPr>
            <a:r>
              <a:rPr sz="4000" b="1" i="1" spc="-15" dirty="0">
                <a:solidFill>
                  <a:srgbClr val="974707"/>
                </a:solidFill>
                <a:latin typeface="Carlito"/>
                <a:cs typeface="Carlito"/>
              </a:rPr>
              <a:t>Internet  </a:t>
            </a:r>
            <a:r>
              <a:rPr sz="4000" b="1" i="1" spc="-160" dirty="0">
                <a:solidFill>
                  <a:srgbClr val="974707"/>
                </a:solidFill>
                <a:latin typeface="Carlito"/>
                <a:cs typeface="Carlito"/>
              </a:rPr>
              <a:t>W</a:t>
            </a: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e</a:t>
            </a:r>
            <a:r>
              <a:rPr sz="4000" b="1" i="1" spc="-25" dirty="0">
                <a:solidFill>
                  <a:srgbClr val="974707"/>
                </a:solidFill>
                <a:latin typeface="Carlito"/>
                <a:cs typeface="Carlito"/>
              </a:rPr>
              <a:t>b</a:t>
            </a: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si</a:t>
            </a:r>
            <a:r>
              <a:rPr sz="4000" b="1" i="1" spc="-50" dirty="0">
                <a:solidFill>
                  <a:srgbClr val="974707"/>
                </a:solidFill>
                <a:latin typeface="Carlito"/>
                <a:cs typeface="Carlito"/>
              </a:rPr>
              <a:t>t</a:t>
            </a: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es</a:t>
            </a:r>
            <a:endParaRPr sz="4000">
              <a:latin typeface="Carlito"/>
              <a:cs typeface="Carlito"/>
            </a:endParaRPr>
          </a:p>
          <a:p>
            <a:pPr marL="355600" indent="-343535">
              <a:spcBef>
                <a:spcPts val="965"/>
              </a:spcBef>
              <a:buFont typeface="Arial"/>
              <a:buChar char="•"/>
              <a:tabLst>
                <a:tab pos="356235" algn="l"/>
              </a:tabLst>
            </a:pPr>
            <a:r>
              <a:rPr sz="4000" b="1" i="1" spc="-20" dirty="0">
                <a:solidFill>
                  <a:srgbClr val="974707"/>
                </a:solidFill>
                <a:latin typeface="Carlito"/>
                <a:cs typeface="Carlito"/>
              </a:rPr>
              <a:t>Letters</a:t>
            </a:r>
            <a:endParaRPr sz="4000">
              <a:latin typeface="Carlito"/>
              <a:cs typeface="Carlito"/>
            </a:endParaRPr>
          </a:p>
          <a:p>
            <a:pPr marL="355600" indent="-343535">
              <a:spcBef>
                <a:spcPts val="960"/>
              </a:spcBef>
              <a:buFont typeface="Arial"/>
              <a:buChar char="•"/>
              <a:tabLst>
                <a:tab pos="356235" algn="l"/>
              </a:tabLst>
            </a:pP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Proposals</a:t>
            </a:r>
            <a:endParaRPr sz="4000">
              <a:latin typeface="Carlito"/>
              <a:cs typeface="Carlito"/>
            </a:endParaRPr>
          </a:p>
          <a:p>
            <a:pPr marL="355600" indent="-343535">
              <a:spcBef>
                <a:spcPts val="960"/>
              </a:spcBef>
              <a:buFont typeface="Arial"/>
              <a:buChar char="•"/>
              <a:tabLst>
                <a:tab pos="356235" algn="l"/>
              </a:tabLst>
            </a:pPr>
            <a:r>
              <a:rPr sz="4000" b="1" i="1" spc="-40" dirty="0">
                <a:solidFill>
                  <a:srgbClr val="974707"/>
                </a:solidFill>
                <a:latin typeface="Carlito"/>
                <a:cs typeface="Carlito"/>
              </a:rPr>
              <a:t>Telegrams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71032" y="1716023"/>
            <a:ext cx="4272280" cy="4044950"/>
            <a:chOff x="4447032" y="1716023"/>
            <a:chExt cx="4272280" cy="4044950"/>
          </a:xfrm>
        </p:grpSpPr>
        <p:sp>
          <p:nvSpPr>
            <p:cNvPr id="18" name="object 18"/>
            <p:cNvSpPr/>
            <p:nvPr/>
          </p:nvSpPr>
          <p:spPr>
            <a:xfrm>
              <a:off x="4447032" y="1743455"/>
              <a:ext cx="797051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68596" y="1716023"/>
              <a:ext cx="1828800" cy="11186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47032" y="2474975"/>
              <a:ext cx="797051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68596" y="2447543"/>
              <a:ext cx="2673096" cy="111861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47032" y="3206495"/>
              <a:ext cx="797051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68596" y="3179063"/>
              <a:ext cx="2662428" cy="11186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47032" y="3938016"/>
              <a:ext cx="797051" cy="1043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68596" y="3910583"/>
              <a:ext cx="3950207" cy="11186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47032" y="4669535"/>
              <a:ext cx="797051" cy="1043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68596" y="4642103"/>
              <a:ext cx="2766059" cy="11186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51829" y="1710397"/>
            <a:ext cx="3658235" cy="3727302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5600" indent="-342900">
              <a:spcBef>
                <a:spcPts val="1065"/>
              </a:spcBef>
              <a:buFont typeface="Arial"/>
              <a:buChar char="•"/>
              <a:tabLst>
                <a:tab pos="355600" algn="l"/>
              </a:tabLst>
            </a:pPr>
            <a:r>
              <a:rPr sz="4000" b="1" i="1" spc="-30" dirty="0">
                <a:solidFill>
                  <a:srgbClr val="974707"/>
                </a:solidFill>
                <a:latin typeface="Carlito"/>
                <a:cs typeface="Carlito"/>
              </a:rPr>
              <a:t>Faxes</a:t>
            </a:r>
            <a:endParaRPr sz="4000">
              <a:latin typeface="Carlito"/>
              <a:cs typeface="Carlito"/>
            </a:endParaRPr>
          </a:p>
          <a:p>
            <a:pPr marL="355600" indent="-342900"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sz="4000" b="1" i="1" spc="-30" dirty="0">
                <a:solidFill>
                  <a:srgbClr val="974707"/>
                </a:solidFill>
                <a:latin typeface="Carlito"/>
                <a:cs typeface="Carlito"/>
              </a:rPr>
              <a:t>Postcards</a:t>
            </a:r>
            <a:endParaRPr sz="4000">
              <a:latin typeface="Carlito"/>
              <a:cs typeface="Carlito"/>
            </a:endParaRPr>
          </a:p>
          <a:p>
            <a:pPr marL="355600" indent="-342900"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sz="4000" b="1" i="1" spc="-10" dirty="0">
                <a:solidFill>
                  <a:srgbClr val="974707"/>
                </a:solidFill>
                <a:latin typeface="Carlito"/>
                <a:cs typeface="Carlito"/>
              </a:rPr>
              <a:t>Contracts</a:t>
            </a:r>
            <a:endParaRPr sz="4000">
              <a:latin typeface="Carlito"/>
              <a:cs typeface="Carlito"/>
            </a:endParaRPr>
          </a:p>
          <a:p>
            <a:pPr marL="355600" indent="-342900">
              <a:spcBef>
                <a:spcPts val="965"/>
              </a:spcBef>
              <a:buFont typeface="Arial"/>
              <a:buChar char="•"/>
              <a:tabLst>
                <a:tab pos="355600" algn="l"/>
              </a:tabLst>
            </a:pPr>
            <a:r>
              <a:rPr sz="4000" b="1" i="1" spc="-5" dirty="0">
                <a:solidFill>
                  <a:srgbClr val="974707"/>
                </a:solidFill>
                <a:latin typeface="Carlito"/>
                <a:cs typeface="Carlito"/>
              </a:rPr>
              <a:t>Advertisem</a:t>
            </a:r>
            <a:r>
              <a:rPr sz="4000" b="1" i="1" dirty="0">
                <a:solidFill>
                  <a:srgbClr val="974707"/>
                </a:solidFill>
                <a:latin typeface="Carlito"/>
                <a:cs typeface="Carlito"/>
              </a:rPr>
              <a:t>e</a:t>
            </a:r>
            <a:r>
              <a:rPr sz="4000" b="1" i="1" spc="-35" dirty="0">
                <a:solidFill>
                  <a:srgbClr val="974707"/>
                </a:solidFill>
                <a:latin typeface="Carlito"/>
                <a:cs typeface="Carlito"/>
              </a:rPr>
              <a:t>n</a:t>
            </a:r>
            <a:r>
              <a:rPr sz="4000" b="1" i="1" spc="-5" dirty="0">
                <a:solidFill>
                  <a:srgbClr val="974707"/>
                </a:solidFill>
                <a:latin typeface="Carlito"/>
                <a:cs typeface="Carlito"/>
              </a:rPr>
              <a:t>ts</a:t>
            </a:r>
            <a:endParaRPr sz="4000">
              <a:latin typeface="Carlito"/>
              <a:cs typeface="Carlito"/>
            </a:endParaRPr>
          </a:p>
          <a:p>
            <a:pPr marL="355600" indent="-342900"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sz="4000" b="1" i="1" spc="-5" dirty="0">
                <a:solidFill>
                  <a:srgbClr val="974707"/>
                </a:solidFill>
                <a:latin typeface="Carlito"/>
                <a:cs typeface="Carlito"/>
              </a:rPr>
              <a:t>Brochures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4225" y="405731"/>
            <a:ext cx="7474464" cy="1024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96795" y="1825752"/>
            <a:ext cx="3359150" cy="3096895"/>
            <a:chOff x="272795" y="1825751"/>
            <a:chExt cx="3359150" cy="3096895"/>
          </a:xfrm>
        </p:grpSpPr>
        <p:sp>
          <p:nvSpPr>
            <p:cNvPr id="4" name="object 4"/>
            <p:cNvSpPr/>
            <p:nvPr/>
          </p:nvSpPr>
          <p:spPr>
            <a:xfrm>
              <a:off x="655015" y="2303803"/>
              <a:ext cx="191109" cy="189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9995" y="1825751"/>
              <a:ext cx="2636520" cy="13411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795" y="2735579"/>
              <a:ext cx="955547" cy="12527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995" y="2703575"/>
              <a:ext cx="2680716" cy="1341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795" y="3613403"/>
              <a:ext cx="955547" cy="12527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9995" y="3581400"/>
              <a:ext cx="2901696" cy="13411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36140" y="1822069"/>
            <a:ext cx="2617470" cy="266001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494030" indent="-481965">
              <a:spcBef>
                <a:spcPts val="125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dirty="0">
                <a:solidFill>
                  <a:srgbClr val="00AF50"/>
                </a:solidFill>
                <a:latin typeface="Carlito"/>
                <a:cs typeface="Carlito"/>
              </a:rPr>
              <a:t>Memos</a:t>
            </a:r>
            <a:endParaRPr sz="4800">
              <a:latin typeface="Carlito"/>
              <a:cs typeface="Carlito"/>
            </a:endParaRPr>
          </a:p>
          <a:p>
            <a:pPr marL="494030" indent="-481965">
              <a:spcBef>
                <a:spcPts val="115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spc="-15" dirty="0">
                <a:solidFill>
                  <a:srgbClr val="00AF50"/>
                </a:solidFill>
                <a:latin typeface="Carlito"/>
                <a:cs typeface="Carlito"/>
              </a:rPr>
              <a:t>Reports</a:t>
            </a:r>
            <a:endParaRPr sz="4800">
              <a:latin typeface="Carlito"/>
              <a:cs typeface="Carlito"/>
            </a:endParaRPr>
          </a:p>
          <a:p>
            <a:pPr marL="494030" indent="-481965">
              <a:spcBef>
                <a:spcPts val="1150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spc="-5" dirty="0">
                <a:solidFill>
                  <a:srgbClr val="00AF50"/>
                </a:solidFill>
                <a:latin typeface="Carlito"/>
                <a:cs typeface="Carlito"/>
              </a:rPr>
              <a:t>Bulletins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22164" y="1850136"/>
            <a:ext cx="5546090" cy="3096895"/>
            <a:chOff x="3598164" y="1850135"/>
            <a:chExt cx="5546090" cy="3096895"/>
          </a:xfrm>
        </p:grpSpPr>
        <p:sp>
          <p:nvSpPr>
            <p:cNvPr id="12" name="object 12"/>
            <p:cNvSpPr/>
            <p:nvPr/>
          </p:nvSpPr>
          <p:spPr>
            <a:xfrm>
              <a:off x="3980383" y="2329710"/>
              <a:ext cx="191109" cy="1898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53840" y="1850135"/>
              <a:ext cx="4713732" cy="13411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8164" y="2761487"/>
              <a:ext cx="955548" cy="12527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53840" y="2727959"/>
              <a:ext cx="5090160" cy="13411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8164" y="3639311"/>
              <a:ext cx="955548" cy="12527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53840" y="3605783"/>
              <a:ext cx="4422648" cy="13411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61254" y="1847279"/>
            <a:ext cx="5149215" cy="266001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494030" indent="-481965">
              <a:spcBef>
                <a:spcPts val="125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dirty="0">
                <a:solidFill>
                  <a:srgbClr val="00AF50"/>
                </a:solidFill>
                <a:latin typeface="Carlito"/>
                <a:cs typeface="Carlito"/>
              </a:rPr>
              <a:t>Job</a:t>
            </a:r>
            <a:r>
              <a:rPr sz="4800" i="1" spc="-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800" i="1" spc="-5" dirty="0">
                <a:solidFill>
                  <a:srgbClr val="00AF50"/>
                </a:solidFill>
                <a:latin typeface="Carlito"/>
                <a:cs typeface="Carlito"/>
              </a:rPr>
              <a:t>descriptions</a:t>
            </a:r>
            <a:endParaRPr sz="4800">
              <a:latin typeface="Carlito"/>
              <a:cs typeface="Carlito"/>
            </a:endParaRPr>
          </a:p>
          <a:p>
            <a:pPr marL="494030" indent="-481965">
              <a:spcBef>
                <a:spcPts val="115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spc="-15" dirty="0">
                <a:solidFill>
                  <a:srgbClr val="00AF50"/>
                </a:solidFill>
                <a:latin typeface="Carlito"/>
                <a:cs typeface="Carlito"/>
              </a:rPr>
              <a:t>Employee</a:t>
            </a:r>
            <a:r>
              <a:rPr sz="4800" i="1" spc="-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800" i="1" spc="-5" dirty="0">
                <a:solidFill>
                  <a:srgbClr val="00AF50"/>
                </a:solidFill>
                <a:latin typeface="Carlito"/>
                <a:cs typeface="Carlito"/>
              </a:rPr>
              <a:t>manuals</a:t>
            </a:r>
            <a:endParaRPr sz="4800">
              <a:latin typeface="Carlito"/>
              <a:cs typeface="Carlito"/>
            </a:endParaRPr>
          </a:p>
          <a:p>
            <a:pPr marL="494030" indent="-481965">
              <a:spcBef>
                <a:spcPts val="115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4800" i="1" spc="-10" dirty="0">
                <a:solidFill>
                  <a:srgbClr val="00AF50"/>
                </a:solidFill>
                <a:latin typeface="Carlito"/>
                <a:cs typeface="Carlito"/>
              </a:rPr>
              <a:t>Electronic</a:t>
            </a:r>
            <a:r>
              <a:rPr sz="4800" i="1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800" i="1" spc="-5" dirty="0">
                <a:solidFill>
                  <a:srgbClr val="00AF50"/>
                </a:solidFill>
                <a:latin typeface="Carlito"/>
                <a:cs typeface="Carlito"/>
              </a:rPr>
              <a:t>mail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2472" y="1"/>
            <a:ext cx="7917180" cy="100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0831" y="0"/>
            <a:ext cx="693102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5000" b="0" spc="-5" dirty="0">
                <a:solidFill>
                  <a:srgbClr val="FF0000"/>
                </a:solidFill>
                <a:latin typeface="Comic Sans MS"/>
                <a:cs typeface="Comic Sans MS"/>
              </a:rPr>
              <a:t>Importance </a:t>
            </a:r>
            <a:r>
              <a:rPr sz="5000" b="0" dirty="0">
                <a:solidFill>
                  <a:srgbClr val="FF0000"/>
                </a:solidFill>
                <a:latin typeface="Comic Sans MS"/>
                <a:cs typeface="Comic Sans MS"/>
              </a:rPr>
              <a:t>of</a:t>
            </a:r>
            <a:r>
              <a:rPr sz="5000" b="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5000" b="0" spc="-10" dirty="0">
                <a:solidFill>
                  <a:srgbClr val="FF0000"/>
                </a:solidFill>
                <a:latin typeface="Comic Sans MS"/>
                <a:cs typeface="Comic Sans MS"/>
              </a:rPr>
              <a:t>Written</a:t>
            </a:r>
            <a:endParaRPr sz="50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20795" y="370331"/>
            <a:ext cx="5591556" cy="1394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99129" y="525527"/>
            <a:ext cx="48006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5000" dirty="0">
                <a:solidFill>
                  <a:srgbClr val="FF0000"/>
                </a:solidFill>
                <a:latin typeface="Comic Sans MS"/>
                <a:cs typeface="Comic Sans MS"/>
              </a:rPr>
              <a:t>Communication…</a:t>
            </a:r>
            <a:endParaRPr sz="5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8642" y="1077594"/>
            <a:ext cx="82892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  <a:tab pos="2092960" algn="l"/>
                <a:tab pos="5215890" algn="l"/>
                <a:tab pos="6835140" algn="l"/>
              </a:tabLst>
            </a:pPr>
            <a:r>
              <a:rPr sz="3400" spc="-100" dirty="0">
                <a:latin typeface="Carlito"/>
                <a:cs typeface="Carlito"/>
              </a:rPr>
              <a:t>W</a:t>
            </a:r>
            <a:r>
              <a:rPr sz="3400" spc="-5" dirty="0">
                <a:latin typeface="Carlito"/>
                <a:cs typeface="Carlito"/>
              </a:rPr>
              <a:t>ri</a:t>
            </a:r>
            <a:r>
              <a:rPr sz="3400" spc="-50" dirty="0">
                <a:latin typeface="Carlito"/>
                <a:cs typeface="Carlito"/>
              </a:rPr>
              <a:t>tt</a:t>
            </a:r>
            <a:r>
              <a:rPr sz="3400" spc="-5" dirty="0">
                <a:latin typeface="Carlito"/>
                <a:cs typeface="Carlito"/>
              </a:rPr>
              <a:t>en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om</a:t>
            </a:r>
            <a:r>
              <a:rPr sz="3400" spc="-25" dirty="0">
                <a:latin typeface="Carlito"/>
                <a:cs typeface="Carlito"/>
              </a:rPr>
              <a:t>m</a:t>
            </a:r>
            <a:r>
              <a:rPr sz="3400" spc="-10" dirty="0">
                <a:latin typeface="Carlito"/>
                <a:cs typeface="Carlito"/>
              </a:rPr>
              <a:t>u</a:t>
            </a:r>
            <a:r>
              <a:rPr sz="3400" dirty="0">
                <a:latin typeface="Carlito"/>
                <a:cs typeface="Carlito"/>
              </a:rPr>
              <a:t>n</a:t>
            </a:r>
            <a:r>
              <a:rPr sz="3400" spc="-5" dirty="0">
                <a:latin typeface="Carlito"/>
                <a:cs typeface="Carlito"/>
              </a:rPr>
              <a:t>i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40" dirty="0">
                <a:latin typeface="Carlito"/>
                <a:cs typeface="Carlito"/>
              </a:rPr>
              <a:t>a</a:t>
            </a:r>
            <a:r>
              <a:rPr sz="3400" spc="-5" dirty="0">
                <a:latin typeface="Carlito"/>
                <a:cs typeface="Carlito"/>
              </a:rPr>
              <a:t>t</a:t>
            </a:r>
            <a:r>
              <a:rPr sz="3400" spc="-20" dirty="0">
                <a:latin typeface="Carlito"/>
                <a:cs typeface="Carlito"/>
              </a:rPr>
              <a:t>io</a:t>
            </a:r>
            <a:r>
              <a:rPr sz="3400" spc="-5" dirty="0">
                <a:latin typeface="Carlito"/>
                <a:cs typeface="Carlito"/>
              </a:rPr>
              <a:t>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usuall</a:t>
            </a:r>
            <a:r>
              <a:rPr sz="3400" spc="-5" dirty="0">
                <a:latin typeface="Carlito"/>
                <a:cs typeface="Carlito"/>
              </a:rPr>
              <a:t>y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0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equi</a:t>
            </a:r>
            <a:r>
              <a:rPr sz="3400" spc="-55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es</a:t>
            </a:r>
            <a:endParaRPr sz="3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8643" y="1595755"/>
            <a:ext cx="8288655" cy="4896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985" algn="just">
              <a:spcBef>
                <a:spcPts val="95"/>
              </a:spcBef>
            </a:pPr>
            <a:r>
              <a:rPr sz="3400" spc="-15" dirty="0">
                <a:latin typeface="Carlito"/>
                <a:cs typeface="Carlito"/>
              </a:rPr>
              <a:t>more</a:t>
            </a:r>
            <a:r>
              <a:rPr sz="3400" spc="735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thought </a:t>
            </a:r>
            <a:r>
              <a:rPr sz="3400" dirty="0">
                <a:latin typeface="Carlito"/>
                <a:cs typeface="Carlito"/>
              </a:rPr>
              <a:t>and </a:t>
            </a:r>
            <a:r>
              <a:rPr sz="3400" spc="-30" dirty="0">
                <a:latin typeface="Carlito"/>
                <a:cs typeface="Carlito"/>
              </a:rPr>
              <a:t>effort </a:t>
            </a:r>
            <a:r>
              <a:rPr sz="3400" spc="-10" dirty="0">
                <a:latin typeface="Carlito"/>
                <a:cs typeface="Carlito"/>
              </a:rPr>
              <a:t>than </a:t>
            </a:r>
            <a:r>
              <a:rPr sz="3400" spc="-25" dirty="0">
                <a:latin typeface="Carlito"/>
                <a:cs typeface="Carlito"/>
              </a:rPr>
              <a:t>any </a:t>
            </a:r>
            <a:r>
              <a:rPr sz="3400" spc="-10" dirty="0">
                <a:latin typeface="Carlito"/>
                <a:cs typeface="Carlito"/>
              </a:rPr>
              <a:t>other  </a:t>
            </a:r>
            <a:r>
              <a:rPr sz="3400" spc="-5" dirty="0">
                <a:latin typeface="Carlito"/>
                <a:cs typeface="Carlito"/>
              </a:rPr>
              <a:t>modes of</a:t>
            </a:r>
            <a:r>
              <a:rPr sz="3400" spc="-25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communication.</a:t>
            </a:r>
            <a:endParaRPr sz="3400">
              <a:latin typeface="Carlito"/>
              <a:cs typeface="Carlito"/>
            </a:endParaRPr>
          </a:p>
          <a:p>
            <a:pPr marL="355600" marR="5080" indent="-342900" algn="just">
              <a:spcBef>
                <a:spcPts val="820"/>
              </a:spcBef>
              <a:buFont typeface="Arial"/>
              <a:buChar char="•"/>
              <a:tabLst>
                <a:tab pos="355600" algn="l"/>
              </a:tabLst>
            </a:pPr>
            <a:r>
              <a:rPr sz="3400" spc="-20" dirty="0">
                <a:latin typeface="Carlito"/>
                <a:cs typeface="Carlito"/>
              </a:rPr>
              <a:t>Writing </a:t>
            </a:r>
            <a:r>
              <a:rPr sz="3400" spc="-10" dirty="0">
                <a:latin typeface="Carlito"/>
                <a:cs typeface="Carlito"/>
              </a:rPr>
              <a:t>must be concise, </a:t>
            </a:r>
            <a:r>
              <a:rPr sz="3400" spc="-20" dirty="0">
                <a:latin typeface="Carlito"/>
                <a:cs typeface="Carlito"/>
              </a:rPr>
              <a:t>informative </a:t>
            </a:r>
            <a:r>
              <a:rPr sz="3400" dirty="0">
                <a:latin typeface="Carlito"/>
                <a:cs typeface="Carlito"/>
              </a:rPr>
              <a:t>and  </a:t>
            </a:r>
            <a:r>
              <a:rPr sz="3400" spc="-20" dirty="0">
                <a:latin typeface="Carlito"/>
                <a:cs typeface="Carlito"/>
              </a:rPr>
              <a:t>easy to </a:t>
            </a:r>
            <a:r>
              <a:rPr sz="3400" spc="-15" dirty="0">
                <a:latin typeface="Carlito"/>
                <a:cs typeface="Carlito"/>
              </a:rPr>
              <a:t>read </a:t>
            </a:r>
            <a:r>
              <a:rPr sz="3400" spc="-5" dirty="0">
                <a:latin typeface="Carlito"/>
                <a:cs typeface="Carlito"/>
              </a:rPr>
              <a:t>as </a:t>
            </a:r>
            <a:r>
              <a:rPr sz="3400" spc="-10" dirty="0">
                <a:latin typeface="Carlito"/>
                <a:cs typeface="Carlito"/>
              </a:rPr>
              <a:t>both </a:t>
            </a:r>
            <a:r>
              <a:rPr sz="3400" dirty="0">
                <a:latin typeface="Carlito"/>
                <a:cs typeface="Carlito"/>
              </a:rPr>
              <a:t>an </a:t>
            </a:r>
            <a:r>
              <a:rPr sz="3400" spc="-20" dirty="0">
                <a:latin typeface="Carlito"/>
                <a:cs typeface="Carlito"/>
              </a:rPr>
              <a:t>informative </a:t>
            </a:r>
            <a:r>
              <a:rPr sz="3400" dirty="0">
                <a:latin typeface="Carlito"/>
                <a:cs typeface="Carlito"/>
              </a:rPr>
              <a:t>and  </a:t>
            </a:r>
            <a:r>
              <a:rPr sz="3400" spc="-5" dirty="0">
                <a:latin typeface="Carlito"/>
                <a:cs typeface="Carlito"/>
              </a:rPr>
              <a:t>instructional</a:t>
            </a:r>
            <a:r>
              <a:rPr sz="3400" spc="-55" dirty="0">
                <a:latin typeface="Carlito"/>
                <a:cs typeface="Carlito"/>
              </a:rPr>
              <a:t> </a:t>
            </a:r>
            <a:r>
              <a:rPr sz="3400" spc="-15" dirty="0">
                <a:latin typeface="Carlito"/>
                <a:cs typeface="Carlito"/>
              </a:rPr>
              <a:t>tool.</a:t>
            </a:r>
            <a:endParaRPr sz="3400">
              <a:latin typeface="Carlito"/>
              <a:cs typeface="Carlito"/>
            </a:endParaRPr>
          </a:p>
          <a:p>
            <a:pPr marL="355600" marR="5715" indent="-342900" algn="just">
              <a:spcBef>
                <a:spcPts val="815"/>
              </a:spcBef>
              <a:buFont typeface="Arial"/>
              <a:buChar char="•"/>
              <a:tabLst>
                <a:tab pos="355600" algn="l"/>
              </a:tabLst>
            </a:pPr>
            <a:r>
              <a:rPr sz="3400" spc="-10" dirty="0">
                <a:latin typeface="Carlito"/>
                <a:cs typeface="Carlito"/>
              </a:rPr>
              <a:t>The importance </a:t>
            </a:r>
            <a:r>
              <a:rPr sz="3400" spc="-5" dirty="0">
                <a:latin typeface="Carlito"/>
                <a:cs typeface="Carlito"/>
              </a:rPr>
              <a:t>of </a:t>
            </a:r>
            <a:r>
              <a:rPr sz="3400" spc="-20" dirty="0">
                <a:latin typeface="Carlito"/>
                <a:cs typeface="Carlito"/>
              </a:rPr>
              <a:t>written </a:t>
            </a:r>
            <a:r>
              <a:rPr sz="3400" spc="-15" dirty="0">
                <a:latin typeface="Carlito"/>
                <a:cs typeface="Carlito"/>
              </a:rPr>
              <a:t>communication </a:t>
            </a:r>
            <a:r>
              <a:rPr sz="3400" spc="-5" dirty="0">
                <a:latin typeface="Carlito"/>
                <a:cs typeface="Carlito"/>
              </a:rPr>
              <a:t>in  business </a:t>
            </a:r>
            <a:r>
              <a:rPr sz="3400" spc="-10" dirty="0">
                <a:latin typeface="Carlito"/>
                <a:cs typeface="Carlito"/>
              </a:rPr>
              <a:t>is </a:t>
            </a:r>
            <a:r>
              <a:rPr sz="3400" spc="-15" dirty="0">
                <a:latin typeface="Carlito"/>
                <a:cs typeface="Carlito"/>
              </a:rPr>
              <a:t>evident </a:t>
            </a:r>
            <a:r>
              <a:rPr sz="3400" spc="-10" dirty="0">
                <a:latin typeface="Carlito"/>
                <a:cs typeface="Carlito"/>
              </a:rPr>
              <a:t>by </a:t>
            </a:r>
            <a:r>
              <a:rPr sz="3400" spc="-5" dirty="0">
                <a:latin typeface="Carlito"/>
                <a:cs typeface="Carlito"/>
              </a:rPr>
              <a:t>the </a:t>
            </a:r>
            <a:r>
              <a:rPr sz="3400" spc="-20" dirty="0">
                <a:latin typeface="Carlito"/>
                <a:cs typeface="Carlito"/>
              </a:rPr>
              <a:t>plethora </a:t>
            </a:r>
            <a:r>
              <a:rPr sz="3400" spc="-5" dirty="0">
                <a:latin typeface="Carlito"/>
                <a:cs typeface="Carlito"/>
              </a:rPr>
              <a:t>of </a:t>
            </a:r>
            <a:r>
              <a:rPr sz="3400" spc="-20" dirty="0">
                <a:latin typeface="Carlito"/>
                <a:cs typeface="Carlito"/>
              </a:rPr>
              <a:t>forms,  </a:t>
            </a:r>
            <a:r>
              <a:rPr sz="3400" spc="-5" dirty="0">
                <a:latin typeface="Carlito"/>
                <a:cs typeface="Carlito"/>
              </a:rPr>
              <a:t>manuals </a:t>
            </a:r>
            <a:r>
              <a:rPr sz="3400" dirty="0">
                <a:latin typeface="Carlito"/>
                <a:cs typeface="Carlito"/>
              </a:rPr>
              <a:t>and </a:t>
            </a:r>
            <a:r>
              <a:rPr sz="3400" spc="-15" dirty="0">
                <a:latin typeface="Carlito"/>
                <a:cs typeface="Carlito"/>
              </a:rPr>
              <a:t>materials that </a:t>
            </a:r>
            <a:r>
              <a:rPr sz="3400" spc="-10" dirty="0">
                <a:latin typeface="Carlito"/>
                <a:cs typeface="Carlito"/>
              </a:rPr>
              <a:t>companies  </a:t>
            </a:r>
            <a:r>
              <a:rPr sz="3400" spc="-5" dirty="0">
                <a:latin typeface="Carlito"/>
                <a:cs typeface="Carlito"/>
              </a:rPr>
              <a:t>publish each</a:t>
            </a:r>
            <a:r>
              <a:rPr sz="3400" spc="-20" dirty="0">
                <a:latin typeface="Carlito"/>
                <a:cs typeface="Carlito"/>
              </a:rPr>
              <a:t> </a:t>
            </a:r>
            <a:r>
              <a:rPr sz="3400" spc="-75" dirty="0">
                <a:latin typeface="Carlito"/>
                <a:cs typeface="Carlito"/>
              </a:rPr>
              <a:t>day.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79847" y="451358"/>
            <a:ext cx="2674620" cy="671830"/>
            <a:chOff x="3355847" y="451358"/>
            <a:chExt cx="2674620" cy="671830"/>
          </a:xfrm>
        </p:grpSpPr>
        <p:sp>
          <p:nvSpPr>
            <p:cNvPr id="4" name="object 4"/>
            <p:cNvSpPr/>
            <p:nvPr/>
          </p:nvSpPr>
          <p:spPr>
            <a:xfrm>
              <a:off x="3355847" y="774192"/>
              <a:ext cx="2674620" cy="348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69309" y="455930"/>
              <a:ext cx="2647188" cy="3341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57523" y="463042"/>
              <a:ext cx="92075" cy="323215"/>
            </a:xfrm>
            <a:custGeom>
              <a:avLst/>
              <a:gdLst/>
              <a:ahLst/>
              <a:cxnLst/>
              <a:rect l="l" t="t" r="r" b="b"/>
              <a:pathLst>
                <a:path w="92075" h="323215">
                  <a:moveTo>
                    <a:pt x="62737" y="0"/>
                  </a:moveTo>
                  <a:lnTo>
                    <a:pt x="69468" y="0"/>
                  </a:lnTo>
                  <a:lnTo>
                    <a:pt x="74802" y="1016"/>
                  </a:lnTo>
                  <a:lnTo>
                    <a:pt x="91312" y="26035"/>
                  </a:lnTo>
                  <a:lnTo>
                    <a:pt x="91693" y="31369"/>
                  </a:lnTo>
                  <a:lnTo>
                    <a:pt x="91821" y="36449"/>
                  </a:lnTo>
                  <a:lnTo>
                    <a:pt x="91821" y="41275"/>
                  </a:lnTo>
                  <a:lnTo>
                    <a:pt x="91693" y="45974"/>
                  </a:lnTo>
                  <a:lnTo>
                    <a:pt x="91439" y="55499"/>
                  </a:lnTo>
                  <a:lnTo>
                    <a:pt x="91247" y="63093"/>
                  </a:lnTo>
                  <a:lnTo>
                    <a:pt x="91043" y="71389"/>
                  </a:lnTo>
                  <a:lnTo>
                    <a:pt x="90814" y="80377"/>
                  </a:lnTo>
                  <a:lnTo>
                    <a:pt x="90550" y="90043"/>
                  </a:lnTo>
                  <a:lnTo>
                    <a:pt x="90187" y="100423"/>
                  </a:lnTo>
                  <a:lnTo>
                    <a:pt x="89836" y="111553"/>
                  </a:lnTo>
                  <a:lnTo>
                    <a:pt x="89461" y="123422"/>
                  </a:lnTo>
                  <a:lnTo>
                    <a:pt x="89026" y="136017"/>
                  </a:lnTo>
                  <a:lnTo>
                    <a:pt x="88644" y="149185"/>
                  </a:lnTo>
                  <a:lnTo>
                    <a:pt x="88249" y="162782"/>
                  </a:lnTo>
                  <a:lnTo>
                    <a:pt x="87830" y="176807"/>
                  </a:lnTo>
                  <a:lnTo>
                    <a:pt x="87375" y="191262"/>
                  </a:lnTo>
                  <a:lnTo>
                    <a:pt x="86973" y="205974"/>
                  </a:lnTo>
                  <a:lnTo>
                    <a:pt x="86534" y="220948"/>
                  </a:lnTo>
                  <a:lnTo>
                    <a:pt x="86072" y="236160"/>
                  </a:lnTo>
                  <a:lnTo>
                    <a:pt x="85598" y="251587"/>
                  </a:lnTo>
                  <a:lnTo>
                    <a:pt x="85119" y="267467"/>
                  </a:lnTo>
                  <a:lnTo>
                    <a:pt x="84629" y="283860"/>
                  </a:lnTo>
                  <a:lnTo>
                    <a:pt x="84115" y="300753"/>
                  </a:lnTo>
                  <a:lnTo>
                    <a:pt x="83565" y="318135"/>
                  </a:lnTo>
                  <a:lnTo>
                    <a:pt x="46609" y="322834"/>
                  </a:lnTo>
                  <a:lnTo>
                    <a:pt x="38480" y="321945"/>
                  </a:lnTo>
                  <a:lnTo>
                    <a:pt x="39294" y="300706"/>
                  </a:lnTo>
                  <a:lnTo>
                    <a:pt x="40036" y="280622"/>
                  </a:lnTo>
                  <a:lnTo>
                    <a:pt x="40731" y="261705"/>
                  </a:lnTo>
                  <a:lnTo>
                    <a:pt x="41401" y="243967"/>
                  </a:lnTo>
                  <a:lnTo>
                    <a:pt x="41971" y="226867"/>
                  </a:lnTo>
                  <a:lnTo>
                    <a:pt x="43561" y="177165"/>
                  </a:lnTo>
                  <a:lnTo>
                    <a:pt x="44721" y="128962"/>
                  </a:lnTo>
                  <a:lnTo>
                    <a:pt x="44958" y="113030"/>
                  </a:lnTo>
                  <a:lnTo>
                    <a:pt x="45198" y="97099"/>
                  </a:lnTo>
                  <a:lnTo>
                    <a:pt x="45354" y="80930"/>
                  </a:lnTo>
                  <a:lnTo>
                    <a:pt x="45440" y="64523"/>
                  </a:lnTo>
                  <a:lnTo>
                    <a:pt x="45465" y="47879"/>
                  </a:lnTo>
                  <a:lnTo>
                    <a:pt x="45465" y="44196"/>
                  </a:lnTo>
                  <a:lnTo>
                    <a:pt x="43306" y="33274"/>
                  </a:lnTo>
                  <a:lnTo>
                    <a:pt x="42545" y="32258"/>
                  </a:lnTo>
                  <a:lnTo>
                    <a:pt x="41275" y="31496"/>
                  </a:lnTo>
                  <a:lnTo>
                    <a:pt x="39497" y="30987"/>
                  </a:lnTo>
                  <a:lnTo>
                    <a:pt x="37591" y="30353"/>
                  </a:lnTo>
                  <a:lnTo>
                    <a:pt x="34798" y="30099"/>
                  </a:lnTo>
                  <a:lnTo>
                    <a:pt x="31114" y="30099"/>
                  </a:lnTo>
                  <a:lnTo>
                    <a:pt x="28448" y="30099"/>
                  </a:lnTo>
                  <a:lnTo>
                    <a:pt x="25018" y="30225"/>
                  </a:lnTo>
                  <a:lnTo>
                    <a:pt x="21081" y="30480"/>
                  </a:lnTo>
                  <a:lnTo>
                    <a:pt x="17017" y="30734"/>
                  </a:lnTo>
                  <a:lnTo>
                    <a:pt x="10667" y="31369"/>
                  </a:lnTo>
                  <a:lnTo>
                    <a:pt x="2031" y="32004"/>
                  </a:lnTo>
                  <a:lnTo>
                    <a:pt x="0" y="11303"/>
                  </a:lnTo>
                  <a:lnTo>
                    <a:pt x="38862" y="2412"/>
                  </a:lnTo>
                  <a:lnTo>
                    <a:pt x="56261" y="0"/>
                  </a:lnTo>
                  <a:lnTo>
                    <a:pt x="62737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87825" y="451358"/>
              <a:ext cx="985647" cy="3421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5857" y="451358"/>
              <a:ext cx="1315212" cy="3432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69309" y="455930"/>
              <a:ext cx="181610" cy="333375"/>
            </a:xfrm>
            <a:custGeom>
              <a:avLst/>
              <a:gdLst/>
              <a:ahLst/>
              <a:cxnLst/>
              <a:rect l="l" t="t" r="r" b="b"/>
              <a:pathLst>
                <a:path w="181610" h="333375">
                  <a:moveTo>
                    <a:pt x="110236" y="0"/>
                  </a:moveTo>
                  <a:lnTo>
                    <a:pt x="113918" y="0"/>
                  </a:lnTo>
                  <a:lnTo>
                    <a:pt x="118237" y="254"/>
                  </a:lnTo>
                  <a:lnTo>
                    <a:pt x="159130" y="10160"/>
                  </a:lnTo>
                  <a:lnTo>
                    <a:pt x="162687" y="12192"/>
                  </a:lnTo>
                  <a:lnTo>
                    <a:pt x="166369" y="14224"/>
                  </a:lnTo>
                  <a:lnTo>
                    <a:pt x="169417" y="16764"/>
                  </a:lnTo>
                  <a:lnTo>
                    <a:pt x="171830" y="19558"/>
                  </a:lnTo>
                  <a:lnTo>
                    <a:pt x="174370" y="22352"/>
                  </a:lnTo>
                  <a:lnTo>
                    <a:pt x="175640" y="25654"/>
                  </a:lnTo>
                  <a:lnTo>
                    <a:pt x="175640" y="29464"/>
                  </a:lnTo>
                  <a:lnTo>
                    <a:pt x="175513" y="32258"/>
                  </a:lnTo>
                  <a:lnTo>
                    <a:pt x="175387" y="37337"/>
                  </a:lnTo>
                  <a:lnTo>
                    <a:pt x="175260" y="42545"/>
                  </a:lnTo>
                  <a:lnTo>
                    <a:pt x="175132" y="47625"/>
                  </a:lnTo>
                  <a:lnTo>
                    <a:pt x="175005" y="52705"/>
                  </a:lnTo>
                  <a:lnTo>
                    <a:pt x="174878" y="57658"/>
                  </a:lnTo>
                  <a:lnTo>
                    <a:pt x="174751" y="63246"/>
                  </a:lnTo>
                  <a:lnTo>
                    <a:pt x="174498" y="69215"/>
                  </a:lnTo>
                  <a:lnTo>
                    <a:pt x="174116" y="75184"/>
                  </a:lnTo>
                  <a:lnTo>
                    <a:pt x="173736" y="83058"/>
                  </a:lnTo>
                  <a:lnTo>
                    <a:pt x="173227" y="92710"/>
                  </a:lnTo>
                  <a:lnTo>
                    <a:pt x="148843" y="91821"/>
                  </a:lnTo>
                  <a:lnTo>
                    <a:pt x="149098" y="84709"/>
                  </a:lnTo>
                  <a:lnTo>
                    <a:pt x="149225" y="79883"/>
                  </a:lnTo>
                  <a:lnTo>
                    <a:pt x="149225" y="77216"/>
                  </a:lnTo>
                  <a:lnTo>
                    <a:pt x="149225" y="69215"/>
                  </a:lnTo>
                  <a:lnTo>
                    <a:pt x="148081" y="62103"/>
                  </a:lnTo>
                  <a:lnTo>
                    <a:pt x="145668" y="56007"/>
                  </a:lnTo>
                  <a:lnTo>
                    <a:pt x="143382" y="50037"/>
                  </a:lnTo>
                  <a:lnTo>
                    <a:pt x="140080" y="44958"/>
                  </a:lnTo>
                  <a:lnTo>
                    <a:pt x="135889" y="41021"/>
                  </a:lnTo>
                  <a:lnTo>
                    <a:pt x="131825" y="37211"/>
                  </a:lnTo>
                  <a:lnTo>
                    <a:pt x="126618" y="34162"/>
                  </a:lnTo>
                  <a:lnTo>
                    <a:pt x="120523" y="32131"/>
                  </a:lnTo>
                  <a:lnTo>
                    <a:pt x="114426" y="29972"/>
                  </a:lnTo>
                  <a:lnTo>
                    <a:pt x="107695" y="28956"/>
                  </a:lnTo>
                  <a:lnTo>
                    <a:pt x="100202" y="28956"/>
                  </a:lnTo>
                  <a:lnTo>
                    <a:pt x="92582" y="28956"/>
                  </a:lnTo>
                  <a:lnTo>
                    <a:pt x="85598" y="30225"/>
                  </a:lnTo>
                  <a:lnTo>
                    <a:pt x="79248" y="32766"/>
                  </a:lnTo>
                  <a:lnTo>
                    <a:pt x="72770" y="35179"/>
                  </a:lnTo>
                  <a:lnTo>
                    <a:pt x="67182" y="38608"/>
                  </a:lnTo>
                  <a:lnTo>
                    <a:pt x="62611" y="42925"/>
                  </a:lnTo>
                  <a:lnTo>
                    <a:pt x="57912" y="47244"/>
                  </a:lnTo>
                  <a:lnTo>
                    <a:pt x="54355" y="52450"/>
                  </a:lnTo>
                  <a:lnTo>
                    <a:pt x="51688" y="58420"/>
                  </a:lnTo>
                  <a:lnTo>
                    <a:pt x="49149" y="64389"/>
                  </a:lnTo>
                  <a:lnTo>
                    <a:pt x="47751" y="70993"/>
                  </a:lnTo>
                  <a:lnTo>
                    <a:pt x="47751" y="78232"/>
                  </a:lnTo>
                  <a:lnTo>
                    <a:pt x="47751" y="84455"/>
                  </a:lnTo>
                  <a:lnTo>
                    <a:pt x="48513" y="89916"/>
                  </a:lnTo>
                  <a:lnTo>
                    <a:pt x="50037" y="94487"/>
                  </a:lnTo>
                  <a:lnTo>
                    <a:pt x="51562" y="99187"/>
                  </a:lnTo>
                  <a:lnTo>
                    <a:pt x="53593" y="103632"/>
                  </a:lnTo>
                  <a:lnTo>
                    <a:pt x="56387" y="107696"/>
                  </a:lnTo>
                  <a:lnTo>
                    <a:pt x="59181" y="111887"/>
                  </a:lnTo>
                  <a:lnTo>
                    <a:pt x="93852" y="137795"/>
                  </a:lnTo>
                  <a:lnTo>
                    <a:pt x="99060" y="140716"/>
                  </a:lnTo>
                  <a:lnTo>
                    <a:pt x="105282" y="144145"/>
                  </a:lnTo>
                  <a:lnTo>
                    <a:pt x="112522" y="147955"/>
                  </a:lnTo>
                  <a:lnTo>
                    <a:pt x="116586" y="150114"/>
                  </a:lnTo>
                  <a:lnTo>
                    <a:pt x="121412" y="152781"/>
                  </a:lnTo>
                  <a:lnTo>
                    <a:pt x="127000" y="155956"/>
                  </a:lnTo>
                  <a:lnTo>
                    <a:pt x="132587" y="159131"/>
                  </a:lnTo>
                  <a:lnTo>
                    <a:pt x="158241" y="178308"/>
                  </a:lnTo>
                  <a:lnTo>
                    <a:pt x="162813" y="182625"/>
                  </a:lnTo>
                  <a:lnTo>
                    <a:pt x="166750" y="187452"/>
                  </a:lnTo>
                  <a:lnTo>
                    <a:pt x="170179" y="192912"/>
                  </a:lnTo>
                  <a:lnTo>
                    <a:pt x="173609" y="198247"/>
                  </a:lnTo>
                  <a:lnTo>
                    <a:pt x="176275" y="204343"/>
                  </a:lnTo>
                  <a:lnTo>
                    <a:pt x="178180" y="210947"/>
                  </a:lnTo>
                  <a:lnTo>
                    <a:pt x="180212" y="217550"/>
                  </a:lnTo>
                  <a:lnTo>
                    <a:pt x="181228" y="224790"/>
                  </a:lnTo>
                  <a:lnTo>
                    <a:pt x="181228" y="232664"/>
                  </a:lnTo>
                  <a:lnTo>
                    <a:pt x="172991" y="274260"/>
                  </a:lnTo>
                  <a:lnTo>
                    <a:pt x="146595" y="308139"/>
                  </a:lnTo>
                  <a:lnTo>
                    <a:pt x="108585" y="327660"/>
                  </a:lnTo>
                  <a:lnTo>
                    <a:pt x="92582" y="331089"/>
                  </a:lnTo>
                  <a:lnTo>
                    <a:pt x="84581" y="332486"/>
                  </a:lnTo>
                  <a:lnTo>
                    <a:pt x="77088" y="333121"/>
                  </a:lnTo>
                  <a:lnTo>
                    <a:pt x="69723" y="333121"/>
                  </a:lnTo>
                  <a:lnTo>
                    <a:pt x="28828" y="328422"/>
                  </a:lnTo>
                  <a:lnTo>
                    <a:pt x="22605" y="326263"/>
                  </a:lnTo>
                  <a:lnTo>
                    <a:pt x="16255" y="324104"/>
                  </a:lnTo>
                  <a:lnTo>
                    <a:pt x="10922" y="321437"/>
                  </a:lnTo>
                  <a:lnTo>
                    <a:pt x="6603" y="318135"/>
                  </a:lnTo>
                  <a:lnTo>
                    <a:pt x="2159" y="314833"/>
                  </a:lnTo>
                  <a:lnTo>
                    <a:pt x="0" y="310896"/>
                  </a:lnTo>
                  <a:lnTo>
                    <a:pt x="0" y="306324"/>
                  </a:lnTo>
                  <a:lnTo>
                    <a:pt x="1492" y="260731"/>
                  </a:lnTo>
                  <a:lnTo>
                    <a:pt x="2920" y="235331"/>
                  </a:lnTo>
                  <a:lnTo>
                    <a:pt x="27304" y="236474"/>
                  </a:lnTo>
                  <a:lnTo>
                    <a:pt x="26924" y="242697"/>
                  </a:lnTo>
                  <a:lnTo>
                    <a:pt x="26797" y="246253"/>
                  </a:lnTo>
                  <a:lnTo>
                    <a:pt x="26669" y="247396"/>
                  </a:lnTo>
                  <a:lnTo>
                    <a:pt x="26669" y="248539"/>
                  </a:lnTo>
                  <a:lnTo>
                    <a:pt x="26669" y="250571"/>
                  </a:lnTo>
                  <a:lnTo>
                    <a:pt x="26669" y="253619"/>
                  </a:lnTo>
                  <a:lnTo>
                    <a:pt x="26669" y="263271"/>
                  </a:lnTo>
                  <a:lnTo>
                    <a:pt x="27812" y="271272"/>
                  </a:lnTo>
                  <a:lnTo>
                    <a:pt x="30225" y="277622"/>
                  </a:lnTo>
                  <a:lnTo>
                    <a:pt x="32638" y="283845"/>
                  </a:lnTo>
                  <a:lnTo>
                    <a:pt x="36067" y="289052"/>
                  </a:lnTo>
                  <a:lnTo>
                    <a:pt x="40512" y="292862"/>
                  </a:lnTo>
                  <a:lnTo>
                    <a:pt x="44830" y="296799"/>
                  </a:lnTo>
                  <a:lnTo>
                    <a:pt x="50291" y="299593"/>
                  </a:lnTo>
                  <a:lnTo>
                    <a:pt x="56641" y="301371"/>
                  </a:lnTo>
                  <a:lnTo>
                    <a:pt x="62991" y="303149"/>
                  </a:lnTo>
                  <a:lnTo>
                    <a:pt x="70357" y="304165"/>
                  </a:lnTo>
                  <a:lnTo>
                    <a:pt x="78866" y="304165"/>
                  </a:lnTo>
                  <a:lnTo>
                    <a:pt x="87122" y="304165"/>
                  </a:lnTo>
                  <a:lnTo>
                    <a:pt x="121285" y="290703"/>
                  </a:lnTo>
                  <a:lnTo>
                    <a:pt x="126745" y="286385"/>
                  </a:lnTo>
                  <a:lnTo>
                    <a:pt x="131063" y="280797"/>
                  </a:lnTo>
                  <a:lnTo>
                    <a:pt x="134238" y="274193"/>
                  </a:lnTo>
                  <a:lnTo>
                    <a:pt x="137540" y="267589"/>
                  </a:lnTo>
                  <a:lnTo>
                    <a:pt x="139064" y="259969"/>
                  </a:lnTo>
                  <a:lnTo>
                    <a:pt x="139064" y="251333"/>
                  </a:lnTo>
                  <a:lnTo>
                    <a:pt x="139064" y="245872"/>
                  </a:lnTo>
                  <a:lnTo>
                    <a:pt x="138429" y="240919"/>
                  </a:lnTo>
                  <a:lnTo>
                    <a:pt x="136905" y="236474"/>
                  </a:lnTo>
                  <a:lnTo>
                    <a:pt x="135509" y="232029"/>
                  </a:lnTo>
                  <a:lnTo>
                    <a:pt x="121285" y="213233"/>
                  </a:lnTo>
                  <a:lnTo>
                    <a:pt x="117728" y="209931"/>
                  </a:lnTo>
                  <a:lnTo>
                    <a:pt x="113537" y="206756"/>
                  </a:lnTo>
                  <a:lnTo>
                    <a:pt x="108838" y="203581"/>
                  </a:lnTo>
                  <a:lnTo>
                    <a:pt x="104139" y="200406"/>
                  </a:lnTo>
                  <a:lnTo>
                    <a:pt x="99949" y="197485"/>
                  </a:lnTo>
                  <a:lnTo>
                    <a:pt x="96138" y="194945"/>
                  </a:lnTo>
                  <a:lnTo>
                    <a:pt x="92455" y="192405"/>
                  </a:lnTo>
                  <a:lnTo>
                    <a:pt x="86613" y="189357"/>
                  </a:lnTo>
                  <a:lnTo>
                    <a:pt x="78866" y="186055"/>
                  </a:lnTo>
                  <a:lnTo>
                    <a:pt x="73913" y="183387"/>
                  </a:lnTo>
                  <a:lnTo>
                    <a:pt x="45465" y="165989"/>
                  </a:lnTo>
                  <a:lnTo>
                    <a:pt x="40131" y="162179"/>
                  </a:lnTo>
                  <a:lnTo>
                    <a:pt x="35178" y="157987"/>
                  </a:lnTo>
                  <a:lnTo>
                    <a:pt x="30479" y="153416"/>
                  </a:lnTo>
                  <a:lnTo>
                    <a:pt x="25780" y="148971"/>
                  </a:lnTo>
                  <a:lnTo>
                    <a:pt x="21843" y="143891"/>
                  </a:lnTo>
                  <a:lnTo>
                    <a:pt x="18414" y="138303"/>
                  </a:lnTo>
                  <a:lnTo>
                    <a:pt x="14986" y="132842"/>
                  </a:lnTo>
                  <a:lnTo>
                    <a:pt x="12318" y="126619"/>
                  </a:lnTo>
                  <a:lnTo>
                    <a:pt x="10413" y="120015"/>
                  </a:lnTo>
                  <a:lnTo>
                    <a:pt x="8381" y="113284"/>
                  </a:lnTo>
                  <a:lnTo>
                    <a:pt x="7365" y="105791"/>
                  </a:lnTo>
                  <a:lnTo>
                    <a:pt x="7365" y="97536"/>
                  </a:lnTo>
                  <a:lnTo>
                    <a:pt x="15748" y="57134"/>
                  </a:lnTo>
                  <a:lnTo>
                    <a:pt x="43308" y="22350"/>
                  </a:lnTo>
                  <a:lnTo>
                    <a:pt x="77438" y="4740"/>
                  </a:lnTo>
                  <a:lnTo>
                    <a:pt x="103518" y="190"/>
                  </a:lnTo>
                  <a:lnTo>
                    <a:pt x="110236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836420" y="1274063"/>
            <a:ext cx="8563610" cy="4898390"/>
            <a:chOff x="312420" y="1274063"/>
            <a:chExt cx="8563610" cy="4898390"/>
          </a:xfrm>
        </p:grpSpPr>
        <p:sp>
          <p:nvSpPr>
            <p:cNvPr id="11" name="object 11"/>
            <p:cNvSpPr/>
            <p:nvPr/>
          </p:nvSpPr>
          <p:spPr>
            <a:xfrm>
              <a:off x="312420" y="1293875"/>
              <a:ext cx="644652" cy="842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079" y="1274063"/>
              <a:ext cx="1796795" cy="8991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4352" y="1274063"/>
              <a:ext cx="3107436" cy="8991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77740" y="1274063"/>
              <a:ext cx="1110996" cy="8991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4687" y="1274063"/>
              <a:ext cx="1234439" cy="8991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55079" y="1274063"/>
              <a:ext cx="1086612" cy="899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57643" y="1274063"/>
              <a:ext cx="1328927" cy="899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04048" y="1274063"/>
              <a:ext cx="871727" cy="899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0079" y="1761744"/>
              <a:ext cx="1301495" cy="899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01139" y="1761744"/>
              <a:ext cx="2378964" cy="899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9668" y="1761744"/>
              <a:ext cx="890015" cy="899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7723" y="1761744"/>
              <a:ext cx="1926336" cy="89916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0660" y="1761744"/>
              <a:ext cx="635508" cy="8991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2420" y="2366772"/>
              <a:ext cx="644652" cy="842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9" y="2346960"/>
              <a:ext cx="1071371" cy="899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9492" y="2346960"/>
              <a:ext cx="1927860" cy="8991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56915" y="2346960"/>
              <a:ext cx="641604" cy="899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65120" y="2346960"/>
              <a:ext cx="658368" cy="899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4779" y="2346960"/>
              <a:ext cx="1479803" cy="899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38087" y="2346960"/>
              <a:ext cx="2837688" cy="899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0079" y="2834639"/>
              <a:ext cx="1546859" cy="899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20239" y="2834639"/>
              <a:ext cx="1156715" cy="899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11780" y="2834639"/>
              <a:ext cx="1627632" cy="899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74235" y="2834639"/>
              <a:ext cx="3105912" cy="89916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13448" y="2834639"/>
              <a:ext cx="1862327" cy="899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0079" y="3322319"/>
              <a:ext cx="1589532" cy="8991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4895" y="3322319"/>
              <a:ext cx="1158240" cy="899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98420" y="3322319"/>
              <a:ext cx="1520952" cy="8991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24655" y="3322319"/>
              <a:ext cx="1775460" cy="899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06923" y="3322319"/>
              <a:ext cx="1156715" cy="89915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70448" y="3322319"/>
              <a:ext cx="2395728" cy="899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71460" y="3322319"/>
              <a:ext cx="1004316" cy="89915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0079" y="3809999"/>
              <a:ext cx="2084832" cy="8991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78964" y="3809999"/>
              <a:ext cx="1156715" cy="89916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89731" y="3809999"/>
              <a:ext cx="2458212" cy="899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01996" y="3809999"/>
              <a:ext cx="2308859" cy="89916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77455" y="3809999"/>
              <a:ext cx="635507" cy="8991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7015" y="3809999"/>
              <a:ext cx="1508759" cy="89916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0079" y="4297680"/>
              <a:ext cx="2378964" cy="899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80715" y="4297680"/>
              <a:ext cx="1662683" cy="89916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05072" y="4297680"/>
              <a:ext cx="1548384" cy="89916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15128" y="4297680"/>
              <a:ext cx="1674876" cy="899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53199" y="4297680"/>
              <a:ext cx="2322576" cy="89916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0079" y="4785360"/>
              <a:ext cx="1156715" cy="89915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24228" y="4785360"/>
              <a:ext cx="2033016" cy="8991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83152" y="4785360"/>
              <a:ext cx="1086612" cy="8991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95672" y="4785360"/>
              <a:ext cx="1703831" cy="899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25411" y="4785360"/>
              <a:ext cx="1004316" cy="89915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55636" y="4785360"/>
              <a:ext cx="1120140" cy="89915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0079" y="5273040"/>
              <a:ext cx="3493008" cy="89916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99687" y="5273040"/>
              <a:ext cx="635508" cy="8991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059941" y="1364438"/>
            <a:ext cx="8074025" cy="4514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15" indent="-343535" algn="just">
              <a:spcBef>
                <a:spcPts val="105"/>
              </a:spcBef>
              <a:buFont typeface="Arial"/>
              <a:buChar char="•"/>
              <a:tabLst>
                <a:tab pos="356235" algn="l"/>
              </a:tabLst>
            </a:pPr>
            <a:r>
              <a:rPr sz="3200" spc="-30" dirty="0">
                <a:latin typeface="Carlito"/>
                <a:cs typeface="Carlito"/>
              </a:rPr>
              <a:t>Written </a:t>
            </a:r>
            <a:r>
              <a:rPr sz="3200" spc="-10" dirty="0">
                <a:latin typeface="Carlito"/>
                <a:cs typeface="Carlito"/>
              </a:rPr>
              <a:t>communication can </a:t>
            </a:r>
            <a:r>
              <a:rPr sz="3200" spc="-35" dirty="0">
                <a:latin typeface="Carlito"/>
                <a:cs typeface="Carlito"/>
              </a:rPr>
              <a:t>take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20" dirty="0">
                <a:latin typeface="Carlito"/>
                <a:cs typeface="Carlito"/>
              </a:rPr>
              <a:t>form </a:t>
            </a:r>
            <a:r>
              <a:rPr sz="3200" dirty="0">
                <a:latin typeface="Carlito"/>
                <a:cs typeface="Carlito"/>
              </a:rPr>
              <a:t>of  </a:t>
            </a:r>
            <a:r>
              <a:rPr sz="3200" spc="-15" dirty="0">
                <a:latin typeface="Carlito"/>
                <a:cs typeface="Carlito"/>
              </a:rPr>
              <a:t>legal </a:t>
            </a:r>
            <a:r>
              <a:rPr sz="3200" spc="-10" dirty="0">
                <a:latin typeface="Carlito"/>
                <a:cs typeface="Carlito"/>
              </a:rPr>
              <a:t>documents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2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manuals.</a:t>
            </a:r>
            <a:endParaRPr sz="3200">
              <a:latin typeface="Carlito"/>
              <a:cs typeface="Carlito"/>
            </a:endParaRPr>
          </a:p>
          <a:p>
            <a:pPr marL="355600" marR="5080" indent="-343535" algn="just">
              <a:spcBef>
                <a:spcPts val="770"/>
              </a:spcBef>
              <a:buFont typeface="Arial"/>
              <a:buChar char="•"/>
              <a:tabLst>
                <a:tab pos="356235" algn="l"/>
                <a:tab pos="3670300" algn="l"/>
                <a:tab pos="5754370" algn="l"/>
              </a:tabLst>
            </a:pPr>
            <a:r>
              <a:rPr sz="3200" spc="-45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200" spc="-55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amp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200" spc="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: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	</a:t>
            </a:r>
            <a:r>
              <a:rPr sz="3200" spc="-5" dirty="0">
                <a:latin typeface="Carlito"/>
                <a:cs typeface="Carlito"/>
              </a:rPr>
              <a:t>O</a:t>
            </a:r>
            <a:r>
              <a:rPr sz="3200" spc="5" dirty="0">
                <a:latin typeface="Carlito"/>
                <a:cs typeface="Carlito"/>
              </a:rPr>
              <a:t>S</a:t>
            </a:r>
            <a:r>
              <a:rPr sz="3200" spc="-5" dirty="0">
                <a:latin typeface="Carlito"/>
                <a:cs typeface="Carlito"/>
              </a:rPr>
              <a:t>H</a:t>
            </a:r>
            <a:r>
              <a:rPr sz="3200" dirty="0">
                <a:latin typeface="Carlito"/>
                <a:cs typeface="Carlito"/>
              </a:rPr>
              <a:t>A	</a:t>
            </a:r>
            <a:r>
              <a:rPr sz="3200" spc="-5" dirty="0">
                <a:latin typeface="Carlito"/>
                <a:cs typeface="Carlito"/>
              </a:rPr>
              <a:t>(</a:t>
            </a:r>
            <a:r>
              <a:rPr sz="3200" spc="10" dirty="0">
                <a:latin typeface="Carlito"/>
                <a:cs typeface="Carlito"/>
              </a:rPr>
              <a:t>O</a:t>
            </a:r>
            <a:r>
              <a:rPr sz="3200" dirty="0">
                <a:latin typeface="Carlito"/>
                <a:cs typeface="Carlito"/>
              </a:rPr>
              <a:t>ccup</a:t>
            </a:r>
            <a:r>
              <a:rPr sz="3200" spc="-30" dirty="0">
                <a:latin typeface="Carlito"/>
                <a:cs typeface="Carlito"/>
              </a:rPr>
              <a:t>a</a:t>
            </a:r>
            <a:r>
              <a:rPr sz="3200" dirty="0">
                <a:latin typeface="Carlito"/>
                <a:cs typeface="Carlito"/>
              </a:rPr>
              <a:t>t</a:t>
            </a:r>
            <a:r>
              <a:rPr sz="3200" spc="-10" dirty="0">
                <a:latin typeface="Carlito"/>
                <a:cs typeface="Carlito"/>
              </a:rPr>
              <a:t>i</a:t>
            </a:r>
            <a:r>
              <a:rPr sz="3200" spc="10" dirty="0">
                <a:latin typeface="Carlito"/>
                <a:cs typeface="Carlito"/>
              </a:rPr>
              <a:t>o</a:t>
            </a:r>
            <a:r>
              <a:rPr sz="3200" spc="-5" dirty="0">
                <a:latin typeface="Carlito"/>
                <a:cs typeface="Carlito"/>
              </a:rPr>
              <a:t>nal  </a:t>
            </a:r>
            <a:r>
              <a:rPr sz="3200" spc="-25" dirty="0">
                <a:latin typeface="Carlito"/>
                <a:cs typeface="Carlito"/>
              </a:rPr>
              <a:t>Safety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5" dirty="0">
                <a:latin typeface="Carlito"/>
                <a:cs typeface="Carlito"/>
              </a:rPr>
              <a:t>Health </a:t>
            </a:r>
            <a:r>
              <a:rPr sz="3200" spc="-10" dirty="0">
                <a:latin typeface="Carlito"/>
                <a:cs typeface="Carlito"/>
              </a:rPr>
              <a:t>Administration) </a:t>
            </a:r>
            <a:r>
              <a:rPr sz="3200" dirty="0">
                <a:latin typeface="Carlito"/>
                <a:cs typeface="Carlito"/>
              </a:rPr>
              <a:t>outlines  </a:t>
            </a:r>
            <a:r>
              <a:rPr sz="3200" spc="-5" dirty="0">
                <a:latin typeface="Carlito"/>
                <a:cs typeface="Carlito"/>
              </a:rPr>
              <a:t>health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25" dirty="0">
                <a:latin typeface="Carlito"/>
                <a:cs typeface="Carlito"/>
              </a:rPr>
              <a:t>safety </a:t>
            </a:r>
            <a:r>
              <a:rPr sz="3200" dirty="0">
                <a:latin typeface="Carlito"/>
                <a:cs typeface="Carlito"/>
              </a:rPr>
              <a:t>policies and </a:t>
            </a:r>
            <a:r>
              <a:rPr sz="3200" spc="-15" dirty="0">
                <a:latin typeface="Carlito"/>
                <a:cs typeface="Carlito"/>
              </a:rPr>
              <a:t>procedures </a:t>
            </a:r>
            <a:r>
              <a:rPr sz="3200" spc="-25" dirty="0">
                <a:latin typeface="Carlito"/>
                <a:cs typeface="Carlito"/>
              </a:rPr>
              <a:t>for  </a:t>
            </a:r>
            <a:r>
              <a:rPr sz="3200" spc="-5" dirty="0">
                <a:latin typeface="Carlito"/>
                <a:cs typeface="Carlito"/>
              </a:rPr>
              <a:t>industrial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10" dirty="0">
                <a:latin typeface="Carlito"/>
                <a:cs typeface="Carlito"/>
              </a:rPr>
              <a:t>commercial </a:t>
            </a:r>
            <a:r>
              <a:rPr sz="3200" spc="-5" dirty="0">
                <a:latin typeface="Carlito"/>
                <a:cs typeface="Carlito"/>
              </a:rPr>
              <a:t>businesses. These  documents ensure </a:t>
            </a:r>
            <a:r>
              <a:rPr sz="3200" dirty="0">
                <a:latin typeface="Carlito"/>
                <a:cs typeface="Carlito"/>
              </a:rPr>
              <a:t>clarity among </a:t>
            </a:r>
            <a:r>
              <a:rPr sz="3200" spc="-10" dirty="0">
                <a:latin typeface="Carlito"/>
                <a:cs typeface="Carlito"/>
              </a:rPr>
              <a:t>employees 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10" dirty="0">
                <a:latin typeface="Carlito"/>
                <a:cs typeface="Carlito"/>
              </a:rPr>
              <a:t>minimize </a:t>
            </a:r>
            <a:r>
              <a:rPr sz="3200" dirty="0">
                <a:latin typeface="Carlito"/>
                <a:cs typeface="Carlito"/>
              </a:rPr>
              <a:t>the chance </a:t>
            </a:r>
            <a:r>
              <a:rPr sz="3200" spc="-30" dirty="0">
                <a:latin typeface="Carlito"/>
                <a:cs typeface="Carlito"/>
              </a:rPr>
              <a:t>for </a:t>
            </a:r>
            <a:r>
              <a:rPr sz="3200" spc="-20" dirty="0">
                <a:latin typeface="Carlito"/>
                <a:cs typeface="Carlito"/>
              </a:rPr>
              <a:t>any  </a:t>
            </a:r>
            <a:r>
              <a:rPr sz="3200" spc="-10" dirty="0">
                <a:latin typeface="Carlito"/>
                <a:cs typeface="Carlito"/>
              </a:rPr>
              <a:t>misunderstanding.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5716" y="451358"/>
            <a:ext cx="3108960" cy="671830"/>
            <a:chOff x="3061716" y="451358"/>
            <a:chExt cx="3108960" cy="671830"/>
          </a:xfrm>
        </p:grpSpPr>
        <p:sp>
          <p:nvSpPr>
            <p:cNvPr id="4" name="object 4"/>
            <p:cNvSpPr/>
            <p:nvPr/>
          </p:nvSpPr>
          <p:spPr>
            <a:xfrm>
              <a:off x="3061716" y="774192"/>
              <a:ext cx="3108960" cy="348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6067" y="455930"/>
              <a:ext cx="3081400" cy="3341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42483" y="461899"/>
              <a:ext cx="514984" cy="324485"/>
            </a:xfrm>
            <a:custGeom>
              <a:avLst/>
              <a:gdLst/>
              <a:ahLst/>
              <a:cxnLst/>
              <a:rect l="l" t="t" r="r" b="b"/>
              <a:pathLst>
                <a:path w="514985" h="324484">
                  <a:moveTo>
                    <a:pt x="84200" y="22478"/>
                  </a:moveTo>
                  <a:lnTo>
                    <a:pt x="43052" y="34798"/>
                  </a:lnTo>
                  <a:lnTo>
                    <a:pt x="17395" y="67873"/>
                  </a:lnTo>
                  <a:lnTo>
                    <a:pt x="5143" y="105917"/>
                  </a:lnTo>
                  <a:lnTo>
                    <a:pt x="142" y="151695"/>
                  </a:lnTo>
                  <a:lnTo>
                    <a:pt x="0" y="161671"/>
                  </a:lnTo>
                  <a:lnTo>
                    <a:pt x="428" y="179105"/>
                  </a:lnTo>
                  <a:lnTo>
                    <a:pt x="6857" y="223647"/>
                  </a:lnTo>
                  <a:lnTo>
                    <a:pt x="25526" y="266191"/>
                  </a:lnTo>
                  <a:lnTo>
                    <a:pt x="59989" y="294330"/>
                  </a:lnTo>
                  <a:lnTo>
                    <a:pt x="84581" y="298830"/>
                  </a:lnTo>
                  <a:lnTo>
                    <a:pt x="91652" y="298543"/>
                  </a:lnTo>
                  <a:lnTo>
                    <a:pt x="131699" y="280924"/>
                  </a:lnTo>
                  <a:lnTo>
                    <a:pt x="154304" y="246633"/>
                  </a:lnTo>
                  <a:lnTo>
                    <a:pt x="165209" y="206611"/>
                  </a:lnTo>
                  <a:lnTo>
                    <a:pt x="168782" y="159512"/>
                  </a:lnTo>
                  <a:lnTo>
                    <a:pt x="168354" y="142297"/>
                  </a:lnTo>
                  <a:lnTo>
                    <a:pt x="161925" y="97916"/>
                  </a:lnTo>
                  <a:lnTo>
                    <a:pt x="143255" y="55117"/>
                  </a:lnTo>
                  <a:lnTo>
                    <a:pt x="108721" y="26979"/>
                  </a:lnTo>
                  <a:lnTo>
                    <a:pt x="84200" y="22478"/>
                  </a:lnTo>
                  <a:close/>
                </a:path>
                <a:path w="514985" h="324484">
                  <a:moveTo>
                    <a:pt x="490854" y="0"/>
                  </a:moveTo>
                  <a:lnTo>
                    <a:pt x="497458" y="0"/>
                  </a:lnTo>
                  <a:lnTo>
                    <a:pt x="505459" y="2031"/>
                  </a:lnTo>
                  <a:lnTo>
                    <a:pt x="514984" y="5841"/>
                  </a:lnTo>
                  <a:lnTo>
                    <a:pt x="514984" y="12573"/>
                  </a:lnTo>
                  <a:lnTo>
                    <a:pt x="511532" y="17954"/>
                  </a:lnTo>
                  <a:lnTo>
                    <a:pt x="508412" y="23812"/>
                  </a:lnTo>
                  <a:lnTo>
                    <a:pt x="495426" y="68834"/>
                  </a:lnTo>
                  <a:lnTo>
                    <a:pt x="490092" y="106806"/>
                  </a:lnTo>
                  <a:lnTo>
                    <a:pt x="486790" y="146558"/>
                  </a:lnTo>
                  <a:lnTo>
                    <a:pt x="484729" y="193264"/>
                  </a:lnTo>
                  <a:lnTo>
                    <a:pt x="484457" y="201564"/>
                  </a:lnTo>
                  <a:lnTo>
                    <a:pt x="484209" y="209317"/>
                  </a:lnTo>
                  <a:lnTo>
                    <a:pt x="483996" y="216535"/>
                  </a:lnTo>
                  <a:lnTo>
                    <a:pt x="483869" y="224916"/>
                  </a:lnTo>
                  <a:lnTo>
                    <a:pt x="483615" y="233045"/>
                  </a:lnTo>
                  <a:lnTo>
                    <a:pt x="483488" y="241046"/>
                  </a:lnTo>
                  <a:lnTo>
                    <a:pt x="483234" y="249047"/>
                  </a:lnTo>
                  <a:lnTo>
                    <a:pt x="483107" y="257048"/>
                  </a:lnTo>
                  <a:lnTo>
                    <a:pt x="482980" y="265175"/>
                  </a:lnTo>
                  <a:lnTo>
                    <a:pt x="482853" y="273303"/>
                  </a:lnTo>
                  <a:lnTo>
                    <a:pt x="482726" y="280415"/>
                  </a:lnTo>
                  <a:lnTo>
                    <a:pt x="482726" y="286512"/>
                  </a:lnTo>
                  <a:lnTo>
                    <a:pt x="482653" y="291988"/>
                  </a:lnTo>
                  <a:lnTo>
                    <a:pt x="482615" y="299275"/>
                  </a:lnTo>
                  <a:lnTo>
                    <a:pt x="482601" y="308371"/>
                  </a:lnTo>
                  <a:lnTo>
                    <a:pt x="482600" y="319277"/>
                  </a:lnTo>
                  <a:lnTo>
                    <a:pt x="460755" y="322072"/>
                  </a:lnTo>
                  <a:lnTo>
                    <a:pt x="455040" y="321563"/>
                  </a:lnTo>
                  <a:lnTo>
                    <a:pt x="451738" y="316738"/>
                  </a:lnTo>
                  <a:lnTo>
                    <a:pt x="448055" y="311530"/>
                  </a:lnTo>
                  <a:lnTo>
                    <a:pt x="444372" y="305815"/>
                  </a:lnTo>
                  <a:lnTo>
                    <a:pt x="441321" y="301146"/>
                  </a:lnTo>
                  <a:lnTo>
                    <a:pt x="437864" y="295703"/>
                  </a:lnTo>
                  <a:lnTo>
                    <a:pt x="433978" y="289474"/>
                  </a:lnTo>
                  <a:lnTo>
                    <a:pt x="429640" y="282448"/>
                  </a:lnTo>
                  <a:lnTo>
                    <a:pt x="425186" y="275189"/>
                  </a:lnTo>
                  <a:lnTo>
                    <a:pt x="420766" y="268097"/>
                  </a:lnTo>
                  <a:lnTo>
                    <a:pt x="416371" y="261195"/>
                  </a:lnTo>
                  <a:lnTo>
                    <a:pt x="411988" y="254508"/>
                  </a:lnTo>
                  <a:lnTo>
                    <a:pt x="407630" y="247788"/>
                  </a:lnTo>
                  <a:lnTo>
                    <a:pt x="403129" y="240760"/>
                  </a:lnTo>
                  <a:lnTo>
                    <a:pt x="398486" y="233398"/>
                  </a:lnTo>
                  <a:lnTo>
                    <a:pt x="393700" y="225678"/>
                  </a:lnTo>
                  <a:lnTo>
                    <a:pt x="388818" y="217822"/>
                  </a:lnTo>
                  <a:lnTo>
                    <a:pt x="383889" y="209883"/>
                  </a:lnTo>
                  <a:lnTo>
                    <a:pt x="378912" y="201872"/>
                  </a:lnTo>
                  <a:lnTo>
                    <a:pt x="373888" y="193801"/>
                  </a:lnTo>
                  <a:lnTo>
                    <a:pt x="368934" y="185634"/>
                  </a:lnTo>
                  <a:lnTo>
                    <a:pt x="363981" y="177514"/>
                  </a:lnTo>
                  <a:lnTo>
                    <a:pt x="359028" y="169441"/>
                  </a:lnTo>
                  <a:lnTo>
                    <a:pt x="354075" y="161416"/>
                  </a:lnTo>
                  <a:lnTo>
                    <a:pt x="349168" y="153390"/>
                  </a:lnTo>
                  <a:lnTo>
                    <a:pt x="344344" y="145494"/>
                  </a:lnTo>
                  <a:lnTo>
                    <a:pt x="339592" y="137717"/>
                  </a:lnTo>
                  <a:lnTo>
                    <a:pt x="334899" y="130048"/>
                  </a:lnTo>
                  <a:lnTo>
                    <a:pt x="330323" y="122527"/>
                  </a:lnTo>
                  <a:lnTo>
                    <a:pt x="325913" y="115220"/>
                  </a:lnTo>
                  <a:lnTo>
                    <a:pt x="321647" y="108152"/>
                  </a:lnTo>
                  <a:lnTo>
                    <a:pt x="317500" y="101346"/>
                  </a:lnTo>
                  <a:lnTo>
                    <a:pt x="313499" y="94745"/>
                  </a:lnTo>
                  <a:lnTo>
                    <a:pt x="309689" y="88455"/>
                  </a:lnTo>
                  <a:lnTo>
                    <a:pt x="306069" y="82450"/>
                  </a:lnTo>
                  <a:lnTo>
                    <a:pt x="302640" y="76708"/>
                  </a:lnTo>
                  <a:lnTo>
                    <a:pt x="301243" y="74167"/>
                  </a:lnTo>
                  <a:lnTo>
                    <a:pt x="301116" y="85725"/>
                  </a:lnTo>
                  <a:lnTo>
                    <a:pt x="301021" y="92291"/>
                  </a:lnTo>
                  <a:lnTo>
                    <a:pt x="300926" y="99012"/>
                  </a:lnTo>
                  <a:lnTo>
                    <a:pt x="300831" y="105852"/>
                  </a:lnTo>
                  <a:lnTo>
                    <a:pt x="300736" y="112775"/>
                  </a:lnTo>
                  <a:lnTo>
                    <a:pt x="300353" y="126730"/>
                  </a:lnTo>
                  <a:lnTo>
                    <a:pt x="299084" y="166877"/>
                  </a:lnTo>
                  <a:lnTo>
                    <a:pt x="297052" y="216026"/>
                  </a:lnTo>
                  <a:lnTo>
                    <a:pt x="294639" y="259079"/>
                  </a:lnTo>
                  <a:lnTo>
                    <a:pt x="290067" y="300609"/>
                  </a:lnTo>
                  <a:lnTo>
                    <a:pt x="289051" y="305435"/>
                  </a:lnTo>
                  <a:lnTo>
                    <a:pt x="279145" y="320166"/>
                  </a:lnTo>
                  <a:lnTo>
                    <a:pt x="276351" y="321945"/>
                  </a:lnTo>
                  <a:lnTo>
                    <a:pt x="273303" y="323088"/>
                  </a:lnTo>
                  <a:lnTo>
                    <a:pt x="270001" y="323468"/>
                  </a:lnTo>
                  <a:lnTo>
                    <a:pt x="266700" y="323850"/>
                  </a:lnTo>
                  <a:lnTo>
                    <a:pt x="262889" y="324103"/>
                  </a:lnTo>
                  <a:lnTo>
                    <a:pt x="258571" y="324103"/>
                  </a:lnTo>
                  <a:lnTo>
                    <a:pt x="254888" y="324103"/>
                  </a:lnTo>
                  <a:lnTo>
                    <a:pt x="254000" y="324103"/>
                  </a:lnTo>
                  <a:lnTo>
                    <a:pt x="253111" y="323976"/>
                  </a:lnTo>
                  <a:lnTo>
                    <a:pt x="251967" y="323976"/>
                  </a:lnTo>
                  <a:lnTo>
                    <a:pt x="250951" y="323976"/>
                  </a:lnTo>
                  <a:lnTo>
                    <a:pt x="248919" y="323850"/>
                  </a:lnTo>
                  <a:lnTo>
                    <a:pt x="245999" y="323723"/>
                  </a:lnTo>
                  <a:lnTo>
                    <a:pt x="240664" y="318897"/>
                  </a:lnTo>
                  <a:lnTo>
                    <a:pt x="243542" y="310564"/>
                  </a:lnTo>
                  <a:lnTo>
                    <a:pt x="246252" y="302339"/>
                  </a:lnTo>
                  <a:lnTo>
                    <a:pt x="257133" y="261504"/>
                  </a:lnTo>
                  <a:lnTo>
                    <a:pt x="264540" y="216026"/>
                  </a:lnTo>
                  <a:lnTo>
                    <a:pt x="268731" y="177164"/>
                  </a:lnTo>
                  <a:lnTo>
                    <a:pt x="271724" y="130430"/>
                  </a:lnTo>
                  <a:lnTo>
                    <a:pt x="273208" y="88090"/>
                  </a:lnTo>
                  <a:lnTo>
                    <a:pt x="273557" y="63626"/>
                  </a:lnTo>
                  <a:lnTo>
                    <a:pt x="273557" y="55245"/>
                  </a:lnTo>
                  <a:lnTo>
                    <a:pt x="273557" y="48133"/>
                  </a:lnTo>
                  <a:lnTo>
                    <a:pt x="273557" y="44830"/>
                  </a:lnTo>
                  <a:lnTo>
                    <a:pt x="273303" y="42037"/>
                  </a:lnTo>
                  <a:lnTo>
                    <a:pt x="272922" y="40004"/>
                  </a:lnTo>
                  <a:lnTo>
                    <a:pt x="272414" y="37846"/>
                  </a:lnTo>
                  <a:lnTo>
                    <a:pt x="271779" y="36322"/>
                  </a:lnTo>
                  <a:lnTo>
                    <a:pt x="270890" y="35433"/>
                  </a:lnTo>
                  <a:lnTo>
                    <a:pt x="270128" y="34416"/>
                  </a:lnTo>
                  <a:lnTo>
                    <a:pt x="268604" y="33654"/>
                  </a:lnTo>
                  <a:lnTo>
                    <a:pt x="266700" y="33020"/>
                  </a:lnTo>
                  <a:lnTo>
                    <a:pt x="264667" y="32385"/>
                  </a:lnTo>
                  <a:lnTo>
                    <a:pt x="261874" y="32130"/>
                  </a:lnTo>
                  <a:lnTo>
                    <a:pt x="258317" y="32130"/>
                  </a:lnTo>
                  <a:lnTo>
                    <a:pt x="255650" y="32130"/>
                  </a:lnTo>
                  <a:lnTo>
                    <a:pt x="252475" y="32258"/>
                  </a:lnTo>
                  <a:lnTo>
                    <a:pt x="248919" y="32638"/>
                  </a:lnTo>
                  <a:lnTo>
                    <a:pt x="245363" y="33020"/>
                  </a:lnTo>
                  <a:lnTo>
                    <a:pt x="239140" y="33527"/>
                  </a:lnTo>
                  <a:lnTo>
                    <a:pt x="230250" y="34289"/>
                  </a:lnTo>
                  <a:lnTo>
                    <a:pt x="228091" y="12700"/>
                  </a:lnTo>
                  <a:lnTo>
                    <a:pt x="236219" y="10795"/>
                  </a:lnTo>
                  <a:lnTo>
                    <a:pt x="243712" y="9016"/>
                  </a:lnTo>
                  <a:lnTo>
                    <a:pt x="250697" y="7492"/>
                  </a:lnTo>
                  <a:lnTo>
                    <a:pt x="257555" y="5968"/>
                  </a:lnTo>
                  <a:lnTo>
                    <a:pt x="263778" y="4699"/>
                  </a:lnTo>
                  <a:lnTo>
                    <a:pt x="269239" y="3683"/>
                  </a:lnTo>
                  <a:lnTo>
                    <a:pt x="274827" y="2793"/>
                  </a:lnTo>
                  <a:lnTo>
                    <a:pt x="279526" y="2031"/>
                  </a:lnTo>
                  <a:lnTo>
                    <a:pt x="283590" y="1524"/>
                  </a:lnTo>
                  <a:lnTo>
                    <a:pt x="287654" y="1015"/>
                  </a:lnTo>
                  <a:lnTo>
                    <a:pt x="291338" y="762"/>
                  </a:lnTo>
                  <a:lnTo>
                    <a:pt x="294513" y="762"/>
                  </a:lnTo>
                  <a:lnTo>
                    <a:pt x="298322" y="762"/>
                  </a:lnTo>
                  <a:lnTo>
                    <a:pt x="301751" y="1270"/>
                  </a:lnTo>
                  <a:lnTo>
                    <a:pt x="304926" y="2286"/>
                  </a:lnTo>
                  <a:lnTo>
                    <a:pt x="308101" y="3301"/>
                  </a:lnTo>
                  <a:lnTo>
                    <a:pt x="311022" y="4952"/>
                  </a:lnTo>
                  <a:lnTo>
                    <a:pt x="313563" y="7112"/>
                  </a:lnTo>
                  <a:lnTo>
                    <a:pt x="316229" y="9398"/>
                  </a:lnTo>
                  <a:lnTo>
                    <a:pt x="318515" y="12064"/>
                  </a:lnTo>
                  <a:lnTo>
                    <a:pt x="320675" y="15366"/>
                  </a:lnTo>
                  <a:lnTo>
                    <a:pt x="322961" y="18541"/>
                  </a:lnTo>
                  <a:lnTo>
                    <a:pt x="325500" y="23749"/>
                  </a:lnTo>
                  <a:lnTo>
                    <a:pt x="328421" y="30734"/>
                  </a:lnTo>
                  <a:lnTo>
                    <a:pt x="331088" y="33909"/>
                  </a:lnTo>
                  <a:lnTo>
                    <a:pt x="354103" y="74451"/>
                  </a:lnTo>
                  <a:lnTo>
                    <a:pt x="358647" y="83692"/>
                  </a:lnTo>
                  <a:lnTo>
                    <a:pt x="363200" y="92690"/>
                  </a:lnTo>
                  <a:lnTo>
                    <a:pt x="367537" y="100615"/>
                  </a:lnTo>
                  <a:lnTo>
                    <a:pt x="371685" y="107445"/>
                  </a:lnTo>
                  <a:lnTo>
                    <a:pt x="375665" y="113156"/>
                  </a:lnTo>
                  <a:lnTo>
                    <a:pt x="379785" y="118752"/>
                  </a:lnTo>
                  <a:lnTo>
                    <a:pt x="384333" y="125253"/>
                  </a:lnTo>
                  <a:lnTo>
                    <a:pt x="405098" y="157543"/>
                  </a:lnTo>
                  <a:lnTo>
                    <a:pt x="428005" y="196435"/>
                  </a:lnTo>
                  <a:lnTo>
                    <a:pt x="433196" y="205486"/>
                  </a:lnTo>
                  <a:lnTo>
                    <a:pt x="438364" y="214086"/>
                  </a:lnTo>
                  <a:lnTo>
                    <a:pt x="443007" y="221424"/>
                  </a:lnTo>
                  <a:lnTo>
                    <a:pt x="447127" y="227524"/>
                  </a:lnTo>
                  <a:lnTo>
                    <a:pt x="450722" y="232410"/>
                  </a:lnTo>
                  <a:lnTo>
                    <a:pt x="455040" y="237998"/>
                  </a:lnTo>
                  <a:lnTo>
                    <a:pt x="456691" y="244093"/>
                  </a:lnTo>
                  <a:lnTo>
                    <a:pt x="455675" y="250698"/>
                  </a:lnTo>
                  <a:lnTo>
                    <a:pt x="455677" y="235674"/>
                  </a:lnTo>
                  <a:lnTo>
                    <a:pt x="455691" y="220710"/>
                  </a:lnTo>
                  <a:lnTo>
                    <a:pt x="455729" y="205817"/>
                  </a:lnTo>
                  <a:lnTo>
                    <a:pt x="455802" y="191008"/>
                  </a:lnTo>
                  <a:lnTo>
                    <a:pt x="455846" y="176621"/>
                  </a:lnTo>
                  <a:lnTo>
                    <a:pt x="456311" y="137795"/>
                  </a:lnTo>
                  <a:lnTo>
                    <a:pt x="457200" y="95503"/>
                  </a:lnTo>
                  <a:lnTo>
                    <a:pt x="459231" y="53466"/>
                  </a:lnTo>
                  <a:lnTo>
                    <a:pt x="460628" y="38988"/>
                  </a:lnTo>
                  <a:lnTo>
                    <a:pt x="461390" y="32512"/>
                  </a:lnTo>
                  <a:lnTo>
                    <a:pt x="467487" y="12191"/>
                  </a:lnTo>
                  <a:lnTo>
                    <a:pt x="469264" y="9271"/>
                  </a:lnTo>
                  <a:lnTo>
                    <a:pt x="471424" y="6858"/>
                  </a:lnTo>
                  <a:lnTo>
                    <a:pt x="473963" y="5079"/>
                  </a:lnTo>
                  <a:lnTo>
                    <a:pt x="476376" y="3175"/>
                  </a:lnTo>
                  <a:lnTo>
                    <a:pt x="479170" y="1904"/>
                  </a:lnTo>
                  <a:lnTo>
                    <a:pt x="481964" y="1142"/>
                  </a:lnTo>
                  <a:lnTo>
                    <a:pt x="484886" y="380"/>
                  </a:lnTo>
                  <a:lnTo>
                    <a:pt x="487806" y="0"/>
                  </a:lnTo>
                  <a:lnTo>
                    <a:pt x="490854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495" y="455549"/>
              <a:ext cx="1602232" cy="3369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5985" y="451358"/>
              <a:ext cx="850138" cy="3432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92952" y="455930"/>
              <a:ext cx="267335" cy="333375"/>
            </a:xfrm>
            <a:custGeom>
              <a:avLst/>
              <a:gdLst/>
              <a:ahLst/>
              <a:cxnLst/>
              <a:rect l="l" t="t" r="r" b="b"/>
              <a:pathLst>
                <a:path w="267335" h="333375">
                  <a:moveTo>
                    <a:pt x="139064" y="0"/>
                  </a:moveTo>
                  <a:lnTo>
                    <a:pt x="178659" y="5572"/>
                  </a:lnTo>
                  <a:lnTo>
                    <a:pt x="222436" y="29944"/>
                  </a:lnTo>
                  <a:lnTo>
                    <a:pt x="246443" y="60610"/>
                  </a:lnTo>
                  <a:lnTo>
                    <a:pt x="261850" y="101877"/>
                  </a:lnTo>
                  <a:lnTo>
                    <a:pt x="267208" y="152527"/>
                  </a:lnTo>
                  <a:lnTo>
                    <a:pt x="266969" y="164244"/>
                  </a:lnTo>
                  <a:lnTo>
                    <a:pt x="261233" y="209397"/>
                  </a:lnTo>
                  <a:lnTo>
                    <a:pt x="247590" y="250874"/>
                  </a:lnTo>
                  <a:lnTo>
                    <a:pt x="226433" y="286174"/>
                  </a:lnTo>
                  <a:lnTo>
                    <a:pt x="197332" y="313049"/>
                  </a:lnTo>
                  <a:lnTo>
                    <a:pt x="160682" y="329390"/>
                  </a:lnTo>
                  <a:lnTo>
                    <a:pt x="128143" y="333248"/>
                  </a:lnTo>
                  <a:lnTo>
                    <a:pt x="114278" y="332630"/>
                  </a:lnTo>
                  <a:lnTo>
                    <a:pt x="76326" y="323469"/>
                  </a:lnTo>
                  <a:lnTo>
                    <a:pt x="35813" y="294386"/>
                  </a:lnTo>
                  <a:lnTo>
                    <a:pt x="14561" y="260203"/>
                  </a:lnTo>
                  <a:lnTo>
                    <a:pt x="2365" y="215741"/>
                  </a:lnTo>
                  <a:lnTo>
                    <a:pt x="0" y="180594"/>
                  </a:lnTo>
                  <a:lnTo>
                    <a:pt x="238" y="168731"/>
                  </a:lnTo>
                  <a:lnTo>
                    <a:pt x="5955" y="123690"/>
                  </a:lnTo>
                  <a:lnTo>
                    <a:pt x="19490" y="82444"/>
                  </a:lnTo>
                  <a:lnTo>
                    <a:pt x="40647" y="47128"/>
                  </a:lnTo>
                  <a:lnTo>
                    <a:pt x="69697" y="20306"/>
                  </a:lnTo>
                  <a:lnTo>
                    <a:pt x="106578" y="3857"/>
                  </a:lnTo>
                  <a:lnTo>
                    <a:pt x="139064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65731" y="917447"/>
            <a:ext cx="8905240" cy="5873750"/>
            <a:chOff x="141731" y="917447"/>
            <a:chExt cx="8905240" cy="5873750"/>
          </a:xfrm>
        </p:grpSpPr>
        <p:sp>
          <p:nvSpPr>
            <p:cNvPr id="11" name="object 11"/>
            <p:cNvSpPr/>
            <p:nvPr/>
          </p:nvSpPr>
          <p:spPr>
            <a:xfrm>
              <a:off x="141731" y="935735"/>
              <a:ext cx="644652" cy="842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868" y="917447"/>
              <a:ext cx="1795272" cy="8991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62911" y="917447"/>
              <a:ext cx="3107436" cy="8991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8596" y="917447"/>
              <a:ext cx="786384" cy="8991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3228" y="917447"/>
              <a:ext cx="1194815" cy="8991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6291" y="917447"/>
              <a:ext cx="2196084" cy="899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42148" y="917447"/>
              <a:ext cx="1004316" cy="899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7868" y="1405127"/>
              <a:ext cx="2295144" cy="899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22220" y="1405127"/>
              <a:ext cx="2324100" cy="899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05528" y="1405127"/>
              <a:ext cx="961644" cy="899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26379" y="1405127"/>
              <a:ext cx="1684020" cy="899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71131" y="1405127"/>
              <a:ext cx="1357883" cy="89916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88224" y="1405127"/>
              <a:ext cx="1158240" cy="8991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7868" y="1892808"/>
              <a:ext cx="1863852" cy="899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98320" y="1892808"/>
              <a:ext cx="635507" cy="8991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731" y="2496311"/>
              <a:ext cx="644652" cy="842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7868" y="2478023"/>
              <a:ext cx="1071372" cy="899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7279" y="2478023"/>
              <a:ext cx="1927860" cy="899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84704" y="2478023"/>
              <a:ext cx="641604" cy="899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92908" y="2478023"/>
              <a:ext cx="658368" cy="899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82567" y="2478023"/>
              <a:ext cx="768096" cy="899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26052" y="2478023"/>
              <a:ext cx="1278636" cy="899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1599" y="2478023"/>
              <a:ext cx="1229868" cy="899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86855" y="2478023"/>
              <a:ext cx="1397507" cy="89916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59751" y="2478023"/>
              <a:ext cx="1266444" cy="899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03108" y="2478023"/>
              <a:ext cx="943355" cy="899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7868" y="2965703"/>
              <a:ext cx="2164080" cy="8991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9131" y="2965703"/>
              <a:ext cx="1505712" cy="89916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73552" y="2965703"/>
              <a:ext cx="728472" cy="89916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69208" y="2965703"/>
              <a:ext cx="1661160" cy="89916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99076" y="2965703"/>
              <a:ext cx="1703831" cy="89916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69508" y="2965703"/>
              <a:ext cx="635508" cy="8991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72199" y="2965703"/>
              <a:ext cx="1136903" cy="8991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76288" y="2965703"/>
              <a:ext cx="1229868" cy="899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74863" y="2965703"/>
              <a:ext cx="1371600" cy="8991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7868" y="3453383"/>
              <a:ext cx="1085088" cy="899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71599" y="3453383"/>
              <a:ext cx="2164079" cy="899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54324" y="3453383"/>
              <a:ext cx="728472" cy="899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01440" y="3453383"/>
              <a:ext cx="1010412" cy="899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32020" y="3453383"/>
              <a:ext cx="871727" cy="89915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2391" y="3453383"/>
              <a:ext cx="1357884" cy="899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98920" y="3453383"/>
              <a:ext cx="1107948" cy="899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25512" y="3453383"/>
              <a:ext cx="1520952" cy="8991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7868" y="3941063"/>
              <a:ext cx="2295144" cy="899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8296" y="3941063"/>
              <a:ext cx="1004316" cy="899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79420" y="3941063"/>
              <a:ext cx="1086611" cy="89916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71316" y="3941063"/>
              <a:ext cx="1092708" cy="89916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30623" y="3941063"/>
              <a:ext cx="635508" cy="8991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71416" y="3941063"/>
              <a:ext cx="1149096" cy="89916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25796" y="3941063"/>
              <a:ext cx="1737359" cy="89916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69964" y="3941063"/>
              <a:ext cx="2476500" cy="89916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7868" y="4428744"/>
              <a:ext cx="1229868" cy="899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3020" y="4428744"/>
              <a:ext cx="1636776" cy="89916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45080" y="4428744"/>
              <a:ext cx="1086612" cy="89916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36976" y="4428744"/>
              <a:ext cx="2164079" cy="89916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006340" y="4428744"/>
              <a:ext cx="1577339" cy="89916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90487" y="4428744"/>
              <a:ext cx="880871" cy="89916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676643" y="4428744"/>
              <a:ext cx="1760220" cy="89916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043672" y="4428744"/>
              <a:ext cx="1002792" cy="89916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7868" y="4916424"/>
              <a:ext cx="1682495" cy="89916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51076" y="4916424"/>
              <a:ext cx="2485644" cy="89916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03320" y="4916424"/>
              <a:ext cx="637031" cy="89916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41064" y="4916424"/>
              <a:ext cx="1149096" cy="89916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92396" y="4916424"/>
              <a:ext cx="1278636" cy="899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573267" y="4916424"/>
              <a:ext cx="1231391" cy="89916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05372" y="4916424"/>
              <a:ext cx="1196340" cy="89916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02424" y="4916424"/>
              <a:ext cx="1844039" cy="89916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7868" y="5404103"/>
              <a:ext cx="1516380" cy="89915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18131" y="5404103"/>
              <a:ext cx="1444752" cy="89915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95243" y="5404103"/>
              <a:ext cx="1068324" cy="899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95928" y="5404103"/>
              <a:ext cx="1363979" cy="89915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192267" y="5404103"/>
              <a:ext cx="2196084" cy="89915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20712" y="5404103"/>
              <a:ext cx="908303" cy="89915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61375" y="5404103"/>
              <a:ext cx="1085087" cy="89915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67868" y="5891782"/>
              <a:ext cx="2165604" cy="89916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89987" y="5891782"/>
              <a:ext cx="1110996" cy="89916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59024" y="5891782"/>
              <a:ext cx="2013203" cy="89916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33316" y="5891782"/>
              <a:ext cx="998219" cy="8991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91099" y="5891782"/>
              <a:ext cx="1357884" cy="89916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815584" y="5891782"/>
              <a:ext cx="635508" cy="8991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888643" y="1007491"/>
            <a:ext cx="8416925" cy="548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2900" algn="just"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30" dirty="0">
                <a:latin typeface="Carlito"/>
                <a:cs typeface="Carlito"/>
              </a:rPr>
              <a:t>Written </a:t>
            </a:r>
            <a:r>
              <a:rPr sz="3200" spc="-10" dirty="0">
                <a:latin typeface="Carlito"/>
                <a:cs typeface="Carlito"/>
              </a:rPr>
              <a:t>communication </a:t>
            </a:r>
            <a:r>
              <a:rPr sz="3200" spc="-5" dirty="0">
                <a:latin typeface="Carlito"/>
                <a:cs typeface="Carlito"/>
              </a:rPr>
              <a:t>is </a:t>
            </a:r>
            <a:r>
              <a:rPr sz="3200" dirty="0">
                <a:latin typeface="Carlito"/>
                <a:cs typeface="Carlito"/>
              </a:rPr>
              <a:t>also </a:t>
            </a:r>
            <a:r>
              <a:rPr sz="3200" spc="-10" dirty="0">
                <a:latin typeface="Carlito"/>
                <a:cs typeface="Carlito"/>
              </a:rPr>
              <a:t>important </a:t>
            </a:r>
            <a:r>
              <a:rPr sz="3200" spc="-30" dirty="0">
                <a:latin typeface="Carlito"/>
                <a:cs typeface="Carlito"/>
              </a:rPr>
              <a:t>for  </a:t>
            </a:r>
            <a:r>
              <a:rPr sz="3200" spc="-5" dirty="0">
                <a:latin typeface="Carlito"/>
                <a:cs typeface="Carlito"/>
              </a:rPr>
              <a:t>instructing </a:t>
            </a:r>
            <a:r>
              <a:rPr sz="3200" spc="-10" dirty="0">
                <a:latin typeface="Carlito"/>
                <a:cs typeface="Carlito"/>
              </a:rPr>
              <a:t>employees </a:t>
            </a:r>
            <a:r>
              <a:rPr sz="3200" dirty="0">
                <a:latin typeface="Carlito"/>
                <a:cs typeface="Carlito"/>
              </a:rPr>
              <a:t>on </a:t>
            </a:r>
            <a:r>
              <a:rPr sz="3200" spc="-5" dirty="0">
                <a:latin typeface="Carlito"/>
                <a:cs typeface="Carlito"/>
              </a:rPr>
              <a:t>certain </a:t>
            </a:r>
            <a:r>
              <a:rPr sz="3200" spc="-15" dirty="0">
                <a:latin typeface="Carlito"/>
                <a:cs typeface="Carlito"/>
              </a:rPr>
              <a:t>tasks  </a:t>
            </a:r>
            <a:r>
              <a:rPr sz="3200" dirty="0">
                <a:latin typeface="Carlito"/>
                <a:cs typeface="Carlito"/>
              </a:rPr>
              <a:t>and  </a:t>
            </a:r>
            <a:r>
              <a:rPr sz="3200" spc="-10" dirty="0">
                <a:latin typeface="Carlito"/>
                <a:cs typeface="Carlito"/>
              </a:rPr>
              <a:t>projects.</a:t>
            </a:r>
            <a:endParaRPr sz="3200">
              <a:latin typeface="Carlito"/>
              <a:cs typeface="Carlito"/>
            </a:endParaRPr>
          </a:p>
          <a:p>
            <a:pPr marL="355600" marR="5080" indent="-342900" algn="just">
              <a:spcBef>
                <a:spcPts val="765"/>
              </a:spcBef>
              <a:buFont typeface="Arial"/>
              <a:buChar char="•"/>
              <a:tabLst>
                <a:tab pos="355600" algn="l"/>
                <a:tab pos="3670300" algn="l"/>
              </a:tabLst>
            </a:pP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3200" spc="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example</a:t>
            </a:r>
            <a:r>
              <a:rPr sz="320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:-	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boss </a:t>
            </a:r>
            <a:r>
              <a:rPr sz="3200" spc="-20" dirty="0">
                <a:latin typeface="Carlito"/>
                <a:cs typeface="Carlito"/>
              </a:rPr>
              <a:t>may </a:t>
            </a:r>
            <a:r>
              <a:rPr sz="3200" spc="-5" dirty="0">
                <a:latin typeface="Carlito"/>
                <a:cs typeface="Carlito"/>
              </a:rPr>
              <a:t>meet with </a:t>
            </a:r>
            <a:r>
              <a:rPr sz="3200" dirty="0">
                <a:latin typeface="Carlito"/>
                <a:cs typeface="Carlito"/>
              </a:rPr>
              <a:t>an  </a:t>
            </a:r>
            <a:r>
              <a:rPr sz="3200" spc="-10" dirty="0">
                <a:latin typeface="Carlito"/>
                <a:cs typeface="Carlito"/>
              </a:rPr>
              <a:t>employee </a:t>
            </a:r>
            <a:r>
              <a:rPr sz="3200" dirty="0">
                <a:latin typeface="Carlito"/>
                <a:cs typeface="Carlito"/>
              </a:rPr>
              <a:t>about a </a:t>
            </a:r>
            <a:r>
              <a:rPr sz="3200" spc="-5" dirty="0">
                <a:latin typeface="Carlito"/>
                <a:cs typeface="Carlito"/>
              </a:rPr>
              <a:t>special </a:t>
            </a:r>
            <a:r>
              <a:rPr sz="3200" spc="-10" dirty="0">
                <a:latin typeface="Carlito"/>
                <a:cs typeface="Carlito"/>
              </a:rPr>
              <a:t>project. </a:t>
            </a:r>
            <a:r>
              <a:rPr sz="3200" spc="-5" dirty="0">
                <a:latin typeface="Carlito"/>
                <a:cs typeface="Carlito"/>
              </a:rPr>
              <a:t>She </a:t>
            </a:r>
            <a:r>
              <a:rPr sz="3200" spc="-20" dirty="0">
                <a:latin typeface="Carlito"/>
                <a:cs typeface="Carlito"/>
              </a:rPr>
              <a:t>may </a:t>
            </a:r>
            <a:r>
              <a:rPr sz="3200" spc="-5" dirty="0">
                <a:latin typeface="Carlito"/>
                <a:cs typeface="Carlito"/>
              </a:rPr>
              <a:t>hand 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0" dirty="0">
                <a:latin typeface="Carlito"/>
                <a:cs typeface="Carlito"/>
              </a:rPr>
              <a:t>employee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10" dirty="0">
                <a:latin typeface="Carlito"/>
                <a:cs typeface="Carlito"/>
              </a:rPr>
              <a:t>list </a:t>
            </a:r>
            <a:r>
              <a:rPr sz="3200" dirty="0">
                <a:latin typeface="Carlito"/>
                <a:cs typeface="Carlito"/>
              </a:rPr>
              <a:t>of </a:t>
            </a:r>
            <a:r>
              <a:rPr sz="3200" spc="-15" dirty="0">
                <a:latin typeface="Carlito"/>
                <a:cs typeface="Carlito"/>
              </a:rPr>
              <a:t>tasks </a:t>
            </a:r>
            <a:r>
              <a:rPr sz="3200" spc="-5" dirty="0">
                <a:latin typeface="Carlito"/>
                <a:cs typeface="Carlito"/>
              </a:rPr>
              <a:t>she </a:t>
            </a:r>
            <a:r>
              <a:rPr sz="3200" spc="-15" dirty="0">
                <a:latin typeface="Carlito"/>
                <a:cs typeface="Carlito"/>
              </a:rPr>
              <a:t>wants   completed </a:t>
            </a:r>
            <a:r>
              <a:rPr sz="3200" spc="-30" dirty="0">
                <a:latin typeface="Carlito"/>
                <a:cs typeface="Carlito"/>
              </a:rPr>
              <a:t>for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70" dirty="0">
                <a:latin typeface="Carlito"/>
                <a:cs typeface="Carlito"/>
              </a:rPr>
              <a:t>day.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5" dirty="0">
                <a:latin typeface="Carlito"/>
                <a:cs typeface="Carlito"/>
              </a:rPr>
              <a:t>written </a:t>
            </a:r>
            <a:r>
              <a:rPr sz="3200" spc="-5" dirty="0">
                <a:latin typeface="Carlito"/>
                <a:cs typeface="Carlito"/>
              </a:rPr>
              <a:t>instructions  </a:t>
            </a:r>
            <a:r>
              <a:rPr sz="3200" spc="-20" dirty="0">
                <a:latin typeface="Carlito"/>
                <a:cs typeface="Carlito"/>
              </a:rPr>
              <a:t>may </a:t>
            </a:r>
            <a:r>
              <a:rPr sz="3200" spc="-15" dirty="0">
                <a:latin typeface="Carlito"/>
                <a:cs typeface="Carlito"/>
              </a:rPr>
              <a:t>inform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employee </a:t>
            </a:r>
            <a:r>
              <a:rPr sz="3200" dirty="0">
                <a:latin typeface="Carlito"/>
                <a:cs typeface="Carlito"/>
              </a:rPr>
              <a:t>whom </a:t>
            </a:r>
            <a:r>
              <a:rPr sz="3200" spc="-15" dirty="0">
                <a:latin typeface="Carlito"/>
                <a:cs typeface="Carlito"/>
              </a:rPr>
              <a:t>to contact </a:t>
            </a:r>
            <a:r>
              <a:rPr sz="3200" spc="-30" dirty="0">
                <a:latin typeface="Carlito"/>
                <a:cs typeface="Carlito"/>
              </a:rPr>
              <a:t>for  </a:t>
            </a:r>
            <a:r>
              <a:rPr sz="3200" spc="-10" dirty="0">
                <a:latin typeface="Carlito"/>
                <a:cs typeface="Carlito"/>
              </a:rPr>
              <a:t>certain information.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boss </a:t>
            </a:r>
            <a:r>
              <a:rPr sz="3200" spc="-20" dirty="0">
                <a:latin typeface="Carlito"/>
                <a:cs typeface="Carlito"/>
              </a:rPr>
              <a:t>may </a:t>
            </a:r>
            <a:r>
              <a:rPr sz="3200" dirty="0">
                <a:latin typeface="Carlito"/>
                <a:cs typeface="Carlito"/>
              </a:rPr>
              <a:t>also </a:t>
            </a:r>
            <a:r>
              <a:rPr sz="3200" spc="-15" dirty="0">
                <a:latin typeface="Carlito"/>
                <a:cs typeface="Carlito"/>
              </a:rPr>
              <a:t>indicate  </a:t>
            </a:r>
            <a:r>
              <a:rPr sz="3200" dirty="0">
                <a:latin typeface="Carlito"/>
                <a:cs typeface="Carlito"/>
              </a:rPr>
              <a:t>which </a:t>
            </a:r>
            <a:r>
              <a:rPr sz="3200" spc="-5" dirty="0">
                <a:latin typeface="Carlito"/>
                <a:cs typeface="Carlito"/>
              </a:rPr>
              <a:t>items </a:t>
            </a:r>
            <a:r>
              <a:rPr sz="3200" spc="-15" dirty="0">
                <a:latin typeface="Carlito"/>
                <a:cs typeface="Carlito"/>
              </a:rPr>
              <a:t>are </a:t>
            </a:r>
            <a:r>
              <a:rPr sz="3200" spc="-10" dirty="0">
                <a:latin typeface="Carlito"/>
                <a:cs typeface="Carlito"/>
              </a:rPr>
              <a:t>most </a:t>
            </a:r>
            <a:r>
              <a:rPr sz="3200" spc="-5" dirty="0">
                <a:latin typeface="Carlito"/>
                <a:cs typeface="Carlito"/>
              </a:rPr>
              <a:t>important so </a:t>
            </a:r>
            <a:r>
              <a:rPr sz="3200" dirty="0">
                <a:latin typeface="Carlito"/>
                <a:cs typeface="Carlito"/>
              </a:rPr>
              <a:t>the  </a:t>
            </a:r>
            <a:r>
              <a:rPr sz="3200" spc="-10" dirty="0">
                <a:latin typeface="Carlito"/>
                <a:cs typeface="Carlito"/>
              </a:rPr>
              <a:t>employee can </a:t>
            </a:r>
            <a:r>
              <a:rPr sz="3200" spc="-15" dirty="0">
                <a:latin typeface="Carlito"/>
                <a:cs typeface="Carlito"/>
              </a:rPr>
              <a:t>prioritize </a:t>
            </a:r>
            <a:r>
              <a:rPr sz="3200" spc="-5" dirty="0">
                <a:latin typeface="Carlito"/>
                <a:cs typeface="Carlito"/>
              </a:rPr>
              <a:t>his</a:t>
            </a:r>
            <a:r>
              <a:rPr sz="3200" spc="4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tasks.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55109" y="236981"/>
            <a:ext cx="2028825" cy="673100"/>
            <a:chOff x="3531108" y="236981"/>
            <a:chExt cx="2028825" cy="673100"/>
          </a:xfrm>
        </p:grpSpPr>
        <p:sp>
          <p:nvSpPr>
            <p:cNvPr id="4" name="object 4"/>
            <p:cNvSpPr/>
            <p:nvPr/>
          </p:nvSpPr>
          <p:spPr>
            <a:xfrm>
              <a:off x="3531108" y="559307"/>
              <a:ext cx="2028443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5078" y="241553"/>
              <a:ext cx="2001520" cy="334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1486" y="247649"/>
              <a:ext cx="515620" cy="324485"/>
            </a:xfrm>
            <a:custGeom>
              <a:avLst/>
              <a:gdLst/>
              <a:ahLst/>
              <a:cxnLst/>
              <a:rect l="l" t="t" r="r" b="b"/>
              <a:pathLst>
                <a:path w="515620" h="324484">
                  <a:moveTo>
                    <a:pt x="84200" y="22351"/>
                  </a:moveTo>
                  <a:lnTo>
                    <a:pt x="43179" y="34671"/>
                  </a:lnTo>
                  <a:lnTo>
                    <a:pt x="17466" y="67746"/>
                  </a:lnTo>
                  <a:lnTo>
                    <a:pt x="5143" y="105854"/>
                  </a:lnTo>
                  <a:lnTo>
                    <a:pt x="142" y="151624"/>
                  </a:lnTo>
                  <a:lnTo>
                    <a:pt x="0" y="161671"/>
                  </a:lnTo>
                  <a:lnTo>
                    <a:pt x="448" y="179032"/>
                  </a:lnTo>
                  <a:lnTo>
                    <a:pt x="6985" y="223520"/>
                  </a:lnTo>
                  <a:lnTo>
                    <a:pt x="25526" y="266064"/>
                  </a:lnTo>
                  <a:lnTo>
                    <a:pt x="59991" y="294257"/>
                  </a:lnTo>
                  <a:lnTo>
                    <a:pt x="84709" y="298703"/>
                  </a:lnTo>
                  <a:lnTo>
                    <a:pt x="91761" y="298416"/>
                  </a:lnTo>
                  <a:lnTo>
                    <a:pt x="131825" y="280797"/>
                  </a:lnTo>
                  <a:lnTo>
                    <a:pt x="154368" y="246602"/>
                  </a:lnTo>
                  <a:lnTo>
                    <a:pt x="165318" y="206537"/>
                  </a:lnTo>
                  <a:lnTo>
                    <a:pt x="168910" y="159385"/>
                  </a:lnTo>
                  <a:lnTo>
                    <a:pt x="168479" y="142170"/>
                  </a:lnTo>
                  <a:lnTo>
                    <a:pt x="161925" y="97790"/>
                  </a:lnTo>
                  <a:lnTo>
                    <a:pt x="143383" y="55118"/>
                  </a:lnTo>
                  <a:lnTo>
                    <a:pt x="108739" y="26852"/>
                  </a:lnTo>
                  <a:lnTo>
                    <a:pt x="84200" y="22351"/>
                  </a:lnTo>
                  <a:close/>
                </a:path>
                <a:path w="515620" h="324484">
                  <a:moveTo>
                    <a:pt x="490854" y="0"/>
                  </a:moveTo>
                  <a:lnTo>
                    <a:pt x="497459" y="0"/>
                  </a:lnTo>
                  <a:lnTo>
                    <a:pt x="505587" y="1904"/>
                  </a:lnTo>
                  <a:lnTo>
                    <a:pt x="515112" y="5715"/>
                  </a:lnTo>
                  <a:lnTo>
                    <a:pt x="515112" y="12446"/>
                  </a:lnTo>
                  <a:lnTo>
                    <a:pt x="511659" y="17827"/>
                  </a:lnTo>
                  <a:lnTo>
                    <a:pt x="508539" y="23685"/>
                  </a:lnTo>
                  <a:lnTo>
                    <a:pt x="497246" y="60082"/>
                  </a:lnTo>
                  <a:lnTo>
                    <a:pt x="490092" y="106679"/>
                  </a:lnTo>
                  <a:lnTo>
                    <a:pt x="486790" y="146558"/>
                  </a:lnTo>
                  <a:lnTo>
                    <a:pt x="484729" y="193137"/>
                  </a:lnTo>
                  <a:lnTo>
                    <a:pt x="484457" y="201437"/>
                  </a:lnTo>
                  <a:lnTo>
                    <a:pt x="484209" y="209190"/>
                  </a:lnTo>
                  <a:lnTo>
                    <a:pt x="483997" y="216408"/>
                  </a:lnTo>
                  <a:lnTo>
                    <a:pt x="483869" y="224789"/>
                  </a:lnTo>
                  <a:lnTo>
                    <a:pt x="483742" y="233045"/>
                  </a:lnTo>
                  <a:lnTo>
                    <a:pt x="483488" y="241046"/>
                  </a:lnTo>
                  <a:lnTo>
                    <a:pt x="483362" y="248920"/>
                  </a:lnTo>
                  <a:lnTo>
                    <a:pt x="483235" y="257048"/>
                  </a:lnTo>
                  <a:lnTo>
                    <a:pt x="483108" y="265049"/>
                  </a:lnTo>
                  <a:lnTo>
                    <a:pt x="482853" y="273176"/>
                  </a:lnTo>
                  <a:lnTo>
                    <a:pt x="482853" y="280288"/>
                  </a:lnTo>
                  <a:lnTo>
                    <a:pt x="482726" y="286385"/>
                  </a:lnTo>
                  <a:lnTo>
                    <a:pt x="482726" y="291933"/>
                  </a:lnTo>
                  <a:lnTo>
                    <a:pt x="482726" y="299243"/>
                  </a:lnTo>
                  <a:lnTo>
                    <a:pt x="482726" y="308316"/>
                  </a:lnTo>
                  <a:lnTo>
                    <a:pt x="482726" y="319150"/>
                  </a:lnTo>
                  <a:lnTo>
                    <a:pt x="460755" y="321945"/>
                  </a:lnTo>
                  <a:lnTo>
                    <a:pt x="434050" y="289421"/>
                  </a:lnTo>
                  <a:lnTo>
                    <a:pt x="425295" y="275135"/>
                  </a:lnTo>
                  <a:lnTo>
                    <a:pt x="420846" y="268049"/>
                  </a:lnTo>
                  <a:lnTo>
                    <a:pt x="416444" y="261177"/>
                  </a:lnTo>
                  <a:lnTo>
                    <a:pt x="412114" y="254508"/>
                  </a:lnTo>
                  <a:lnTo>
                    <a:pt x="407737" y="247771"/>
                  </a:lnTo>
                  <a:lnTo>
                    <a:pt x="403193" y="240712"/>
                  </a:lnTo>
                  <a:lnTo>
                    <a:pt x="398506" y="233344"/>
                  </a:lnTo>
                  <a:lnTo>
                    <a:pt x="393700" y="225678"/>
                  </a:lnTo>
                  <a:lnTo>
                    <a:pt x="388891" y="217820"/>
                  </a:lnTo>
                  <a:lnTo>
                    <a:pt x="384000" y="209867"/>
                  </a:lnTo>
                  <a:lnTo>
                    <a:pt x="379037" y="201818"/>
                  </a:lnTo>
                  <a:lnTo>
                    <a:pt x="374014" y="193675"/>
                  </a:lnTo>
                  <a:lnTo>
                    <a:pt x="368988" y="185507"/>
                  </a:lnTo>
                  <a:lnTo>
                    <a:pt x="363997" y="177387"/>
                  </a:lnTo>
                  <a:lnTo>
                    <a:pt x="359030" y="169314"/>
                  </a:lnTo>
                  <a:lnTo>
                    <a:pt x="354075" y="161289"/>
                  </a:lnTo>
                  <a:lnTo>
                    <a:pt x="349242" y="153263"/>
                  </a:lnTo>
                  <a:lnTo>
                    <a:pt x="344455" y="145367"/>
                  </a:lnTo>
                  <a:lnTo>
                    <a:pt x="339717" y="137590"/>
                  </a:lnTo>
                  <a:lnTo>
                    <a:pt x="335025" y="129921"/>
                  </a:lnTo>
                  <a:lnTo>
                    <a:pt x="330430" y="122418"/>
                  </a:lnTo>
                  <a:lnTo>
                    <a:pt x="325977" y="115141"/>
                  </a:lnTo>
                  <a:lnTo>
                    <a:pt x="321667" y="108078"/>
                  </a:lnTo>
                  <a:lnTo>
                    <a:pt x="317500" y="101219"/>
                  </a:lnTo>
                  <a:lnTo>
                    <a:pt x="313499" y="94620"/>
                  </a:lnTo>
                  <a:lnTo>
                    <a:pt x="309689" y="88344"/>
                  </a:lnTo>
                  <a:lnTo>
                    <a:pt x="306069" y="82377"/>
                  </a:lnTo>
                  <a:lnTo>
                    <a:pt x="302640" y="76707"/>
                  </a:lnTo>
                  <a:lnTo>
                    <a:pt x="301371" y="74041"/>
                  </a:lnTo>
                  <a:lnTo>
                    <a:pt x="301243" y="85598"/>
                  </a:lnTo>
                  <a:lnTo>
                    <a:pt x="301146" y="92219"/>
                  </a:lnTo>
                  <a:lnTo>
                    <a:pt x="301037" y="98948"/>
                  </a:lnTo>
                  <a:lnTo>
                    <a:pt x="300904" y="105796"/>
                  </a:lnTo>
                  <a:lnTo>
                    <a:pt x="300736" y="112775"/>
                  </a:lnTo>
                  <a:lnTo>
                    <a:pt x="300426" y="126710"/>
                  </a:lnTo>
                  <a:lnTo>
                    <a:pt x="299212" y="166750"/>
                  </a:lnTo>
                  <a:lnTo>
                    <a:pt x="297179" y="216026"/>
                  </a:lnTo>
                  <a:lnTo>
                    <a:pt x="294639" y="258952"/>
                  </a:lnTo>
                  <a:lnTo>
                    <a:pt x="294004" y="268732"/>
                  </a:lnTo>
                  <a:lnTo>
                    <a:pt x="287781" y="309372"/>
                  </a:lnTo>
                  <a:lnTo>
                    <a:pt x="286003" y="312547"/>
                  </a:lnTo>
                  <a:lnTo>
                    <a:pt x="284352" y="315849"/>
                  </a:lnTo>
                  <a:lnTo>
                    <a:pt x="282066" y="318388"/>
                  </a:lnTo>
                  <a:lnTo>
                    <a:pt x="279273" y="320039"/>
                  </a:lnTo>
                  <a:lnTo>
                    <a:pt x="276478" y="321817"/>
                  </a:lnTo>
                  <a:lnTo>
                    <a:pt x="273430" y="322961"/>
                  </a:lnTo>
                  <a:lnTo>
                    <a:pt x="270128" y="323341"/>
                  </a:lnTo>
                  <a:lnTo>
                    <a:pt x="266826" y="323723"/>
                  </a:lnTo>
                  <a:lnTo>
                    <a:pt x="263016" y="323976"/>
                  </a:lnTo>
                  <a:lnTo>
                    <a:pt x="258572" y="323976"/>
                  </a:lnTo>
                  <a:lnTo>
                    <a:pt x="255015" y="323976"/>
                  </a:lnTo>
                  <a:lnTo>
                    <a:pt x="254126" y="323976"/>
                  </a:lnTo>
                  <a:lnTo>
                    <a:pt x="253111" y="323976"/>
                  </a:lnTo>
                  <a:lnTo>
                    <a:pt x="252094" y="323850"/>
                  </a:lnTo>
                  <a:lnTo>
                    <a:pt x="250951" y="323850"/>
                  </a:lnTo>
                  <a:lnTo>
                    <a:pt x="248919" y="323723"/>
                  </a:lnTo>
                  <a:lnTo>
                    <a:pt x="246125" y="323596"/>
                  </a:lnTo>
                  <a:lnTo>
                    <a:pt x="240664" y="318770"/>
                  </a:lnTo>
                  <a:lnTo>
                    <a:pt x="243597" y="310455"/>
                  </a:lnTo>
                  <a:lnTo>
                    <a:pt x="246316" y="302260"/>
                  </a:lnTo>
                  <a:lnTo>
                    <a:pt x="257135" y="261431"/>
                  </a:lnTo>
                  <a:lnTo>
                    <a:pt x="264667" y="215900"/>
                  </a:lnTo>
                  <a:lnTo>
                    <a:pt x="268731" y="177037"/>
                  </a:lnTo>
                  <a:lnTo>
                    <a:pt x="271272" y="139446"/>
                  </a:lnTo>
                  <a:lnTo>
                    <a:pt x="271795" y="130303"/>
                  </a:lnTo>
                  <a:lnTo>
                    <a:pt x="272224" y="121364"/>
                  </a:lnTo>
                  <a:lnTo>
                    <a:pt x="272557" y="112639"/>
                  </a:lnTo>
                  <a:lnTo>
                    <a:pt x="272796" y="104140"/>
                  </a:lnTo>
                  <a:lnTo>
                    <a:pt x="273057" y="95902"/>
                  </a:lnTo>
                  <a:lnTo>
                    <a:pt x="273272" y="87963"/>
                  </a:lnTo>
                  <a:lnTo>
                    <a:pt x="273438" y="80333"/>
                  </a:lnTo>
                  <a:lnTo>
                    <a:pt x="273558" y="73025"/>
                  </a:lnTo>
                  <a:lnTo>
                    <a:pt x="273558" y="63500"/>
                  </a:lnTo>
                  <a:lnTo>
                    <a:pt x="273685" y="55118"/>
                  </a:lnTo>
                  <a:lnTo>
                    <a:pt x="273685" y="48005"/>
                  </a:lnTo>
                  <a:lnTo>
                    <a:pt x="273685" y="44703"/>
                  </a:lnTo>
                  <a:lnTo>
                    <a:pt x="273430" y="42036"/>
                  </a:lnTo>
                  <a:lnTo>
                    <a:pt x="272923" y="39877"/>
                  </a:lnTo>
                  <a:lnTo>
                    <a:pt x="272541" y="37719"/>
                  </a:lnTo>
                  <a:lnTo>
                    <a:pt x="271906" y="36195"/>
                  </a:lnTo>
                  <a:lnTo>
                    <a:pt x="271017" y="35305"/>
                  </a:lnTo>
                  <a:lnTo>
                    <a:pt x="270128" y="34290"/>
                  </a:lnTo>
                  <a:lnTo>
                    <a:pt x="268731" y="33527"/>
                  </a:lnTo>
                  <a:lnTo>
                    <a:pt x="266700" y="32893"/>
                  </a:lnTo>
                  <a:lnTo>
                    <a:pt x="264667" y="32384"/>
                  </a:lnTo>
                  <a:lnTo>
                    <a:pt x="261874" y="32003"/>
                  </a:lnTo>
                  <a:lnTo>
                    <a:pt x="258317" y="32003"/>
                  </a:lnTo>
                  <a:lnTo>
                    <a:pt x="255650" y="32003"/>
                  </a:lnTo>
                  <a:lnTo>
                    <a:pt x="252602" y="32257"/>
                  </a:lnTo>
                  <a:lnTo>
                    <a:pt x="249047" y="32511"/>
                  </a:lnTo>
                  <a:lnTo>
                    <a:pt x="245490" y="32893"/>
                  </a:lnTo>
                  <a:lnTo>
                    <a:pt x="239267" y="33400"/>
                  </a:lnTo>
                  <a:lnTo>
                    <a:pt x="230377" y="34163"/>
                  </a:lnTo>
                  <a:lnTo>
                    <a:pt x="228091" y="12573"/>
                  </a:lnTo>
                  <a:lnTo>
                    <a:pt x="236219" y="10668"/>
                  </a:lnTo>
                  <a:lnTo>
                    <a:pt x="243839" y="9017"/>
                  </a:lnTo>
                  <a:lnTo>
                    <a:pt x="250698" y="7493"/>
                  </a:lnTo>
                  <a:lnTo>
                    <a:pt x="283717" y="1397"/>
                  </a:lnTo>
                  <a:lnTo>
                    <a:pt x="287781" y="889"/>
                  </a:lnTo>
                  <a:lnTo>
                    <a:pt x="291464" y="634"/>
                  </a:lnTo>
                  <a:lnTo>
                    <a:pt x="294639" y="634"/>
                  </a:lnTo>
                  <a:lnTo>
                    <a:pt x="298323" y="634"/>
                  </a:lnTo>
                  <a:lnTo>
                    <a:pt x="313689" y="7111"/>
                  </a:lnTo>
                  <a:lnTo>
                    <a:pt x="316229" y="9271"/>
                  </a:lnTo>
                  <a:lnTo>
                    <a:pt x="318642" y="11938"/>
                  </a:lnTo>
                  <a:lnTo>
                    <a:pt x="320801" y="15240"/>
                  </a:lnTo>
                  <a:lnTo>
                    <a:pt x="322961" y="18415"/>
                  </a:lnTo>
                  <a:lnTo>
                    <a:pt x="325500" y="23622"/>
                  </a:lnTo>
                  <a:lnTo>
                    <a:pt x="328422" y="30733"/>
                  </a:lnTo>
                  <a:lnTo>
                    <a:pt x="331215" y="33781"/>
                  </a:lnTo>
                  <a:lnTo>
                    <a:pt x="354175" y="74378"/>
                  </a:lnTo>
                  <a:lnTo>
                    <a:pt x="358775" y="83693"/>
                  </a:lnTo>
                  <a:lnTo>
                    <a:pt x="363273" y="92670"/>
                  </a:lnTo>
                  <a:lnTo>
                    <a:pt x="367617" y="100552"/>
                  </a:lnTo>
                  <a:lnTo>
                    <a:pt x="371794" y="107338"/>
                  </a:lnTo>
                  <a:lnTo>
                    <a:pt x="375792" y="113029"/>
                  </a:lnTo>
                  <a:lnTo>
                    <a:pt x="379892" y="118625"/>
                  </a:lnTo>
                  <a:lnTo>
                    <a:pt x="384397" y="125126"/>
                  </a:lnTo>
                  <a:lnTo>
                    <a:pt x="405193" y="157527"/>
                  </a:lnTo>
                  <a:lnTo>
                    <a:pt x="414147" y="172592"/>
                  </a:lnTo>
                  <a:lnTo>
                    <a:pt x="418482" y="179998"/>
                  </a:lnTo>
                  <a:lnTo>
                    <a:pt x="438471" y="213977"/>
                  </a:lnTo>
                  <a:lnTo>
                    <a:pt x="455167" y="237998"/>
                  </a:lnTo>
                  <a:lnTo>
                    <a:pt x="456818" y="244094"/>
                  </a:lnTo>
                  <a:lnTo>
                    <a:pt x="455675" y="250698"/>
                  </a:lnTo>
                  <a:lnTo>
                    <a:pt x="455677" y="235600"/>
                  </a:lnTo>
                  <a:lnTo>
                    <a:pt x="455691" y="220598"/>
                  </a:lnTo>
                  <a:lnTo>
                    <a:pt x="455900" y="176494"/>
                  </a:lnTo>
                  <a:lnTo>
                    <a:pt x="456311" y="137667"/>
                  </a:lnTo>
                  <a:lnTo>
                    <a:pt x="457326" y="95376"/>
                  </a:lnTo>
                  <a:lnTo>
                    <a:pt x="459359" y="53340"/>
                  </a:lnTo>
                  <a:lnTo>
                    <a:pt x="463423" y="22732"/>
                  </a:lnTo>
                  <a:lnTo>
                    <a:pt x="464312" y="18669"/>
                  </a:lnTo>
                  <a:lnTo>
                    <a:pt x="487934" y="0"/>
                  </a:lnTo>
                  <a:lnTo>
                    <a:pt x="490854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0506" y="236981"/>
              <a:ext cx="1404620" cy="343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2083" y="241553"/>
              <a:ext cx="267335" cy="333375"/>
            </a:xfrm>
            <a:custGeom>
              <a:avLst/>
              <a:gdLst/>
              <a:ahLst/>
              <a:cxnLst/>
              <a:rect l="l" t="t" r="r" b="b"/>
              <a:pathLst>
                <a:path w="267335" h="333375">
                  <a:moveTo>
                    <a:pt x="139064" y="0"/>
                  </a:moveTo>
                  <a:lnTo>
                    <a:pt x="178552" y="5572"/>
                  </a:lnTo>
                  <a:lnTo>
                    <a:pt x="222363" y="29962"/>
                  </a:lnTo>
                  <a:lnTo>
                    <a:pt x="246379" y="60721"/>
                  </a:lnTo>
                  <a:lnTo>
                    <a:pt x="261776" y="101933"/>
                  </a:lnTo>
                  <a:lnTo>
                    <a:pt x="267080" y="152654"/>
                  </a:lnTo>
                  <a:lnTo>
                    <a:pt x="266842" y="164298"/>
                  </a:lnTo>
                  <a:lnTo>
                    <a:pt x="261125" y="209452"/>
                  </a:lnTo>
                  <a:lnTo>
                    <a:pt x="247572" y="250930"/>
                  </a:lnTo>
                  <a:lnTo>
                    <a:pt x="226361" y="286246"/>
                  </a:lnTo>
                  <a:lnTo>
                    <a:pt x="197330" y="313049"/>
                  </a:lnTo>
                  <a:lnTo>
                    <a:pt x="160573" y="329390"/>
                  </a:lnTo>
                  <a:lnTo>
                    <a:pt x="128015" y="333248"/>
                  </a:lnTo>
                  <a:lnTo>
                    <a:pt x="114204" y="332648"/>
                  </a:lnTo>
                  <a:lnTo>
                    <a:pt x="76200" y="323469"/>
                  </a:lnTo>
                  <a:lnTo>
                    <a:pt x="35687" y="294386"/>
                  </a:lnTo>
                  <a:lnTo>
                    <a:pt x="14541" y="260203"/>
                  </a:lnTo>
                  <a:lnTo>
                    <a:pt x="2317" y="215741"/>
                  </a:lnTo>
                  <a:lnTo>
                    <a:pt x="0" y="180594"/>
                  </a:lnTo>
                  <a:lnTo>
                    <a:pt x="236" y="168784"/>
                  </a:lnTo>
                  <a:lnTo>
                    <a:pt x="5845" y="123690"/>
                  </a:lnTo>
                  <a:lnTo>
                    <a:pt x="19381" y="82444"/>
                  </a:lnTo>
                  <a:lnTo>
                    <a:pt x="40592" y="47146"/>
                  </a:lnTo>
                  <a:lnTo>
                    <a:pt x="69641" y="20325"/>
                  </a:lnTo>
                  <a:lnTo>
                    <a:pt x="106471" y="3911"/>
                  </a:lnTo>
                  <a:lnTo>
                    <a:pt x="139064" y="0"/>
                  </a:lnTo>
                  <a:close/>
                </a:path>
              </a:pathLst>
            </a:custGeom>
            <a:ln w="9144">
              <a:solidFill>
                <a:srgbClr val="5C43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22704" y="765049"/>
            <a:ext cx="8594090" cy="1991995"/>
            <a:chOff x="298704" y="765048"/>
            <a:chExt cx="8594090" cy="1991995"/>
          </a:xfrm>
        </p:grpSpPr>
        <p:sp>
          <p:nvSpPr>
            <p:cNvPr id="10" name="object 10"/>
            <p:cNvSpPr/>
            <p:nvPr/>
          </p:nvSpPr>
          <p:spPr>
            <a:xfrm>
              <a:off x="298704" y="787908"/>
              <a:ext cx="681228" cy="891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315" y="765048"/>
              <a:ext cx="2215896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6999" y="765048"/>
              <a:ext cx="2276855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70119" y="765048"/>
              <a:ext cx="1447800" cy="955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5707" y="765048"/>
              <a:ext cx="1176528" cy="955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0023" y="765048"/>
              <a:ext cx="1842516" cy="955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15" y="1283208"/>
              <a:ext cx="3293364" cy="955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0919" y="1283208"/>
              <a:ext cx="891539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6700" y="1283208"/>
              <a:ext cx="1153668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4607" y="1283208"/>
              <a:ext cx="1411224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0071" y="1283208"/>
              <a:ext cx="925068" cy="9555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69380" y="1283208"/>
              <a:ext cx="1845564" cy="955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47660" y="1283208"/>
              <a:ext cx="944879" cy="9555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315" y="1801368"/>
              <a:ext cx="2970276" cy="9555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6664" y="1801368"/>
              <a:ext cx="675132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040890" y="916243"/>
          <a:ext cx="8110219" cy="1535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8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198">
                <a:tc>
                  <a:txBody>
                    <a:bodyPr/>
                    <a:lstStyle/>
                    <a:p>
                      <a:pPr marL="374650" indent="-343535">
                        <a:lnSpc>
                          <a:spcPts val="3754"/>
                        </a:lnSpc>
                        <a:buFont typeface="Arial"/>
                        <a:buChar char="•"/>
                        <a:tabLst>
                          <a:tab pos="374650" algn="l"/>
                          <a:tab pos="375285" algn="l"/>
                          <a:tab pos="2418715" algn="l"/>
                        </a:tabLst>
                      </a:pPr>
                      <a:r>
                        <a:rPr sz="3400" spc="-15" dirty="0">
                          <a:latin typeface="Carlito"/>
                          <a:cs typeface="Carlito"/>
                        </a:rPr>
                        <a:t>Company	managers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3754"/>
                        </a:lnSpc>
                      </a:pPr>
                      <a:r>
                        <a:rPr sz="3400" spc="-10" dirty="0">
                          <a:latin typeface="Carlito"/>
                          <a:cs typeface="Carlito"/>
                        </a:rPr>
                        <a:t>must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754"/>
                        </a:lnSpc>
                        <a:tabLst>
                          <a:tab pos="1003935" algn="l"/>
                        </a:tabLst>
                      </a:pPr>
                      <a:r>
                        <a:rPr sz="3400" spc="-5" dirty="0">
                          <a:latin typeface="Carlito"/>
                          <a:cs typeface="Carlito"/>
                        </a:rPr>
                        <a:t>us</a:t>
                      </a:r>
                      <a:r>
                        <a:rPr sz="3400" dirty="0">
                          <a:latin typeface="Carlito"/>
                          <a:cs typeface="Carlito"/>
                        </a:rPr>
                        <a:t>e	w</a:t>
                      </a:r>
                      <a:r>
                        <a:rPr sz="34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3400" dirty="0">
                          <a:latin typeface="Carlito"/>
                          <a:cs typeface="Carlito"/>
                        </a:rPr>
                        <a:t>i</a:t>
                      </a:r>
                      <a:r>
                        <a:rPr sz="3400" spc="-60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3400" spc="-3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3400" dirty="0">
                          <a:latin typeface="Carlito"/>
                          <a:cs typeface="Carlito"/>
                        </a:rPr>
                        <a:t>en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2">
                <a:tc>
                  <a:txBody>
                    <a:bodyPr/>
                    <a:lstStyle/>
                    <a:p>
                      <a:pPr marL="374650">
                        <a:lnSpc>
                          <a:spcPts val="3570"/>
                        </a:lnSpc>
                        <a:tabLst>
                          <a:tab pos="3302635" algn="l"/>
                          <a:tab pos="3828415" algn="l"/>
                        </a:tabLst>
                      </a:pPr>
                      <a:r>
                        <a:rPr sz="3400" spc="-15" dirty="0">
                          <a:latin typeface="Carlito"/>
                          <a:cs typeface="Carlito"/>
                        </a:rPr>
                        <a:t>communication	</a:t>
                      </a:r>
                      <a:r>
                        <a:rPr sz="3400" spc="-10" dirty="0">
                          <a:latin typeface="Carlito"/>
                          <a:cs typeface="Carlito"/>
                        </a:rPr>
                        <a:t>in	</a:t>
                      </a:r>
                      <a:r>
                        <a:rPr sz="3400" spc="-5" dirty="0">
                          <a:latin typeface="Carlito"/>
                          <a:cs typeface="Carlito"/>
                        </a:rPr>
                        <a:t>the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3570"/>
                        </a:lnSpc>
                      </a:pPr>
                      <a:r>
                        <a:rPr sz="3400" spc="-30" dirty="0">
                          <a:latin typeface="Carlito"/>
                          <a:cs typeface="Carlito"/>
                        </a:rPr>
                        <a:t>form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570"/>
                        </a:lnSpc>
                        <a:tabLst>
                          <a:tab pos="558800" algn="l"/>
                          <a:tab pos="2037714" algn="l"/>
                        </a:tabLst>
                      </a:pPr>
                      <a:r>
                        <a:rPr sz="3400" spc="-5" dirty="0">
                          <a:latin typeface="Carlito"/>
                          <a:cs typeface="Carlito"/>
                        </a:rPr>
                        <a:t>o</a:t>
                      </a:r>
                      <a:r>
                        <a:rPr sz="3400" dirty="0">
                          <a:latin typeface="Carlito"/>
                          <a:cs typeface="Carlito"/>
                        </a:rPr>
                        <a:t>f	</a:t>
                      </a:r>
                      <a:r>
                        <a:rPr sz="3400" spc="-45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3400" dirty="0">
                          <a:latin typeface="Carlito"/>
                          <a:cs typeface="Carlito"/>
                        </a:rPr>
                        <a:t>eports	</a:t>
                      </a:r>
                      <a:r>
                        <a:rPr sz="3400" spc="-5" dirty="0">
                          <a:latin typeface="Carlito"/>
                          <a:cs typeface="Carlito"/>
                        </a:rPr>
                        <a:t>or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25">
                <a:tc>
                  <a:txBody>
                    <a:bodyPr/>
                    <a:lstStyle/>
                    <a:p>
                      <a:pPr marL="374650">
                        <a:lnSpc>
                          <a:spcPts val="3570"/>
                        </a:lnSpc>
                      </a:pPr>
                      <a:r>
                        <a:rPr sz="3400" spc="-15" dirty="0">
                          <a:latin typeface="Carlito"/>
                          <a:cs typeface="Carlito"/>
                        </a:rPr>
                        <a:t>presentations.</a:t>
                      </a:r>
                      <a:endParaRPr sz="3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1822705" y="2423161"/>
            <a:ext cx="3317875" cy="955675"/>
            <a:chOff x="298704" y="2423160"/>
            <a:chExt cx="3317875" cy="955675"/>
          </a:xfrm>
        </p:grpSpPr>
        <p:sp>
          <p:nvSpPr>
            <p:cNvPr id="27" name="object 27"/>
            <p:cNvSpPr/>
            <p:nvPr/>
          </p:nvSpPr>
          <p:spPr>
            <a:xfrm>
              <a:off x="298704" y="2446020"/>
              <a:ext cx="681228" cy="891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315" y="2423160"/>
              <a:ext cx="1136904" cy="9555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71243" y="2423160"/>
              <a:ext cx="2045208" cy="9555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059941" y="2521711"/>
            <a:ext cx="27946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  <a:tab pos="1303655" algn="l"/>
              </a:tabLst>
            </a:pPr>
            <a:r>
              <a:rPr sz="3400" spc="-55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3400" spc="-5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400" spc="-75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ample</a:t>
            </a:r>
            <a:endParaRPr sz="34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951477" y="2423161"/>
            <a:ext cx="5465445" cy="955675"/>
            <a:chOff x="3427476" y="2423160"/>
            <a:chExt cx="5465445" cy="955675"/>
          </a:xfrm>
        </p:grpSpPr>
        <p:sp>
          <p:nvSpPr>
            <p:cNvPr id="32" name="object 32"/>
            <p:cNvSpPr/>
            <p:nvPr/>
          </p:nvSpPr>
          <p:spPr>
            <a:xfrm>
              <a:off x="3427476" y="2423160"/>
              <a:ext cx="681227" cy="9555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41776" y="2423160"/>
              <a:ext cx="697991" cy="9555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50792" y="2423160"/>
              <a:ext cx="815339" cy="95554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77156" y="2423160"/>
              <a:ext cx="2336292" cy="95554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24472" y="2423160"/>
              <a:ext cx="2068068" cy="9555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207634" y="2521711"/>
            <a:ext cx="49237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635635" algn="l"/>
                <a:tab pos="1262380" algn="l"/>
                <a:tab pos="3409950" algn="l"/>
              </a:tabLst>
            </a:pP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:-	</a:t>
            </a:r>
            <a:r>
              <a:rPr sz="3400" spc="-5" dirty="0">
                <a:latin typeface="Carlito"/>
                <a:cs typeface="Carlito"/>
              </a:rPr>
              <a:t>A	</a:t>
            </a:r>
            <a:r>
              <a:rPr sz="3400" spc="-20" dirty="0">
                <a:latin typeface="Carlito"/>
                <a:cs typeface="Carlito"/>
              </a:rPr>
              <a:t>marketing	research</a:t>
            </a:r>
            <a:endParaRPr sz="34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47317" y="2941321"/>
            <a:ext cx="8269605" cy="955675"/>
            <a:chOff x="623316" y="2941320"/>
            <a:chExt cx="8269605" cy="955675"/>
          </a:xfrm>
        </p:grpSpPr>
        <p:sp>
          <p:nvSpPr>
            <p:cNvPr id="39" name="object 39"/>
            <p:cNvSpPr/>
            <p:nvPr/>
          </p:nvSpPr>
          <p:spPr>
            <a:xfrm>
              <a:off x="623316" y="2941320"/>
              <a:ext cx="2115312" cy="9555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53055" y="2941320"/>
              <a:ext cx="1170432" cy="95554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37916" y="2941320"/>
              <a:ext cx="1507235" cy="95554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59580" y="2941320"/>
              <a:ext cx="1872996" cy="95554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47004" y="2941320"/>
              <a:ext cx="1731263" cy="95554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92695" y="2941320"/>
              <a:ext cx="1412748" cy="95554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19872" y="2941320"/>
              <a:ext cx="772668" cy="95554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03145" y="3039872"/>
            <a:ext cx="77298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742439" algn="l"/>
                <a:tab pos="2527300" algn="l"/>
                <a:tab pos="3649345" algn="l"/>
                <a:tab pos="5137150" algn="l"/>
                <a:tab pos="6482715" algn="l"/>
                <a:tab pos="7510145" algn="l"/>
              </a:tabLst>
            </a:pPr>
            <a:r>
              <a:rPr sz="3400" spc="-5" dirty="0">
                <a:latin typeface="Carlito"/>
                <a:cs typeface="Carlito"/>
              </a:rPr>
              <a:t>man</a:t>
            </a:r>
            <a:r>
              <a:rPr sz="3400" spc="5" dirty="0">
                <a:latin typeface="Carlito"/>
                <a:cs typeface="Carlito"/>
              </a:rPr>
              <a:t>a</a:t>
            </a:r>
            <a:r>
              <a:rPr sz="3400" spc="-45" dirty="0">
                <a:latin typeface="Carlito"/>
                <a:cs typeface="Carlito"/>
              </a:rPr>
              <a:t>g</a:t>
            </a:r>
            <a:r>
              <a:rPr sz="3400" spc="-5" dirty="0">
                <a:latin typeface="Carlito"/>
                <a:cs typeface="Carlito"/>
              </a:rPr>
              <a:t>er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will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of</a:t>
            </a:r>
            <a:r>
              <a:rPr sz="3400" spc="-5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en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anal</a:t>
            </a:r>
            <a:r>
              <a:rPr sz="3400" spc="-45" dirty="0">
                <a:latin typeface="Carlito"/>
                <a:cs typeface="Carlito"/>
              </a:rPr>
              <a:t>y</a:t>
            </a:r>
            <a:r>
              <a:rPr sz="3400" spc="-75" dirty="0">
                <a:latin typeface="Carlito"/>
                <a:cs typeface="Carlito"/>
              </a:rPr>
              <a:t>z</a:t>
            </a:r>
            <a:r>
              <a:rPr sz="3400" spc="-5" dirty="0">
                <a:latin typeface="Carlito"/>
                <a:cs typeface="Carlito"/>
              </a:rPr>
              <a:t>e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65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esul</a:t>
            </a:r>
            <a:r>
              <a:rPr sz="3400" spc="-2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s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f</a:t>
            </a:r>
            <a:r>
              <a:rPr sz="3400" spc="-70" dirty="0">
                <a:latin typeface="Carlito"/>
                <a:cs typeface="Carlito"/>
              </a:rPr>
              <a:t>r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m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a</a:t>
            </a:r>
            <a:endParaRPr sz="34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47317" y="3459480"/>
            <a:ext cx="8269605" cy="1473835"/>
            <a:chOff x="623316" y="3459479"/>
            <a:chExt cx="8269605" cy="1473835"/>
          </a:xfrm>
        </p:grpSpPr>
        <p:sp>
          <p:nvSpPr>
            <p:cNvPr id="48" name="object 48"/>
            <p:cNvSpPr/>
            <p:nvPr/>
          </p:nvSpPr>
          <p:spPr>
            <a:xfrm>
              <a:off x="623316" y="3459479"/>
              <a:ext cx="1714500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26563" y="3459479"/>
              <a:ext cx="891539" cy="95554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05327" y="3459479"/>
              <a:ext cx="772668" cy="95554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66744" y="3459479"/>
              <a:ext cx="1674876" cy="9555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74692" y="3459479"/>
              <a:ext cx="675132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38572" y="3459479"/>
              <a:ext cx="1207007" cy="9555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34327" y="3459479"/>
              <a:ext cx="1303020" cy="95554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26096" y="3459479"/>
              <a:ext cx="1266444" cy="9555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3316" y="3977639"/>
              <a:ext cx="2689860" cy="95554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28188" y="3977639"/>
              <a:ext cx="1784604" cy="95554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26280" y="3977639"/>
              <a:ext cx="2257044" cy="95554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403144" y="3557727"/>
            <a:ext cx="562102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  <a:tabLst>
                <a:tab pos="1615440" algn="l"/>
                <a:tab pos="2394585" algn="l"/>
                <a:tab pos="2417445" algn="l"/>
                <a:tab pos="3056255" algn="l"/>
                <a:tab pos="3916045" algn="l"/>
                <a:tab pos="4728210" algn="l"/>
              </a:tabLst>
            </a:pPr>
            <a:r>
              <a:rPr sz="3400" spc="-10" dirty="0">
                <a:latin typeface="Carlito"/>
                <a:cs typeface="Carlito"/>
              </a:rPr>
              <a:t>survey	</a:t>
            </a:r>
            <a:r>
              <a:rPr sz="3400" spc="-5" dirty="0">
                <a:latin typeface="Carlito"/>
                <a:cs typeface="Carlito"/>
              </a:rPr>
              <a:t>in	a	</a:t>
            </a:r>
            <a:r>
              <a:rPr sz="3400" spc="-10" dirty="0">
                <a:latin typeface="Carlito"/>
                <a:cs typeface="Carlito"/>
              </a:rPr>
              <a:t>report.	She  </a:t>
            </a:r>
            <a:r>
              <a:rPr sz="3400" spc="-50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om</a:t>
            </a:r>
            <a:r>
              <a:rPr sz="3400" spc="-25" dirty="0">
                <a:latin typeface="Carlito"/>
                <a:cs typeface="Carlito"/>
              </a:rPr>
              <a:t>m</a:t>
            </a:r>
            <a:r>
              <a:rPr sz="3400" spc="-5" dirty="0">
                <a:latin typeface="Carlito"/>
                <a:cs typeface="Carlito"/>
              </a:rPr>
              <a:t>end</a:t>
            </a:r>
            <a:r>
              <a:rPr sz="3400" dirty="0">
                <a:latin typeface="Carlito"/>
                <a:cs typeface="Carlito"/>
              </a:rPr>
              <a:t>		</a:t>
            </a:r>
            <a:r>
              <a:rPr sz="3400" spc="-5" dirty="0">
                <a:latin typeface="Carlito"/>
                <a:cs typeface="Carlito"/>
              </a:rPr>
              <a:t>ce</a:t>
            </a:r>
            <a:r>
              <a:rPr sz="3400" spc="-25" dirty="0">
                <a:latin typeface="Carlito"/>
                <a:cs typeface="Carlito"/>
              </a:rPr>
              <a:t>r</a:t>
            </a:r>
            <a:r>
              <a:rPr sz="3400" spc="-4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ain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40" dirty="0">
                <a:latin typeface="Carlito"/>
                <a:cs typeface="Carlito"/>
              </a:rPr>
              <a:t>s</a:t>
            </a:r>
            <a:r>
              <a:rPr sz="3400" spc="-5" dirty="0">
                <a:latin typeface="Carlito"/>
                <a:cs typeface="Carlito"/>
              </a:rPr>
              <a:t>t</a:t>
            </a:r>
            <a:r>
              <a:rPr sz="3400" spc="-85" dirty="0">
                <a:latin typeface="Carlito"/>
                <a:cs typeface="Carlito"/>
              </a:rPr>
              <a:t>r</a:t>
            </a:r>
            <a:r>
              <a:rPr sz="3400" spc="-40" dirty="0">
                <a:latin typeface="Carlito"/>
                <a:cs typeface="Carlito"/>
              </a:rPr>
              <a:t>at</a:t>
            </a:r>
            <a:r>
              <a:rPr sz="3400" spc="-5" dirty="0">
                <a:latin typeface="Carlito"/>
                <a:cs typeface="Carlito"/>
              </a:rPr>
              <a:t>egi</a:t>
            </a:r>
            <a:r>
              <a:rPr sz="3400" spc="-20" dirty="0">
                <a:latin typeface="Carlito"/>
                <a:cs typeface="Carlito"/>
              </a:rPr>
              <a:t>e</a:t>
            </a:r>
            <a:r>
              <a:rPr sz="3400" spc="-5" dirty="0">
                <a:latin typeface="Carlito"/>
                <a:cs typeface="Carlito"/>
              </a:rPr>
              <a:t>s</a:t>
            </a:r>
            <a:endParaRPr sz="34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020812" y="3977641"/>
            <a:ext cx="2395855" cy="955675"/>
            <a:chOff x="6496811" y="3977640"/>
            <a:chExt cx="2395855" cy="955675"/>
          </a:xfrm>
        </p:grpSpPr>
        <p:sp>
          <p:nvSpPr>
            <p:cNvPr id="61" name="object 61"/>
            <p:cNvSpPr/>
            <p:nvPr/>
          </p:nvSpPr>
          <p:spPr>
            <a:xfrm>
              <a:off x="6496811" y="3977640"/>
              <a:ext cx="1066799" cy="95554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78623" y="3977640"/>
              <a:ext cx="1613916" cy="95554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122" y="3557727"/>
            <a:ext cx="1919605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spcBef>
                <a:spcPts val="95"/>
              </a:spcBef>
              <a:tabLst>
                <a:tab pos="856615" algn="l"/>
                <a:tab pos="1204595" algn="l"/>
              </a:tabLst>
            </a:pPr>
            <a:r>
              <a:rPr sz="3400" spc="-25" dirty="0">
                <a:latin typeface="Carlito"/>
                <a:cs typeface="Carlito"/>
              </a:rPr>
              <a:t>m</a:t>
            </a:r>
            <a:r>
              <a:rPr sz="3400" spc="-60" dirty="0">
                <a:latin typeface="Carlito"/>
                <a:cs typeface="Carlito"/>
              </a:rPr>
              <a:t>a</a:t>
            </a:r>
            <a:r>
              <a:rPr sz="3400" spc="-5" dirty="0">
                <a:latin typeface="Carlito"/>
                <a:cs typeface="Carlito"/>
              </a:rPr>
              <a:t>y</a:t>
            </a:r>
            <a:r>
              <a:rPr sz="3400" dirty="0">
                <a:latin typeface="Carlito"/>
                <a:cs typeface="Carlito"/>
              </a:rPr>
              <a:t>		</a:t>
            </a:r>
            <a:r>
              <a:rPr sz="3400" spc="-5" dirty="0">
                <a:latin typeface="Carlito"/>
                <a:cs typeface="Carlito"/>
              </a:rPr>
              <a:t>also  </a:t>
            </a:r>
            <a:r>
              <a:rPr sz="3400" spc="-85" dirty="0">
                <a:latin typeface="Carlito"/>
                <a:cs typeface="Carlito"/>
              </a:rPr>
              <a:t>f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r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u</a:t>
            </a:r>
            <a:r>
              <a:rPr sz="3400" dirty="0">
                <a:latin typeface="Carlito"/>
                <a:cs typeface="Carlito"/>
              </a:rPr>
              <a:t>p</a:t>
            </a:r>
            <a:r>
              <a:rPr sz="3400" spc="-10" dirty="0">
                <a:latin typeface="Carlito"/>
                <a:cs typeface="Carlito"/>
              </a:rPr>
              <a:t>p</a:t>
            </a:r>
            <a:r>
              <a:rPr sz="3400" dirty="0">
                <a:latin typeface="Carlito"/>
                <a:cs typeface="Carlito"/>
              </a:rPr>
              <a:t>e</a:t>
            </a:r>
            <a:r>
              <a:rPr sz="3400" spc="-5" dirty="0">
                <a:latin typeface="Carlito"/>
                <a:cs typeface="Carlito"/>
              </a:rPr>
              <a:t>r</a:t>
            </a:r>
            <a:endParaRPr sz="3400">
              <a:latin typeface="Carlito"/>
              <a:cs typeface="Carli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147317" y="4495800"/>
            <a:ext cx="8269605" cy="2362200"/>
            <a:chOff x="623316" y="4495800"/>
            <a:chExt cx="8269605" cy="2362200"/>
          </a:xfrm>
        </p:grpSpPr>
        <p:sp>
          <p:nvSpPr>
            <p:cNvPr id="65" name="object 65"/>
            <p:cNvSpPr/>
            <p:nvPr/>
          </p:nvSpPr>
          <p:spPr>
            <a:xfrm>
              <a:off x="623316" y="4495800"/>
              <a:ext cx="2999232" cy="95554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02508" y="4495800"/>
              <a:ext cx="1609343" cy="95554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91812" y="4495800"/>
              <a:ext cx="1019556" cy="95554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91327" y="4495800"/>
              <a:ext cx="2304287" cy="95554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75575" y="4495800"/>
              <a:ext cx="1616964" cy="95554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3316" y="5013959"/>
              <a:ext cx="1228344" cy="95554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24940" y="5013959"/>
              <a:ext cx="2636520" cy="95554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94532" y="5013959"/>
              <a:ext cx="675132" cy="95554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42944" y="5013959"/>
              <a:ext cx="1906524" cy="95554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22748" y="5013959"/>
              <a:ext cx="2965704" cy="95554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60208" y="5013959"/>
              <a:ext cx="1132331" cy="95554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23316" y="5532119"/>
              <a:ext cx="1001268" cy="95554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8468" y="5532119"/>
              <a:ext cx="2072639" cy="95554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364992" y="5532119"/>
              <a:ext cx="1726691" cy="95554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27092" y="5532119"/>
              <a:ext cx="925067" cy="95554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687568" y="5532119"/>
              <a:ext cx="2211324" cy="95554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34299" y="5532119"/>
              <a:ext cx="1158240" cy="95554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3316" y="6050278"/>
              <a:ext cx="2634996" cy="80772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87395" y="6050278"/>
              <a:ext cx="934211" cy="80772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52216" y="6050278"/>
              <a:ext cx="1531619" cy="80772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311395" y="6050278"/>
              <a:ext cx="2834640" cy="80772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79107" y="6050278"/>
              <a:ext cx="675131" cy="80772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403144" y="4594605"/>
            <a:ext cx="7730490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spcBef>
                <a:spcPts val="95"/>
              </a:spcBef>
            </a:pPr>
            <a:r>
              <a:rPr sz="3400" spc="-10" dirty="0">
                <a:latin typeface="Carlito"/>
                <a:cs typeface="Carlito"/>
              </a:rPr>
              <a:t>management, based </a:t>
            </a:r>
            <a:r>
              <a:rPr sz="3400" spc="-5" dirty="0">
                <a:latin typeface="Carlito"/>
                <a:cs typeface="Carlito"/>
              </a:rPr>
              <a:t>on </a:t>
            </a:r>
            <a:r>
              <a:rPr sz="3400" spc="-10" dirty="0">
                <a:latin typeface="Carlito"/>
                <a:cs typeface="Carlito"/>
              </a:rPr>
              <a:t>consumer needs  </a:t>
            </a:r>
            <a:r>
              <a:rPr sz="3400" spc="-5" dirty="0">
                <a:latin typeface="Carlito"/>
                <a:cs typeface="Carlito"/>
              </a:rPr>
              <a:t>and </a:t>
            </a:r>
            <a:r>
              <a:rPr sz="3400" spc="-25" dirty="0">
                <a:latin typeface="Carlito"/>
                <a:cs typeface="Carlito"/>
              </a:rPr>
              <a:t>preferences. </a:t>
            </a:r>
            <a:r>
              <a:rPr sz="3400" spc="-30" dirty="0">
                <a:latin typeface="Carlito"/>
                <a:cs typeface="Carlito"/>
              </a:rPr>
              <a:t>Written </a:t>
            </a:r>
            <a:r>
              <a:rPr sz="3400" spc="-20" dirty="0">
                <a:latin typeface="Carlito"/>
                <a:cs typeface="Carlito"/>
              </a:rPr>
              <a:t>presentations are  </a:t>
            </a:r>
            <a:r>
              <a:rPr sz="3400" dirty="0">
                <a:latin typeface="Carlito"/>
                <a:cs typeface="Carlito"/>
              </a:rPr>
              <a:t>an </a:t>
            </a:r>
            <a:r>
              <a:rPr sz="3400" spc="-25" dirty="0">
                <a:latin typeface="Carlito"/>
                <a:cs typeface="Carlito"/>
              </a:rPr>
              <a:t>effective </a:t>
            </a:r>
            <a:r>
              <a:rPr sz="3400" spc="-5" dirty="0">
                <a:latin typeface="Carlito"/>
                <a:cs typeface="Carlito"/>
              </a:rPr>
              <a:t>means of </a:t>
            </a:r>
            <a:r>
              <a:rPr sz="3400" spc="-10" dirty="0">
                <a:latin typeface="Carlito"/>
                <a:cs typeface="Carlito"/>
              </a:rPr>
              <a:t>providing </a:t>
            </a:r>
            <a:r>
              <a:rPr sz="3400" spc="-50" dirty="0">
                <a:latin typeface="Carlito"/>
                <a:cs typeface="Carlito"/>
              </a:rPr>
              <a:t>key  </a:t>
            </a:r>
            <a:r>
              <a:rPr sz="3400" spc="-20" dirty="0">
                <a:latin typeface="Carlito"/>
                <a:cs typeface="Carlito"/>
              </a:rPr>
              <a:t>information to </a:t>
            </a:r>
            <a:r>
              <a:rPr sz="3400" spc="-10" dirty="0">
                <a:latin typeface="Carlito"/>
                <a:cs typeface="Carlito"/>
              </a:rPr>
              <a:t>other</a:t>
            </a:r>
            <a:r>
              <a:rPr sz="3400" spc="10" dirty="0">
                <a:latin typeface="Carlito"/>
                <a:cs typeface="Carlito"/>
              </a:rPr>
              <a:t> </a:t>
            </a:r>
            <a:r>
              <a:rPr sz="3400" spc="-5" dirty="0">
                <a:latin typeface="Carlito"/>
                <a:cs typeface="Carlito"/>
              </a:rPr>
              <a:t>departments.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63311" y="451358"/>
            <a:ext cx="1957070" cy="671830"/>
            <a:chOff x="3639311" y="451358"/>
            <a:chExt cx="1957070" cy="671830"/>
          </a:xfrm>
        </p:grpSpPr>
        <p:sp>
          <p:nvSpPr>
            <p:cNvPr id="4" name="object 4"/>
            <p:cNvSpPr/>
            <p:nvPr/>
          </p:nvSpPr>
          <p:spPr>
            <a:xfrm>
              <a:off x="3639311" y="774192"/>
              <a:ext cx="1956815" cy="348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48582" y="451358"/>
              <a:ext cx="1938274" cy="3422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22704" y="1121664"/>
            <a:ext cx="8594090" cy="4582795"/>
            <a:chOff x="298704" y="1121663"/>
            <a:chExt cx="8594090" cy="4582795"/>
          </a:xfrm>
        </p:grpSpPr>
        <p:sp>
          <p:nvSpPr>
            <p:cNvPr id="7" name="object 7"/>
            <p:cNvSpPr/>
            <p:nvPr/>
          </p:nvSpPr>
          <p:spPr>
            <a:xfrm>
              <a:off x="298704" y="1144523"/>
              <a:ext cx="681228" cy="891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3315" y="1121663"/>
              <a:ext cx="1906524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1511" y="1121663"/>
              <a:ext cx="3291840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5024" y="1121663"/>
              <a:ext cx="832103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1121663"/>
              <a:ext cx="1266444" cy="955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66915" y="1121663"/>
              <a:ext cx="2325624" cy="955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315" y="1639823"/>
              <a:ext cx="1066799" cy="955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0451" y="1639823"/>
              <a:ext cx="2066544" cy="955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35808" y="1639823"/>
              <a:ext cx="2496312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5192" y="1639823"/>
              <a:ext cx="675132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80659" y="1639823"/>
              <a:ext cx="1514856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34327" y="1639823"/>
              <a:ext cx="2458212" cy="9555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315" y="2157983"/>
              <a:ext cx="1449323" cy="955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043" y="2157983"/>
              <a:ext cx="932688" cy="9555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12136" y="2157983"/>
              <a:ext cx="2089404" cy="9555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03419" y="2157983"/>
              <a:ext cx="1402079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08904" y="2157983"/>
              <a:ext cx="2447544" cy="9555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58327" y="2157983"/>
              <a:ext cx="934212" cy="9555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3315" y="2676144"/>
              <a:ext cx="2145792" cy="95554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91027" y="2676144"/>
              <a:ext cx="2465831" cy="95554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78780" y="2676144"/>
              <a:ext cx="1226820" cy="9555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7520" y="2676144"/>
              <a:ext cx="2065020" cy="9555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3315" y="3194303"/>
              <a:ext cx="2378964" cy="9555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5352" y="3194303"/>
              <a:ext cx="675132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95955" y="3194303"/>
              <a:ext cx="1908047" cy="95554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89475" y="3194303"/>
              <a:ext cx="3275076" cy="95554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51547" y="3194303"/>
              <a:ext cx="1840992" cy="95554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315" y="3712463"/>
              <a:ext cx="1578863" cy="9555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3079" y="3712463"/>
              <a:ext cx="1313688" cy="9555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77668" y="3712463"/>
              <a:ext cx="1670304" cy="95554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27348" y="3712463"/>
              <a:ext cx="1371600" cy="95554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79848" y="3712463"/>
              <a:ext cx="941831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01056" y="3712463"/>
              <a:ext cx="1423416" cy="95554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03848" y="3712463"/>
              <a:ext cx="1680972" cy="9555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65720" y="3712463"/>
              <a:ext cx="1226820" cy="9555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3315" y="4230624"/>
              <a:ext cx="2438400" cy="95554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6352" y="4230624"/>
              <a:ext cx="2228088" cy="9555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99075" y="4230624"/>
              <a:ext cx="1780031" cy="95554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32219" y="4230624"/>
              <a:ext cx="1277112" cy="95554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63968" y="4230624"/>
              <a:ext cx="1528572" cy="95554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3315" y="4748784"/>
              <a:ext cx="1987296" cy="95554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41220" y="4748784"/>
              <a:ext cx="1170432" cy="95554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39211" y="4748784"/>
              <a:ext cx="1228343" cy="95554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96639" y="4748784"/>
              <a:ext cx="1994915" cy="95554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24627" y="4748784"/>
              <a:ext cx="675131" cy="95554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059941" y="1220470"/>
            <a:ext cx="8074659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30" dirty="0">
                <a:latin typeface="Carlito"/>
                <a:cs typeface="Carlito"/>
              </a:rPr>
              <a:t>Written </a:t>
            </a:r>
            <a:r>
              <a:rPr sz="3400" spc="-10" dirty="0">
                <a:latin typeface="Carlito"/>
                <a:cs typeface="Carlito"/>
              </a:rPr>
              <a:t>communication is </a:t>
            </a:r>
            <a:r>
              <a:rPr sz="3400" spc="-5" dirty="0">
                <a:latin typeface="Carlito"/>
                <a:cs typeface="Carlito"/>
              </a:rPr>
              <a:t>also </a:t>
            </a:r>
            <a:r>
              <a:rPr sz="3400" spc="-15" dirty="0">
                <a:latin typeface="Carlito"/>
                <a:cs typeface="Carlito"/>
              </a:rPr>
              <a:t>important  </a:t>
            </a:r>
            <a:r>
              <a:rPr sz="3400" spc="-30" dirty="0">
                <a:latin typeface="Carlito"/>
                <a:cs typeface="Carlito"/>
              </a:rPr>
              <a:t>for </a:t>
            </a:r>
            <a:r>
              <a:rPr sz="3400" spc="-10" dirty="0">
                <a:latin typeface="Carlito"/>
                <a:cs typeface="Carlito"/>
              </a:rPr>
              <a:t>business advertising. Small companies  </a:t>
            </a:r>
            <a:r>
              <a:rPr sz="3400" spc="-5" dirty="0">
                <a:latin typeface="Carlito"/>
                <a:cs typeface="Carlito"/>
              </a:rPr>
              <a:t>need </a:t>
            </a:r>
            <a:r>
              <a:rPr sz="3400" spc="-30" dirty="0">
                <a:latin typeface="Carlito"/>
                <a:cs typeface="Carlito"/>
              </a:rPr>
              <a:t>to </a:t>
            </a:r>
            <a:r>
              <a:rPr sz="3400" spc="-25" dirty="0">
                <a:latin typeface="Carlito"/>
                <a:cs typeface="Carlito"/>
              </a:rPr>
              <a:t>promote </a:t>
            </a:r>
            <a:r>
              <a:rPr sz="3400" spc="-5" dirty="0">
                <a:latin typeface="Carlito"/>
                <a:cs typeface="Carlito"/>
              </a:rPr>
              <a:t>their </a:t>
            </a:r>
            <a:r>
              <a:rPr sz="3400" spc="-10" dirty="0">
                <a:latin typeface="Carlito"/>
                <a:cs typeface="Carlito"/>
              </a:rPr>
              <a:t>businesses </a:t>
            </a:r>
            <a:r>
              <a:rPr sz="3400" spc="-40" dirty="0">
                <a:latin typeface="Carlito"/>
                <a:cs typeface="Carlito"/>
              </a:rPr>
              <a:t>to   </a:t>
            </a:r>
            <a:r>
              <a:rPr sz="3400" spc="-15" dirty="0">
                <a:latin typeface="Carlito"/>
                <a:cs typeface="Carlito"/>
              </a:rPr>
              <a:t>potential consumers </a:t>
            </a:r>
            <a:r>
              <a:rPr sz="3400" dirty="0">
                <a:latin typeface="Carlito"/>
                <a:cs typeface="Carlito"/>
              </a:rPr>
              <a:t>and </a:t>
            </a:r>
            <a:r>
              <a:rPr sz="3400" spc="-10" dirty="0">
                <a:latin typeface="Carlito"/>
                <a:cs typeface="Carlito"/>
              </a:rPr>
              <a:t>business  </a:t>
            </a:r>
            <a:r>
              <a:rPr sz="3400" spc="-20" dirty="0">
                <a:latin typeface="Carlito"/>
                <a:cs typeface="Carlito"/>
              </a:rPr>
              <a:t>customers. </a:t>
            </a:r>
            <a:r>
              <a:rPr sz="3400" spc="-30" dirty="0">
                <a:latin typeface="Carlito"/>
                <a:cs typeface="Carlito"/>
              </a:rPr>
              <a:t>Written </a:t>
            </a:r>
            <a:r>
              <a:rPr sz="3400" spc="-10" dirty="0">
                <a:latin typeface="Carlito"/>
                <a:cs typeface="Carlito"/>
              </a:rPr>
              <a:t>advertisements </a:t>
            </a:r>
            <a:r>
              <a:rPr sz="3400" spc="-5" dirty="0">
                <a:latin typeface="Carlito"/>
                <a:cs typeface="Carlito"/>
              </a:rPr>
              <a:t>include  </a:t>
            </a:r>
            <a:r>
              <a:rPr sz="3400" spc="-15" dirty="0">
                <a:latin typeface="Carlito"/>
                <a:cs typeface="Carlito"/>
              </a:rPr>
              <a:t>direct </a:t>
            </a:r>
            <a:r>
              <a:rPr sz="3400" spc="-10" dirty="0">
                <a:latin typeface="Carlito"/>
                <a:cs typeface="Carlito"/>
              </a:rPr>
              <a:t>mail pieces </a:t>
            </a:r>
            <a:r>
              <a:rPr sz="3400" dirty="0">
                <a:latin typeface="Carlito"/>
                <a:cs typeface="Carlito"/>
              </a:rPr>
              <a:t>such </a:t>
            </a:r>
            <a:r>
              <a:rPr sz="3400" spc="-10" dirty="0">
                <a:latin typeface="Carlito"/>
                <a:cs typeface="Carlito"/>
              </a:rPr>
              <a:t>as sales </a:t>
            </a:r>
            <a:r>
              <a:rPr sz="3400" spc="-30" dirty="0">
                <a:latin typeface="Carlito"/>
                <a:cs typeface="Carlito"/>
              </a:rPr>
              <a:t>letters </a:t>
            </a:r>
            <a:r>
              <a:rPr sz="3400" spc="-5" dirty="0">
                <a:latin typeface="Carlito"/>
                <a:cs typeface="Carlito"/>
              </a:rPr>
              <a:t>and  </a:t>
            </a:r>
            <a:r>
              <a:rPr sz="3400" spc="-15" dirty="0">
                <a:latin typeface="Carlito"/>
                <a:cs typeface="Carlito"/>
              </a:rPr>
              <a:t>brochures,</a:t>
            </a:r>
            <a:r>
              <a:rPr sz="3400" spc="735" dirty="0">
                <a:latin typeface="Carlito"/>
                <a:cs typeface="Carlito"/>
              </a:rPr>
              <a:t> </a:t>
            </a:r>
            <a:r>
              <a:rPr sz="3400" spc="-15" dirty="0">
                <a:latin typeface="Carlito"/>
                <a:cs typeface="Carlito"/>
              </a:rPr>
              <a:t>magazine  display  </a:t>
            </a:r>
            <a:r>
              <a:rPr sz="3400" spc="-5" dirty="0">
                <a:latin typeface="Carlito"/>
                <a:cs typeface="Carlito"/>
              </a:rPr>
              <a:t>ads, </a:t>
            </a:r>
            <a:r>
              <a:rPr sz="3400" spc="-20" dirty="0">
                <a:latin typeface="Carlito"/>
                <a:cs typeface="Carlito"/>
              </a:rPr>
              <a:t>fliers,  </a:t>
            </a:r>
            <a:r>
              <a:rPr sz="3400" spc="-15" dirty="0">
                <a:latin typeface="Carlito"/>
                <a:cs typeface="Carlito"/>
              </a:rPr>
              <a:t>Internet </a:t>
            </a:r>
            <a:r>
              <a:rPr sz="3400" dirty="0">
                <a:latin typeface="Carlito"/>
                <a:cs typeface="Carlito"/>
              </a:rPr>
              <a:t>ads and</a:t>
            </a:r>
            <a:r>
              <a:rPr sz="3400" spc="-35" dirty="0">
                <a:latin typeface="Carlito"/>
                <a:cs typeface="Carlito"/>
              </a:rPr>
              <a:t> </a:t>
            </a:r>
            <a:r>
              <a:rPr sz="3400" spc="-15" dirty="0">
                <a:latin typeface="Carlito"/>
                <a:cs typeface="Carlito"/>
              </a:rPr>
              <a:t>catalogs.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06596" y="774191"/>
              <a:ext cx="1229868" cy="34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15740" y="457326"/>
              <a:ext cx="1212215" cy="3351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704" y="1144524"/>
              <a:ext cx="681228" cy="891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316" y="1121663"/>
              <a:ext cx="1527048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3372" y="1121663"/>
              <a:ext cx="833627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1532" y="1121663"/>
              <a:ext cx="999744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35807" y="1121663"/>
              <a:ext cx="2319527" cy="955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38344" y="1121663"/>
              <a:ext cx="2327148" cy="955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50023" y="1121663"/>
              <a:ext cx="1842516" cy="955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316" y="1639823"/>
              <a:ext cx="3291840" cy="955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26179" y="1639823"/>
              <a:ext cx="1260348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9076" y="1639823"/>
              <a:ext cx="1402079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12179" y="1639823"/>
              <a:ext cx="893064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16268" y="1639823"/>
              <a:ext cx="2066544" cy="9555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15883" y="1639823"/>
              <a:ext cx="676655" cy="955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316" y="2157983"/>
              <a:ext cx="2459736" cy="9555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4620" y="2157983"/>
              <a:ext cx="1476756" cy="9555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42944" y="2157983"/>
              <a:ext cx="2019300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3811" y="2157983"/>
              <a:ext cx="1696212" cy="9555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41592" y="2157983"/>
              <a:ext cx="1397507" cy="9555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9143" y="2157983"/>
              <a:ext cx="1263396" cy="9555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3316" y="2676144"/>
              <a:ext cx="1760220" cy="95554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72639" y="2676144"/>
              <a:ext cx="1021080" cy="9555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84348" y="2676144"/>
              <a:ext cx="2180844" cy="9555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55820" y="2676144"/>
              <a:ext cx="943355" cy="95554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89803" y="2676144"/>
              <a:ext cx="2173224" cy="9555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3656" y="2676144"/>
              <a:ext cx="1738883" cy="95554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3316" y="3194304"/>
              <a:ext cx="1600199" cy="95554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39467" y="3194304"/>
              <a:ext cx="1152144" cy="9555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07564" y="3194304"/>
              <a:ext cx="1612391" cy="9555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35908" y="3194304"/>
              <a:ext cx="925067" cy="95554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76928" y="3194304"/>
              <a:ext cx="1978152" cy="95554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88152" y="3194304"/>
              <a:ext cx="675131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79235" y="3194304"/>
              <a:ext cx="1220723" cy="95554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15911" y="3194304"/>
              <a:ext cx="1530096" cy="9555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60435" y="3194304"/>
              <a:ext cx="832103" cy="9555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3316" y="3712464"/>
              <a:ext cx="1507236" cy="95554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51076" y="3712464"/>
              <a:ext cx="1403603" cy="9555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75204" y="3712464"/>
              <a:ext cx="941832" cy="95554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37559" y="3712464"/>
              <a:ext cx="999743" cy="95554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57828" y="3712464"/>
              <a:ext cx="2634996" cy="95554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11823" y="3712464"/>
              <a:ext cx="1260348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92695" y="3712464"/>
              <a:ext cx="1406652" cy="95554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19871" y="3712464"/>
              <a:ext cx="772668" cy="95554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3316" y="4230623"/>
              <a:ext cx="2011680" cy="95554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68067" y="4230623"/>
              <a:ext cx="675132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15539" y="4230623"/>
              <a:ext cx="2302764" cy="95554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9120" y="4230623"/>
              <a:ext cx="1179576" cy="95554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41035" y="4230623"/>
              <a:ext cx="1307591" cy="95554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0967" y="4230623"/>
              <a:ext cx="1019556" cy="95554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12864" y="4230623"/>
              <a:ext cx="1152144" cy="95554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737347" y="4230623"/>
              <a:ext cx="1155192" cy="95554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3316" y="4748784"/>
              <a:ext cx="1656588" cy="95554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22704" y="4748784"/>
              <a:ext cx="923544" cy="95554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89048" y="4748784"/>
              <a:ext cx="774192" cy="95554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06039" y="4748784"/>
              <a:ext cx="2121408" cy="95554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70247" y="4748784"/>
              <a:ext cx="1380744" cy="95554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93791" y="4748784"/>
              <a:ext cx="1923288" cy="95554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659880" y="4748784"/>
              <a:ext cx="1647444" cy="95554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40395" y="4748784"/>
              <a:ext cx="699516" cy="95554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872983" y="4748784"/>
              <a:ext cx="1019555" cy="95554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3316" y="5266944"/>
              <a:ext cx="2737104" cy="95554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86455" y="5266944"/>
              <a:ext cx="944880" cy="95554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60420" y="5266944"/>
              <a:ext cx="1444752" cy="95554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32732" y="5266944"/>
              <a:ext cx="1345691" cy="95554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07508" y="5266944"/>
              <a:ext cx="1531619" cy="95554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66688" y="5266944"/>
              <a:ext cx="2286000" cy="95554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985759" y="5266944"/>
              <a:ext cx="675131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059941" y="1220470"/>
            <a:ext cx="8074025" cy="468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10" dirty="0">
                <a:latin typeface="Carlito"/>
                <a:cs typeface="Carlito"/>
              </a:rPr>
              <a:t>Email </a:t>
            </a:r>
            <a:r>
              <a:rPr sz="3400" spc="-5" dirty="0">
                <a:latin typeface="Carlito"/>
                <a:cs typeface="Carlito"/>
              </a:rPr>
              <a:t>is </a:t>
            </a:r>
            <a:r>
              <a:rPr sz="3400" dirty="0">
                <a:latin typeface="Carlito"/>
                <a:cs typeface="Carlito"/>
              </a:rPr>
              <a:t>an </a:t>
            </a:r>
            <a:r>
              <a:rPr sz="3400" spc="-15" dirty="0">
                <a:latin typeface="Carlito"/>
                <a:cs typeface="Carlito"/>
              </a:rPr>
              <a:t>extremely important </a:t>
            </a:r>
            <a:r>
              <a:rPr sz="3400" spc="-20" dirty="0">
                <a:latin typeface="Carlito"/>
                <a:cs typeface="Carlito"/>
              </a:rPr>
              <a:t>written  </a:t>
            </a:r>
            <a:r>
              <a:rPr sz="3400" spc="-15" dirty="0">
                <a:latin typeface="Carlito"/>
                <a:cs typeface="Carlito"/>
              </a:rPr>
              <a:t>communication tool </a:t>
            </a:r>
            <a:r>
              <a:rPr sz="3400" spc="-10" dirty="0">
                <a:latin typeface="Carlito"/>
                <a:cs typeface="Carlito"/>
              </a:rPr>
              <a:t>used </a:t>
            </a:r>
            <a:r>
              <a:rPr sz="3400" spc="-5" dirty="0">
                <a:latin typeface="Carlito"/>
                <a:cs typeface="Carlito"/>
              </a:rPr>
              <a:t>in business.  </a:t>
            </a:r>
            <a:r>
              <a:rPr sz="3400" spc="-15" dirty="0">
                <a:latin typeface="Carlito"/>
                <a:cs typeface="Carlito"/>
              </a:rPr>
              <a:t>Employees write </a:t>
            </a:r>
            <a:r>
              <a:rPr sz="3400" spc="-5" dirty="0">
                <a:latin typeface="Carlito"/>
                <a:cs typeface="Carlito"/>
              </a:rPr>
              <a:t>multiple </a:t>
            </a:r>
            <a:r>
              <a:rPr sz="3400" spc="-10" dirty="0">
                <a:latin typeface="Carlito"/>
                <a:cs typeface="Carlito"/>
              </a:rPr>
              <a:t>emails </a:t>
            </a:r>
            <a:r>
              <a:rPr sz="3400" spc="-5" dirty="0">
                <a:latin typeface="Carlito"/>
                <a:cs typeface="Carlito"/>
              </a:rPr>
              <a:t>each </a:t>
            </a:r>
            <a:r>
              <a:rPr sz="3400" spc="-85" dirty="0">
                <a:latin typeface="Carlito"/>
                <a:cs typeface="Carlito"/>
              </a:rPr>
              <a:t>day,  </a:t>
            </a:r>
            <a:r>
              <a:rPr sz="3400" spc="-15" dirty="0">
                <a:latin typeface="Carlito"/>
                <a:cs typeface="Carlito"/>
              </a:rPr>
              <a:t>setting </a:t>
            </a:r>
            <a:r>
              <a:rPr sz="3400" dirty="0">
                <a:latin typeface="Carlito"/>
                <a:cs typeface="Carlito"/>
              </a:rPr>
              <a:t>up </a:t>
            </a:r>
            <a:r>
              <a:rPr sz="3400" spc="-5" dirty="0">
                <a:latin typeface="Carlito"/>
                <a:cs typeface="Carlito"/>
              </a:rPr>
              <a:t>meetings or </a:t>
            </a:r>
            <a:r>
              <a:rPr sz="3400" spc="-10" dirty="0">
                <a:latin typeface="Carlito"/>
                <a:cs typeface="Carlito"/>
              </a:rPr>
              <a:t>apprising bosses  </a:t>
            </a:r>
            <a:r>
              <a:rPr sz="3400" spc="-5" dirty="0">
                <a:latin typeface="Carlito"/>
                <a:cs typeface="Carlito"/>
              </a:rPr>
              <a:t>about the </a:t>
            </a:r>
            <a:r>
              <a:rPr sz="3400" spc="-25" dirty="0">
                <a:latin typeface="Carlito"/>
                <a:cs typeface="Carlito"/>
              </a:rPr>
              <a:t>status </a:t>
            </a:r>
            <a:r>
              <a:rPr sz="3400" spc="-5" dirty="0">
                <a:latin typeface="Carlito"/>
                <a:cs typeface="Carlito"/>
              </a:rPr>
              <a:t>of </a:t>
            </a:r>
            <a:r>
              <a:rPr sz="3400" spc="-10" dirty="0">
                <a:latin typeface="Carlito"/>
                <a:cs typeface="Carlito"/>
              </a:rPr>
              <a:t>projects. </a:t>
            </a:r>
            <a:r>
              <a:rPr sz="3400" dirty="0">
                <a:latin typeface="Carlito"/>
                <a:cs typeface="Carlito"/>
              </a:rPr>
              <a:t>The </a:t>
            </a:r>
            <a:r>
              <a:rPr sz="3400" spc="-5" dirty="0">
                <a:latin typeface="Carlito"/>
                <a:cs typeface="Carlito"/>
              </a:rPr>
              <a:t>email </a:t>
            </a:r>
            <a:r>
              <a:rPr sz="3400" spc="-20" dirty="0">
                <a:latin typeface="Carlito"/>
                <a:cs typeface="Carlito"/>
              </a:rPr>
              <a:t>is  </a:t>
            </a:r>
            <a:r>
              <a:rPr sz="3400" spc="-15" dirty="0">
                <a:latin typeface="Carlito"/>
                <a:cs typeface="Carlito"/>
              </a:rPr>
              <a:t>often </a:t>
            </a:r>
            <a:r>
              <a:rPr sz="3400" spc="-5" dirty="0">
                <a:latin typeface="Carlito"/>
                <a:cs typeface="Carlito"/>
              </a:rPr>
              <a:t>used </a:t>
            </a:r>
            <a:r>
              <a:rPr sz="3400" spc="-10" dirty="0">
                <a:latin typeface="Carlito"/>
                <a:cs typeface="Carlito"/>
              </a:rPr>
              <a:t>as an </a:t>
            </a:r>
            <a:r>
              <a:rPr sz="3400" spc="-15" dirty="0">
                <a:latin typeface="Carlito"/>
                <a:cs typeface="Carlito"/>
              </a:rPr>
              <a:t>information tool </a:t>
            </a:r>
            <a:r>
              <a:rPr sz="3400" spc="-20" dirty="0">
                <a:latin typeface="Carlito"/>
                <a:cs typeface="Carlito"/>
              </a:rPr>
              <a:t>after </a:t>
            </a:r>
            <a:r>
              <a:rPr sz="3400" spc="-5" dirty="0">
                <a:latin typeface="Carlito"/>
                <a:cs typeface="Carlito"/>
              </a:rPr>
              <a:t>a  meeting. </a:t>
            </a:r>
            <a:r>
              <a:rPr sz="3400" spc="-15" dirty="0">
                <a:latin typeface="Carlito"/>
                <a:cs typeface="Carlito"/>
              </a:rPr>
              <a:t>Managers </a:t>
            </a:r>
            <a:r>
              <a:rPr sz="3400" spc="-10" dirty="0">
                <a:latin typeface="Carlito"/>
                <a:cs typeface="Carlito"/>
              </a:rPr>
              <a:t>can </a:t>
            </a:r>
            <a:r>
              <a:rPr sz="3400" spc="-5" dirty="0">
                <a:latin typeface="Carlito"/>
                <a:cs typeface="Carlito"/>
              </a:rPr>
              <a:t>sum </a:t>
            </a:r>
            <a:r>
              <a:rPr sz="3400" spc="-10" dirty="0">
                <a:latin typeface="Carlito"/>
                <a:cs typeface="Carlito"/>
              </a:rPr>
              <a:t>up </a:t>
            </a:r>
            <a:r>
              <a:rPr sz="3400" spc="-5" dirty="0">
                <a:latin typeface="Carlito"/>
                <a:cs typeface="Carlito"/>
              </a:rPr>
              <a:t>the </a:t>
            </a:r>
            <a:r>
              <a:rPr sz="3400" spc="-50" dirty="0">
                <a:latin typeface="Carlito"/>
                <a:cs typeface="Carlito"/>
              </a:rPr>
              <a:t>key  </a:t>
            </a:r>
            <a:r>
              <a:rPr sz="3400" spc="-10" dirty="0">
                <a:latin typeface="Carlito"/>
                <a:cs typeface="Carlito"/>
              </a:rPr>
              <a:t>points </a:t>
            </a:r>
            <a:r>
              <a:rPr sz="3400" spc="-5" dirty="0">
                <a:latin typeface="Carlito"/>
                <a:cs typeface="Carlito"/>
              </a:rPr>
              <a:t>of a meeting, then </a:t>
            </a:r>
            <a:r>
              <a:rPr sz="3400" spc="-15" dirty="0">
                <a:latin typeface="Carlito"/>
                <a:cs typeface="Carlito"/>
              </a:rPr>
              <a:t>confirm </a:t>
            </a:r>
            <a:r>
              <a:rPr sz="3400" spc="-20" dirty="0">
                <a:latin typeface="Carlito"/>
                <a:cs typeface="Carlito"/>
              </a:rPr>
              <a:t>follow-up  </a:t>
            </a:r>
            <a:r>
              <a:rPr sz="3400" spc="-5" dirty="0">
                <a:latin typeface="Carlito"/>
                <a:cs typeface="Carlito"/>
              </a:rPr>
              <a:t>assignments or </a:t>
            </a:r>
            <a:r>
              <a:rPr sz="3400" spc="-15" dirty="0">
                <a:latin typeface="Carlito"/>
                <a:cs typeface="Carlito"/>
              </a:rPr>
              <a:t>tasks </a:t>
            </a:r>
            <a:r>
              <a:rPr sz="3400" spc="-5" dirty="0">
                <a:latin typeface="Carlito"/>
                <a:cs typeface="Carlito"/>
              </a:rPr>
              <a:t>with email</a:t>
            </a:r>
            <a:r>
              <a:rPr sz="3400" spc="-100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recipients.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4269" y="1"/>
            <a:ext cx="8408035" cy="6824345"/>
            <a:chOff x="460268" y="0"/>
            <a:chExt cx="8408035" cy="6824345"/>
          </a:xfrm>
        </p:grpSpPr>
        <p:sp>
          <p:nvSpPr>
            <p:cNvPr id="3" name="object 3"/>
            <p:cNvSpPr/>
            <p:nvPr/>
          </p:nvSpPr>
          <p:spPr>
            <a:xfrm>
              <a:off x="460268" y="0"/>
              <a:ext cx="8407570" cy="6823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7176" y="2638044"/>
              <a:ext cx="7083552" cy="1600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1207" y="393192"/>
            <a:ext cx="3759708" cy="562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26424" y="2010155"/>
            <a:ext cx="1618487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278380" y="2497835"/>
            <a:ext cx="8235950" cy="3435350"/>
            <a:chOff x="754380" y="2497835"/>
            <a:chExt cx="8235950" cy="3435350"/>
          </a:xfrm>
        </p:grpSpPr>
        <p:sp>
          <p:nvSpPr>
            <p:cNvPr id="6" name="object 6"/>
            <p:cNvSpPr/>
            <p:nvPr/>
          </p:nvSpPr>
          <p:spPr>
            <a:xfrm>
              <a:off x="2634996" y="2497835"/>
              <a:ext cx="1600200" cy="899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6284" y="2497835"/>
              <a:ext cx="1085088" cy="899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39412" y="2497835"/>
              <a:ext cx="1626108" cy="899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3559" y="2497835"/>
              <a:ext cx="844296" cy="8991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8124" y="3083051"/>
              <a:ext cx="795527" cy="8991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9791" y="3083051"/>
              <a:ext cx="763524" cy="8991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30980" y="3083051"/>
              <a:ext cx="1883664" cy="8991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2308" y="3083051"/>
              <a:ext cx="880872" cy="899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9320" y="3083051"/>
              <a:ext cx="1397507" cy="899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2968" y="3083051"/>
              <a:ext cx="1267968" cy="899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47075" y="3083051"/>
              <a:ext cx="1143000" cy="899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4380" y="3570731"/>
              <a:ext cx="1156715" cy="8991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6483" y="3570731"/>
              <a:ext cx="1284731" cy="8991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6603" y="3570731"/>
              <a:ext cx="1959864" cy="8991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1856" y="3570731"/>
              <a:ext cx="862584" cy="8991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19827" y="3570731"/>
              <a:ext cx="1284731" cy="899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79947" y="3570731"/>
              <a:ext cx="1752600" cy="8991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07936" y="3570731"/>
              <a:ext cx="1882139" cy="89915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4380" y="4058411"/>
              <a:ext cx="2602992" cy="899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50463" y="4058411"/>
              <a:ext cx="839724" cy="899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3280" y="4058411"/>
              <a:ext cx="1443227" cy="899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19600" y="4058411"/>
              <a:ext cx="879348" cy="899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2039" y="4058411"/>
              <a:ext cx="1703832" cy="899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88964" y="4058411"/>
              <a:ext cx="1086612" cy="899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68668" y="4058411"/>
              <a:ext cx="1656587" cy="89916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18348" y="4058411"/>
              <a:ext cx="871727" cy="899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4380" y="4546091"/>
              <a:ext cx="1510283" cy="899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20240" y="4546091"/>
              <a:ext cx="1283208" cy="8991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59024" y="4546091"/>
              <a:ext cx="1490472" cy="89916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05072" y="4546091"/>
              <a:ext cx="1004315" cy="89916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64964" y="4546091"/>
              <a:ext cx="1182624" cy="89916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03164" y="4546091"/>
              <a:ext cx="1266443" cy="89916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25183" y="4546091"/>
              <a:ext cx="1060704" cy="8991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41464" y="4546091"/>
              <a:ext cx="1155192" cy="8991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53756" y="4546091"/>
              <a:ext cx="1036320" cy="899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4380" y="5033771"/>
              <a:ext cx="2042160" cy="899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517444" y="1125094"/>
            <a:ext cx="7730490" cy="548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0865" algn="just">
              <a:spcBef>
                <a:spcPts val="105"/>
              </a:spcBef>
            </a:pPr>
            <a:r>
              <a:rPr sz="3200" spc="-85" dirty="0">
                <a:latin typeface="Carlito"/>
                <a:cs typeface="Carlito"/>
              </a:rPr>
              <a:t>You </a:t>
            </a:r>
            <a:r>
              <a:rPr sz="3200" spc="-20" dirty="0">
                <a:latin typeface="Carlito"/>
                <a:cs typeface="Carlito"/>
              </a:rPr>
              <a:t>may </a:t>
            </a:r>
            <a:r>
              <a:rPr sz="3200" dirty="0">
                <a:latin typeface="Carlito"/>
                <a:cs typeface="Carlito"/>
              </a:rPr>
              <a:t>think </a:t>
            </a:r>
            <a:r>
              <a:rPr sz="3200" spc="-15" dirty="0">
                <a:latin typeface="Carlito"/>
                <a:cs typeface="Carlito"/>
              </a:rPr>
              <a:t>complex </a:t>
            </a:r>
            <a:r>
              <a:rPr sz="3200" spc="-10" dirty="0">
                <a:latin typeface="Carlito"/>
                <a:cs typeface="Carlito"/>
              </a:rPr>
              <a:t>sentences </a:t>
            </a:r>
            <a:r>
              <a:rPr sz="3200" spc="-30" dirty="0">
                <a:latin typeface="Carlito"/>
                <a:cs typeface="Carlito"/>
              </a:rPr>
              <a:t>make  </a:t>
            </a:r>
            <a:r>
              <a:rPr sz="3200" spc="-15" dirty="0">
                <a:latin typeface="Carlito"/>
                <a:cs typeface="Carlito"/>
              </a:rPr>
              <a:t>you </a:t>
            </a:r>
            <a:r>
              <a:rPr sz="3200" spc="-5" dirty="0">
                <a:latin typeface="Carlito"/>
                <a:cs typeface="Carlito"/>
              </a:rPr>
              <a:t>sound </a:t>
            </a:r>
            <a:r>
              <a:rPr sz="3200" spc="-10" dirty="0">
                <a:latin typeface="Carlito"/>
                <a:cs typeface="Carlito"/>
              </a:rPr>
              <a:t>impressive, </a:t>
            </a:r>
            <a:r>
              <a:rPr sz="3200" spc="-5" dirty="0">
                <a:latin typeface="Carlito"/>
                <a:cs typeface="Carlito"/>
              </a:rPr>
              <a:t>but they </a:t>
            </a:r>
            <a:r>
              <a:rPr sz="3200" spc="-10" dirty="0">
                <a:latin typeface="Carlito"/>
                <a:cs typeface="Carlito"/>
              </a:rPr>
              <a:t>can </a:t>
            </a:r>
            <a:r>
              <a:rPr sz="3200" spc="-20" dirty="0">
                <a:latin typeface="Carlito"/>
                <a:cs typeface="Carlito"/>
              </a:rPr>
              <a:t>prevent  </a:t>
            </a:r>
            <a:r>
              <a:rPr sz="3200" spc="-10" dirty="0">
                <a:latin typeface="Carlito"/>
                <a:cs typeface="Carlito"/>
              </a:rPr>
              <a:t>your </a:t>
            </a:r>
            <a:r>
              <a:rPr sz="3200" dirty="0">
                <a:latin typeface="Carlito"/>
                <a:cs typeface="Carlito"/>
              </a:rPr>
              <a:t>ideas </a:t>
            </a:r>
            <a:r>
              <a:rPr sz="3200" spc="-15" dirty="0">
                <a:latin typeface="Carlito"/>
                <a:cs typeface="Carlito"/>
              </a:rPr>
              <a:t>from getting </a:t>
            </a:r>
            <a:r>
              <a:rPr sz="3200" spc="-10" dirty="0">
                <a:latin typeface="Carlito"/>
                <a:cs typeface="Carlito"/>
              </a:rPr>
              <a:t>across. </a:t>
            </a:r>
            <a:r>
              <a:rPr sz="3200" spc="-5" dirty="0">
                <a:latin typeface="Carlito"/>
                <a:cs typeface="Carlito"/>
              </a:rPr>
              <a:t>Use “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during</a:t>
            </a:r>
            <a:r>
              <a:rPr sz="3200" spc="-5" dirty="0">
                <a:latin typeface="Carlito"/>
                <a:cs typeface="Carlito"/>
              </a:rPr>
              <a:t>” 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 </a:t>
            </a:r>
            <a:r>
              <a:rPr sz="3200" spc="-25" dirty="0">
                <a:latin typeface="Carlito"/>
                <a:cs typeface="Carlito"/>
              </a:rPr>
              <a:t>“</a:t>
            </a: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during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course</a:t>
            </a:r>
            <a:r>
              <a:rPr sz="3200" spc="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14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3200" spc="-114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12700" marR="5080" indent="570865" algn="just">
              <a:spcBef>
                <a:spcPts val="770"/>
              </a:spcBef>
            </a:pPr>
            <a:r>
              <a:rPr sz="3200" spc="-5" dirty="0">
                <a:latin typeface="Carlito"/>
                <a:cs typeface="Carlito"/>
              </a:rPr>
              <a:t>Don’t </a:t>
            </a:r>
            <a:r>
              <a:rPr sz="3200" spc="-70" dirty="0">
                <a:latin typeface="Carlito"/>
                <a:cs typeface="Carlito"/>
              </a:rPr>
              <a:t>say, </a:t>
            </a:r>
            <a:r>
              <a:rPr sz="3200" spc="-5" dirty="0">
                <a:latin typeface="Carlito"/>
                <a:cs typeface="Carlito"/>
              </a:rPr>
              <a:t>“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it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possible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meet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with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you </a:t>
            </a:r>
            <a:r>
              <a:rPr sz="3200" spc="6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your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husband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at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your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earliest possible 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convenience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order </a:t>
            </a: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discuss the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matter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of 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listing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your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home 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sale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with me and </a:t>
            </a:r>
            <a:r>
              <a:rPr sz="3200" spc="-65" dirty="0">
                <a:solidFill>
                  <a:srgbClr val="FF0000"/>
                </a:solidFill>
                <a:latin typeface="Carlito"/>
                <a:cs typeface="Carlito"/>
              </a:rPr>
              <a:t>my 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company</a:t>
            </a:r>
            <a:r>
              <a:rPr sz="3200" spc="-5" dirty="0">
                <a:latin typeface="Carlito"/>
                <a:cs typeface="Carlito"/>
              </a:rPr>
              <a:t>?” </a:t>
            </a:r>
            <a:r>
              <a:rPr sz="3200" spc="-10" dirty="0">
                <a:latin typeface="Carlito"/>
                <a:cs typeface="Carlito"/>
              </a:rPr>
              <a:t>Instead, </a:t>
            </a:r>
            <a:r>
              <a:rPr sz="3200" spc="-20" dirty="0">
                <a:latin typeface="Carlito"/>
                <a:cs typeface="Carlito"/>
              </a:rPr>
              <a:t>say </a:t>
            </a:r>
            <a:r>
              <a:rPr sz="3200" spc="5" dirty="0">
                <a:latin typeface="Carlito"/>
                <a:cs typeface="Carlito"/>
              </a:rPr>
              <a:t>“</a:t>
            </a:r>
            <a:r>
              <a:rPr sz="3200" spc="5" dirty="0">
                <a:solidFill>
                  <a:srgbClr val="FF0000"/>
                </a:solidFill>
                <a:latin typeface="Carlito"/>
                <a:cs typeface="Carlito"/>
              </a:rPr>
              <a:t>When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may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talk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with 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you</a:t>
            </a:r>
            <a:r>
              <a:rPr sz="3200" spc="6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your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husband about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listing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your   </a:t>
            </a:r>
            <a:r>
              <a:rPr sz="3200" spc="5" dirty="0">
                <a:solidFill>
                  <a:srgbClr val="FF0000"/>
                </a:solidFill>
                <a:latin typeface="Carlito"/>
                <a:cs typeface="Carlito"/>
              </a:rPr>
              <a:t>home?</a:t>
            </a:r>
            <a:r>
              <a:rPr sz="3200" spc="5" dirty="0">
                <a:latin typeface="Carlito"/>
                <a:cs typeface="Carlito"/>
              </a:rPr>
              <a:t>”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0690" y="558749"/>
            <a:ext cx="3472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0" u="none" spc="-5" dirty="0">
                <a:solidFill>
                  <a:srgbClr val="000000"/>
                </a:solidFill>
                <a:latin typeface="Caladea"/>
                <a:cs typeface="Caladea"/>
              </a:rPr>
              <a:t>5) </a:t>
            </a:r>
            <a:r>
              <a:rPr sz="2200" u="none" spc="-5" dirty="0">
                <a:solidFill>
                  <a:srgbClr val="000000"/>
                </a:solidFill>
                <a:latin typeface="Caladea"/>
                <a:cs typeface="Caladea"/>
              </a:rPr>
              <a:t>Light</a:t>
            </a:r>
            <a:r>
              <a:rPr sz="2200" u="none" spc="-5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2200" u="none" spc="-10" dirty="0">
                <a:solidFill>
                  <a:srgbClr val="000000"/>
                </a:solidFill>
                <a:latin typeface="Caladea"/>
                <a:cs typeface="Caladea"/>
              </a:rPr>
              <a:t>(Bioluminescence)</a:t>
            </a:r>
            <a:endParaRPr sz="2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0689" y="970534"/>
            <a:ext cx="719582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29209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Certain insects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deep sea fishes communicate via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their  light</a:t>
            </a:r>
            <a:r>
              <a:rPr sz="220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signals.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Luminuous insects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glow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worms and their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relatives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 fireflies.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Eg.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light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producing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fish includes</a:t>
            </a:r>
            <a:r>
              <a:rPr sz="2200" spc="7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Anglerfishes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24201" y="3048001"/>
            <a:ext cx="7007859" cy="2447925"/>
            <a:chOff x="1600200" y="3048000"/>
            <a:chExt cx="7007859" cy="2447925"/>
          </a:xfrm>
        </p:grpSpPr>
        <p:sp>
          <p:nvSpPr>
            <p:cNvPr id="5" name="object 5"/>
            <p:cNvSpPr/>
            <p:nvPr/>
          </p:nvSpPr>
          <p:spPr>
            <a:xfrm>
              <a:off x="1600200" y="3200400"/>
              <a:ext cx="1447800" cy="22585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324600" y="3505200"/>
              <a:ext cx="2283459" cy="175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29000" y="3048000"/>
              <a:ext cx="2613532" cy="2447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03195" y="559074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Glow</a:t>
            </a:r>
            <a:r>
              <a:rPr spc="-6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10" dirty="0">
                <a:solidFill>
                  <a:prstClr val="black"/>
                </a:solidFill>
                <a:latin typeface="Caladea"/>
                <a:cs typeface="Caladea"/>
              </a:rPr>
              <a:t>worms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4029" y="5361839"/>
            <a:ext cx="866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F</a:t>
            </a:r>
            <a:r>
              <a:rPr spc="5" dirty="0">
                <a:solidFill>
                  <a:prstClr val="black"/>
                </a:solidFill>
                <a:latin typeface="Caladea"/>
                <a:cs typeface="Caladea"/>
              </a:rPr>
              <a:t>i</a:t>
            </a:r>
            <a:r>
              <a:rPr spc="-30" dirty="0">
                <a:solidFill>
                  <a:prstClr val="black"/>
                </a:solidFill>
                <a:latin typeface="Caladea"/>
                <a:cs typeface="Caladea"/>
              </a:rPr>
              <a:t>r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e</a:t>
            </a:r>
            <a:r>
              <a:rPr spc="-10" dirty="0">
                <a:solidFill>
                  <a:prstClr val="black"/>
                </a:solidFill>
                <a:latin typeface="Caladea"/>
                <a:cs typeface="Caladea"/>
              </a:rPr>
              <a:t>f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l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ie</a:t>
            </a:r>
            <a:r>
              <a:rPr spc="-15" dirty="0">
                <a:solidFill>
                  <a:prstClr val="black"/>
                </a:solidFill>
                <a:latin typeface="Caladea"/>
                <a:cs typeface="Caladea"/>
              </a:rPr>
              <a:t>s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.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828" y="5514543"/>
            <a:ext cx="124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prstClr val="black"/>
                </a:solidFill>
                <a:latin typeface="Caladea"/>
                <a:cs typeface="Caladea"/>
              </a:rPr>
              <a:t>Anglerfishes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1155" y="205741"/>
            <a:ext cx="7510272" cy="1152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67456" y="2906267"/>
            <a:ext cx="2040889" cy="3825240"/>
            <a:chOff x="1743455" y="2906267"/>
            <a:chExt cx="2040889" cy="3825240"/>
          </a:xfrm>
        </p:grpSpPr>
        <p:sp>
          <p:nvSpPr>
            <p:cNvPr id="5" name="object 5"/>
            <p:cNvSpPr/>
            <p:nvPr/>
          </p:nvSpPr>
          <p:spPr>
            <a:xfrm>
              <a:off x="1743455" y="2906267"/>
              <a:ext cx="1523999" cy="899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23972" y="2906267"/>
              <a:ext cx="960120" cy="899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2599" y="3491483"/>
              <a:ext cx="1248156" cy="8991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3455" y="4076700"/>
              <a:ext cx="1786127" cy="899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599" y="4661916"/>
              <a:ext cx="1107948" cy="8991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2599" y="5247132"/>
              <a:ext cx="1008888" cy="8991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3455" y="5832346"/>
              <a:ext cx="1254252" cy="8991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94833" y="2906267"/>
            <a:ext cx="2988945" cy="3825240"/>
            <a:chOff x="4370832" y="2906267"/>
            <a:chExt cx="2988945" cy="3825240"/>
          </a:xfrm>
        </p:grpSpPr>
        <p:sp>
          <p:nvSpPr>
            <p:cNvPr id="13" name="object 13"/>
            <p:cNvSpPr/>
            <p:nvPr/>
          </p:nvSpPr>
          <p:spPr>
            <a:xfrm>
              <a:off x="5396484" y="2906267"/>
              <a:ext cx="1962912" cy="8991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20768" y="3491483"/>
              <a:ext cx="2121408" cy="8991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5692" y="4076700"/>
              <a:ext cx="2083308" cy="899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6656" y="4661916"/>
              <a:ext cx="2164079" cy="899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0832" y="5247132"/>
              <a:ext cx="2051304" cy="899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23816" y="5832346"/>
              <a:ext cx="2464308" cy="899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59941" y="1436371"/>
            <a:ext cx="8074025" cy="50610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570865" algn="just">
              <a:spcBef>
                <a:spcPts val="105"/>
              </a:spcBef>
            </a:pPr>
            <a:r>
              <a:rPr sz="3200" spc="-5" dirty="0">
                <a:latin typeface="Carlito"/>
                <a:cs typeface="Carlito"/>
              </a:rPr>
              <a:t>Sometimes </a:t>
            </a:r>
            <a:r>
              <a:rPr sz="3200" spc="-15" dirty="0">
                <a:latin typeface="Carlito"/>
                <a:cs typeface="Carlito"/>
              </a:rPr>
              <a:t>you </a:t>
            </a:r>
            <a:r>
              <a:rPr sz="3200" dirty="0">
                <a:latin typeface="Carlito"/>
                <a:cs typeface="Carlito"/>
              </a:rPr>
              <a:t>need a </a:t>
            </a:r>
            <a:r>
              <a:rPr sz="3200" spc="-15" dirty="0">
                <a:latin typeface="Carlito"/>
                <a:cs typeface="Carlito"/>
              </a:rPr>
              <a:t>complex </a:t>
            </a:r>
            <a:r>
              <a:rPr sz="3200" spc="-25" dirty="0">
                <a:latin typeface="Carlito"/>
                <a:cs typeface="Carlito"/>
              </a:rPr>
              <a:t>word </a:t>
            </a:r>
            <a:r>
              <a:rPr sz="3200" dirty="0">
                <a:latin typeface="Carlito"/>
                <a:cs typeface="Carlito"/>
              </a:rPr>
              <a:t>or  </a:t>
            </a:r>
            <a:r>
              <a:rPr sz="3200" spc="-15" dirty="0">
                <a:latin typeface="Carlito"/>
                <a:cs typeface="Carlito"/>
              </a:rPr>
              <a:t>phrase to express </a:t>
            </a:r>
            <a:r>
              <a:rPr sz="3200" spc="-10" dirty="0">
                <a:latin typeface="Carlito"/>
                <a:cs typeface="Carlito"/>
              </a:rPr>
              <a:t>your </a:t>
            </a:r>
            <a:r>
              <a:rPr sz="3200" dirty="0">
                <a:latin typeface="Carlito"/>
                <a:cs typeface="Carlito"/>
              </a:rPr>
              <a:t>ideas </a:t>
            </a:r>
            <a:r>
              <a:rPr sz="3200" spc="-30" dirty="0">
                <a:latin typeface="Carlito"/>
                <a:cs typeface="Carlito"/>
              </a:rPr>
              <a:t>clearly. </a:t>
            </a:r>
            <a:r>
              <a:rPr sz="3200" dirty="0">
                <a:latin typeface="Carlito"/>
                <a:cs typeface="Carlito"/>
              </a:rPr>
              <a:t>But </a:t>
            </a:r>
            <a:r>
              <a:rPr sz="3200" spc="-5" dirty="0">
                <a:latin typeface="Carlito"/>
                <a:cs typeface="Carlito"/>
              </a:rPr>
              <a:t>if </a:t>
            </a:r>
            <a:r>
              <a:rPr sz="3200" dirty="0">
                <a:latin typeface="Carlito"/>
                <a:cs typeface="Carlito"/>
              </a:rPr>
              <a:t>a  </a:t>
            </a:r>
            <a:r>
              <a:rPr sz="3200" spc="-10" dirty="0">
                <a:latin typeface="Carlito"/>
                <a:cs typeface="Carlito"/>
              </a:rPr>
              <a:t>shorter </a:t>
            </a:r>
            <a:r>
              <a:rPr sz="3200" spc="-20" dirty="0">
                <a:latin typeface="Carlito"/>
                <a:cs typeface="Carlito"/>
              </a:rPr>
              <a:t>word </a:t>
            </a:r>
            <a:r>
              <a:rPr sz="3200" spc="-10" dirty="0">
                <a:latin typeface="Carlito"/>
                <a:cs typeface="Carlito"/>
              </a:rPr>
              <a:t>can </a:t>
            </a:r>
            <a:r>
              <a:rPr sz="3200" dirty="0">
                <a:latin typeface="Carlito"/>
                <a:cs typeface="Carlito"/>
              </a:rPr>
              <a:t>do the </a:t>
            </a:r>
            <a:r>
              <a:rPr sz="3200" spc="-5" dirty="0">
                <a:latin typeface="Carlito"/>
                <a:cs typeface="Carlito"/>
              </a:rPr>
              <a:t>job, use it</a:t>
            </a:r>
            <a:r>
              <a:rPr sz="3200" spc="4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instead.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65"/>
              </a:spcBef>
              <a:buAutoNum type="romanUcPeriod"/>
              <a:tabLst>
                <a:tab pos="584200" algn="l"/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</a:t>
            </a:r>
            <a:r>
              <a:rPr sz="3200" spc="-15" dirty="0">
                <a:latin typeface="Carlito"/>
                <a:cs typeface="Carlito"/>
              </a:rPr>
              <a:t>“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speed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up</a:t>
            </a:r>
            <a:r>
              <a:rPr sz="3200" spc="-5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30" dirty="0">
                <a:latin typeface="Carlito"/>
                <a:cs typeface="Carlito"/>
              </a:rPr>
              <a:t> </a:t>
            </a:r>
            <a:r>
              <a:rPr sz="3200" spc="-45" dirty="0">
                <a:latin typeface="Carlito"/>
                <a:cs typeface="Carlito"/>
              </a:rPr>
              <a:t>“</a:t>
            </a:r>
            <a:r>
              <a:rPr sz="3200" spc="-45" dirty="0">
                <a:solidFill>
                  <a:srgbClr val="FF0000"/>
                </a:solidFill>
                <a:latin typeface="Carlito"/>
                <a:cs typeface="Carlito"/>
              </a:rPr>
              <a:t>expedite</a:t>
            </a:r>
            <a:r>
              <a:rPr sz="3200" spc="-45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70"/>
              </a:spcBef>
              <a:buAutoNum type="romanUcPeriod"/>
              <a:tabLst>
                <a:tab pos="584200" algn="l"/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“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plan</a:t>
            </a:r>
            <a:r>
              <a:rPr sz="3200" spc="-5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40" dirty="0">
                <a:latin typeface="Carlito"/>
                <a:cs typeface="Carlito"/>
              </a:rPr>
              <a:t> </a:t>
            </a:r>
            <a:r>
              <a:rPr sz="3200" spc="-45" dirty="0">
                <a:latin typeface="Carlito"/>
                <a:cs typeface="Carlito"/>
              </a:rPr>
              <a:t>“</a:t>
            </a:r>
            <a:r>
              <a:rPr sz="3200" spc="-45" dirty="0">
                <a:solidFill>
                  <a:srgbClr val="FF0000"/>
                </a:solidFill>
                <a:latin typeface="Carlito"/>
                <a:cs typeface="Carlito"/>
              </a:rPr>
              <a:t>strategize</a:t>
            </a:r>
            <a:r>
              <a:rPr sz="3200" spc="-45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70"/>
              </a:spcBef>
              <a:buAutoNum type="romanUcPeriod"/>
              <a:tabLst>
                <a:tab pos="584200" algn="l"/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</a:t>
            </a:r>
            <a:r>
              <a:rPr sz="3200" spc="-10" dirty="0">
                <a:latin typeface="Carlito"/>
                <a:cs typeface="Carlito"/>
              </a:rPr>
              <a:t>“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assume</a:t>
            </a:r>
            <a:r>
              <a:rPr sz="3200" spc="-10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15" dirty="0">
                <a:latin typeface="Carlito"/>
                <a:cs typeface="Carlito"/>
              </a:rPr>
              <a:t> </a:t>
            </a:r>
            <a:r>
              <a:rPr sz="3200" spc="-30" dirty="0">
                <a:latin typeface="Carlito"/>
                <a:cs typeface="Carlito"/>
              </a:rPr>
              <a:t>“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postulate</a:t>
            </a:r>
            <a:r>
              <a:rPr sz="3200" spc="-30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70"/>
              </a:spcBef>
              <a:buAutoNum type="romanUcPeriod"/>
              <a:tabLst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“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use</a:t>
            </a:r>
            <a:r>
              <a:rPr sz="3200" spc="-5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“</a:t>
            </a: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utilization</a:t>
            </a:r>
            <a:r>
              <a:rPr sz="3200" spc="-25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65"/>
              </a:spcBef>
              <a:buAutoNum type="romanUcPeriod"/>
              <a:tabLst>
                <a:tab pos="584200" algn="l"/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</a:t>
            </a:r>
            <a:r>
              <a:rPr sz="3200" spc="20" dirty="0">
                <a:latin typeface="Carlito"/>
                <a:cs typeface="Carlito"/>
              </a:rPr>
              <a:t>“</a:t>
            </a:r>
            <a:r>
              <a:rPr sz="3200" spc="20" dirty="0">
                <a:solidFill>
                  <a:srgbClr val="FF0000"/>
                </a:solidFill>
                <a:latin typeface="Carlito"/>
                <a:cs typeface="Carlito"/>
              </a:rPr>
              <a:t>try</a:t>
            </a:r>
            <a:r>
              <a:rPr sz="3200" spc="20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20" dirty="0">
                <a:latin typeface="Carlito"/>
                <a:cs typeface="Carlito"/>
              </a:rPr>
              <a:t> </a:t>
            </a:r>
            <a:r>
              <a:rPr sz="3200" spc="-70" dirty="0">
                <a:latin typeface="Carlito"/>
                <a:cs typeface="Carlito"/>
              </a:rPr>
              <a:t>“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endeavor</a:t>
            </a:r>
            <a:r>
              <a:rPr sz="3200" spc="-70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  <a:p>
            <a:pPr marL="584200" indent="-572135">
              <a:spcBef>
                <a:spcPts val="770"/>
              </a:spcBef>
              <a:buAutoNum type="romanUcPeriod"/>
              <a:tabLst>
                <a:tab pos="584835" algn="l"/>
              </a:tabLst>
            </a:pPr>
            <a:r>
              <a:rPr sz="3200" spc="-5" dirty="0">
                <a:latin typeface="Carlito"/>
                <a:cs typeface="Carlito"/>
              </a:rPr>
              <a:t>Use </a:t>
            </a:r>
            <a:r>
              <a:rPr sz="3200" dirty="0">
                <a:latin typeface="Carlito"/>
                <a:cs typeface="Carlito"/>
              </a:rPr>
              <a:t>“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sent</a:t>
            </a:r>
            <a:r>
              <a:rPr sz="3200" dirty="0">
                <a:latin typeface="Carlito"/>
                <a:cs typeface="Carlito"/>
              </a:rPr>
              <a:t>” </a:t>
            </a:r>
            <a:r>
              <a:rPr sz="3200" spc="-15" dirty="0">
                <a:latin typeface="Carlito"/>
                <a:cs typeface="Carlito"/>
              </a:rPr>
              <a:t>instead </a:t>
            </a:r>
            <a:r>
              <a:rPr sz="3200" dirty="0">
                <a:latin typeface="Carlito"/>
                <a:cs typeface="Carlito"/>
              </a:rPr>
              <a:t>of </a:t>
            </a:r>
            <a:r>
              <a:rPr sz="3200" spc="-30" dirty="0">
                <a:latin typeface="Carlito"/>
                <a:cs typeface="Carlito"/>
              </a:rPr>
              <a:t>“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transmitted</a:t>
            </a:r>
            <a:r>
              <a:rPr sz="3200" spc="-30" dirty="0">
                <a:latin typeface="Carlito"/>
                <a:cs typeface="Carlito"/>
              </a:rPr>
              <a:t>.”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1888" y="135636"/>
            <a:ext cx="7837931" cy="1080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2917" y="1790446"/>
            <a:ext cx="2952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5600" algn="l"/>
                <a:tab pos="1259205" algn="l"/>
              </a:tabLst>
            </a:pPr>
            <a:r>
              <a:rPr sz="3600" spc="-45" dirty="0">
                <a:latin typeface="Carlito"/>
                <a:cs typeface="Carlito"/>
              </a:rPr>
              <a:t>F</a:t>
            </a:r>
            <a:r>
              <a:rPr sz="3600" spc="-5" dirty="0">
                <a:latin typeface="Carlito"/>
                <a:cs typeface="Carlito"/>
              </a:rPr>
              <a:t>o</a:t>
            </a:r>
            <a:r>
              <a:rPr sz="3600" dirty="0">
                <a:latin typeface="Carlito"/>
                <a:cs typeface="Carlito"/>
              </a:rPr>
              <a:t>r	</a:t>
            </a:r>
            <a:r>
              <a:rPr sz="3600" spc="-65" dirty="0">
                <a:latin typeface="Carlito"/>
                <a:cs typeface="Carlito"/>
              </a:rPr>
              <a:t>e</a:t>
            </a:r>
            <a:r>
              <a:rPr sz="3600" spc="-75" dirty="0">
                <a:latin typeface="Carlito"/>
                <a:cs typeface="Carlito"/>
              </a:rPr>
              <a:t>x</a:t>
            </a:r>
            <a:r>
              <a:rPr sz="3600" dirty="0">
                <a:latin typeface="Carlito"/>
                <a:cs typeface="Carlito"/>
              </a:rPr>
              <a:t>ample,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25540" y="1685545"/>
            <a:ext cx="4250690" cy="1009015"/>
            <a:chOff x="4701540" y="1685544"/>
            <a:chExt cx="4250690" cy="1009015"/>
          </a:xfrm>
        </p:grpSpPr>
        <p:sp>
          <p:nvSpPr>
            <p:cNvPr id="6" name="object 6"/>
            <p:cNvSpPr/>
            <p:nvPr/>
          </p:nvSpPr>
          <p:spPr>
            <a:xfrm>
              <a:off x="4701540" y="1685544"/>
              <a:ext cx="713232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4544" y="1685544"/>
              <a:ext cx="1478279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4120" y="1685544"/>
              <a:ext cx="1362455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57872" y="1685544"/>
              <a:ext cx="1594103" cy="100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26761" y="1790446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89330" algn="l"/>
                <a:tab pos="1594485" algn="l"/>
                <a:tab pos="2774315" algn="l"/>
                <a:tab pos="3837940" algn="l"/>
              </a:tabLst>
            </a:pPr>
            <a:r>
              <a:rPr sz="3600" spc="-5" dirty="0">
                <a:latin typeface="Carlito"/>
                <a:cs typeface="Carlito"/>
              </a:rPr>
              <a:t>s</a:t>
            </a:r>
            <a:r>
              <a:rPr sz="3600" spc="-75" dirty="0">
                <a:latin typeface="Carlito"/>
                <a:cs typeface="Carlito"/>
              </a:rPr>
              <a:t>a</a:t>
            </a:r>
            <a:r>
              <a:rPr sz="3600" spc="-254" dirty="0">
                <a:latin typeface="Carlito"/>
                <a:cs typeface="Carlito"/>
              </a:rPr>
              <a:t>y</a:t>
            </a:r>
            <a:r>
              <a:rPr sz="3600" dirty="0">
                <a:latin typeface="Carlito"/>
                <a:cs typeface="Carlito"/>
              </a:rPr>
              <a:t>,	</a:t>
            </a:r>
            <a:r>
              <a:rPr sz="3600" spc="5" dirty="0">
                <a:latin typeface="Carlito"/>
                <a:cs typeface="Carlito"/>
              </a:rPr>
              <a:t>“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I	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3600" spc="-5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3600" spc="-45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sol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d	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3600" spc="-6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ee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6272" y="2234184"/>
            <a:ext cx="8300084" cy="2106295"/>
            <a:chOff x="652272" y="2234183"/>
            <a:chExt cx="8300084" cy="2106295"/>
          </a:xfrm>
        </p:grpSpPr>
        <p:sp>
          <p:nvSpPr>
            <p:cNvPr id="12" name="object 12"/>
            <p:cNvSpPr/>
            <p:nvPr/>
          </p:nvSpPr>
          <p:spPr>
            <a:xfrm>
              <a:off x="652272" y="2234183"/>
              <a:ext cx="1903476" cy="1008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9883" y="2234183"/>
              <a:ext cx="943356" cy="1008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5851" y="2234183"/>
              <a:ext cx="1438655" cy="100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7120" y="2234183"/>
              <a:ext cx="3227831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19087" y="2234183"/>
              <a:ext cx="941832" cy="10088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5056" y="2234183"/>
              <a:ext cx="1216152" cy="10088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05343" y="2234183"/>
              <a:ext cx="1246631" cy="10088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272" y="2782823"/>
              <a:ext cx="1363980" cy="1008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42687" y="2782823"/>
              <a:ext cx="1252727" cy="1008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72912" y="2782823"/>
              <a:ext cx="1979676" cy="1008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0083" y="2782823"/>
              <a:ext cx="1421892" cy="10088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2272" y="3331463"/>
              <a:ext cx="1906524" cy="10088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1972" y="3331463"/>
              <a:ext cx="1879092" cy="10088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44239" y="3331463"/>
              <a:ext cx="943356" cy="1008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92295" y="3331463"/>
              <a:ext cx="1441703" cy="10088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35651" y="3331463"/>
              <a:ext cx="3230879" cy="10088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45816" y="2338782"/>
            <a:ext cx="773049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houses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your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neighborhood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in the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last  </a:t>
            </a:r>
            <a:r>
              <a:rPr sz="3600" spc="-105" dirty="0">
                <a:solidFill>
                  <a:srgbClr val="FF0000"/>
                </a:solidFill>
                <a:latin typeface="Carlito"/>
                <a:cs typeface="Carlito"/>
              </a:rPr>
              <a:t>year</a:t>
            </a:r>
            <a:r>
              <a:rPr sz="3600" spc="-105" dirty="0">
                <a:latin typeface="Carlito"/>
                <a:cs typeface="Carlito"/>
              </a:rPr>
              <a:t>,” </a:t>
            </a:r>
            <a:r>
              <a:rPr sz="3600" spc="-20" dirty="0">
                <a:latin typeface="Carlito"/>
                <a:cs typeface="Carlito"/>
              </a:rPr>
              <a:t>instead </a:t>
            </a:r>
            <a:r>
              <a:rPr sz="3600" spc="-5" dirty="0">
                <a:latin typeface="Carlito"/>
                <a:cs typeface="Carlito"/>
              </a:rPr>
              <a:t>of </a:t>
            </a:r>
            <a:r>
              <a:rPr sz="3600" spc="-10" dirty="0">
                <a:latin typeface="Carlito"/>
                <a:cs typeface="Carlito"/>
              </a:rPr>
              <a:t>“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I’ve </a:t>
            </a:r>
            <a:r>
              <a:rPr sz="3600" spc="-30" dirty="0">
                <a:solidFill>
                  <a:srgbClr val="FF0000"/>
                </a:solidFill>
                <a:latin typeface="Carlito"/>
                <a:cs typeface="Carlito"/>
              </a:rPr>
              <a:t>worked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with 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several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people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your</a:t>
            </a:r>
            <a:r>
              <a:rPr sz="36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FF0000"/>
                </a:solidFill>
                <a:latin typeface="Carlito"/>
                <a:cs typeface="Carlito"/>
              </a:rPr>
              <a:t>neighborhood</a:t>
            </a:r>
            <a:r>
              <a:rPr sz="3600" spc="-25" dirty="0">
                <a:latin typeface="Carlito"/>
                <a:cs typeface="Carlito"/>
              </a:rPr>
              <a:t>.”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1544" y="600455"/>
            <a:ext cx="4189476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158740" y="2948940"/>
            <a:ext cx="3512820" cy="1009015"/>
            <a:chOff x="3634740" y="2948939"/>
            <a:chExt cx="3512820" cy="1009015"/>
          </a:xfrm>
        </p:grpSpPr>
        <p:sp>
          <p:nvSpPr>
            <p:cNvPr id="5" name="object 5"/>
            <p:cNvSpPr/>
            <p:nvPr/>
          </p:nvSpPr>
          <p:spPr>
            <a:xfrm>
              <a:off x="3634740" y="2948939"/>
              <a:ext cx="1280160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28616" y="2948939"/>
              <a:ext cx="1190243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32576" y="2948939"/>
              <a:ext cx="1014983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529572" y="2948939"/>
            <a:ext cx="713231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9941" y="1407921"/>
            <a:ext cx="8074659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3600" dirty="0">
                <a:latin typeface="Carlito"/>
                <a:cs typeface="Carlito"/>
              </a:rPr>
              <a:t>Ask </a:t>
            </a:r>
            <a:r>
              <a:rPr sz="3600" spc="-40" dirty="0">
                <a:latin typeface="Carlito"/>
                <a:cs typeface="Carlito"/>
              </a:rPr>
              <a:t>yourself, </a:t>
            </a:r>
            <a:r>
              <a:rPr sz="3600" spc="-10" dirty="0">
                <a:latin typeface="Carlito"/>
                <a:cs typeface="Carlito"/>
              </a:rPr>
              <a:t>how would </a:t>
            </a:r>
            <a:r>
              <a:rPr sz="3600" dirty="0">
                <a:latin typeface="Carlito"/>
                <a:cs typeface="Carlito"/>
              </a:rPr>
              <a:t>I </a:t>
            </a:r>
            <a:r>
              <a:rPr sz="3600" spc="-30" dirty="0">
                <a:latin typeface="Carlito"/>
                <a:cs typeface="Carlito"/>
              </a:rPr>
              <a:t>say </a:t>
            </a:r>
            <a:r>
              <a:rPr sz="3600" dirty="0">
                <a:latin typeface="Carlito"/>
                <a:cs typeface="Carlito"/>
              </a:rPr>
              <a:t>it </a:t>
            </a:r>
            <a:r>
              <a:rPr sz="3600" spc="-10" dirty="0">
                <a:latin typeface="Carlito"/>
                <a:cs typeface="Carlito"/>
              </a:rPr>
              <a:t>if the  </a:t>
            </a:r>
            <a:r>
              <a:rPr sz="3600" spc="-15" dirty="0">
                <a:latin typeface="Carlito"/>
                <a:cs typeface="Carlito"/>
              </a:rPr>
              <a:t>reader </a:t>
            </a:r>
            <a:r>
              <a:rPr sz="3600" spc="-25" dirty="0">
                <a:latin typeface="Carlito"/>
                <a:cs typeface="Carlito"/>
              </a:rPr>
              <a:t>were </a:t>
            </a:r>
            <a:r>
              <a:rPr sz="3600" spc="-10" dirty="0">
                <a:latin typeface="Carlito"/>
                <a:cs typeface="Carlito"/>
              </a:rPr>
              <a:t>sitting </a:t>
            </a:r>
            <a:r>
              <a:rPr sz="3600" spc="-15" dirty="0">
                <a:latin typeface="Carlito"/>
                <a:cs typeface="Carlito"/>
              </a:rPr>
              <a:t>across </a:t>
            </a:r>
            <a:r>
              <a:rPr sz="3600" dirty="0">
                <a:latin typeface="Carlito"/>
                <a:cs typeface="Carlito"/>
              </a:rPr>
              <a:t>the </a:t>
            </a:r>
            <a:r>
              <a:rPr sz="3600" spc="-5" dirty="0">
                <a:latin typeface="Carlito"/>
                <a:cs typeface="Carlito"/>
              </a:rPr>
              <a:t>desk </a:t>
            </a:r>
            <a:r>
              <a:rPr sz="3600" spc="-20" dirty="0">
                <a:latin typeface="Carlito"/>
                <a:cs typeface="Carlito"/>
              </a:rPr>
              <a:t>from  </a:t>
            </a:r>
            <a:r>
              <a:rPr sz="3600" dirty="0">
                <a:latin typeface="Carlito"/>
                <a:cs typeface="Carlito"/>
              </a:rPr>
              <a:t>me? Use </a:t>
            </a:r>
            <a:r>
              <a:rPr sz="3600" spc="-15" dirty="0">
                <a:latin typeface="Carlito"/>
                <a:cs typeface="Carlito"/>
              </a:rPr>
              <a:t>contractions </a:t>
            </a:r>
            <a:r>
              <a:rPr sz="3600" spc="-10" dirty="0">
                <a:latin typeface="Carlito"/>
                <a:cs typeface="Carlito"/>
              </a:rPr>
              <a:t>where </a:t>
            </a:r>
            <a:r>
              <a:rPr sz="3600" spc="-20" dirty="0">
                <a:latin typeface="Carlito"/>
                <a:cs typeface="Carlito"/>
              </a:rPr>
              <a:t>appropriate;  </a:t>
            </a:r>
            <a:r>
              <a:rPr sz="3600" spc="-5" dirty="0">
                <a:latin typeface="Carlito"/>
                <a:cs typeface="Carlito"/>
              </a:rPr>
              <a:t>use </a:t>
            </a:r>
            <a:r>
              <a:rPr sz="3600" dirty="0">
                <a:latin typeface="Carlito"/>
                <a:cs typeface="Carlito"/>
              </a:rPr>
              <a:t>the </a:t>
            </a:r>
            <a:r>
              <a:rPr sz="3600" spc="-20" dirty="0">
                <a:latin typeface="Carlito"/>
                <a:cs typeface="Carlito"/>
              </a:rPr>
              <a:t>words </a:t>
            </a:r>
            <a:r>
              <a:rPr sz="3600" spc="-50" dirty="0">
                <a:latin typeface="Carlito"/>
                <a:cs typeface="Carlito"/>
              </a:rPr>
              <a:t>“</a:t>
            </a:r>
            <a:r>
              <a:rPr sz="3600" spc="-50" dirty="0">
                <a:solidFill>
                  <a:srgbClr val="FF0000"/>
                </a:solidFill>
                <a:latin typeface="Carlito"/>
                <a:cs typeface="Carlito"/>
              </a:rPr>
              <a:t>you</a:t>
            </a:r>
            <a:r>
              <a:rPr sz="3600" spc="-50" dirty="0">
                <a:latin typeface="Carlito"/>
                <a:cs typeface="Carlito"/>
              </a:rPr>
              <a:t>,” </a:t>
            </a:r>
            <a:r>
              <a:rPr sz="3600" spc="-55" dirty="0">
                <a:latin typeface="Carlito"/>
                <a:cs typeface="Carlito"/>
              </a:rPr>
              <a:t>“</a:t>
            </a:r>
            <a:r>
              <a:rPr sz="3600" spc="-55" dirty="0">
                <a:solidFill>
                  <a:srgbClr val="FF0000"/>
                </a:solidFill>
                <a:latin typeface="Carlito"/>
                <a:cs typeface="Carlito"/>
              </a:rPr>
              <a:t>me</a:t>
            </a:r>
            <a:r>
              <a:rPr sz="3600" spc="-55" dirty="0">
                <a:latin typeface="Carlito"/>
                <a:cs typeface="Carlito"/>
              </a:rPr>
              <a:t>,” “</a:t>
            </a:r>
            <a:r>
              <a:rPr sz="3600" spc="-55" dirty="0">
                <a:solidFill>
                  <a:srgbClr val="FF0000"/>
                </a:solidFill>
                <a:latin typeface="Carlito"/>
                <a:cs typeface="Carlito"/>
              </a:rPr>
              <a:t>us</a:t>
            </a:r>
            <a:r>
              <a:rPr sz="3600" spc="-55" dirty="0">
                <a:latin typeface="Carlito"/>
                <a:cs typeface="Carlito"/>
              </a:rPr>
              <a:t>,” </a:t>
            </a:r>
            <a:r>
              <a:rPr sz="3600" dirty="0">
                <a:latin typeface="Carlito"/>
                <a:cs typeface="Carlito"/>
              </a:rPr>
              <a:t>and “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3600" dirty="0">
                <a:latin typeface="Carlito"/>
                <a:cs typeface="Carlito"/>
              </a:rPr>
              <a:t>”  </a:t>
            </a:r>
            <a:r>
              <a:rPr sz="3600" spc="-25" dirty="0">
                <a:latin typeface="Carlito"/>
                <a:cs typeface="Carlito"/>
              </a:rPr>
              <a:t>to </a:t>
            </a:r>
            <a:r>
              <a:rPr sz="3600" spc="-30" dirty="0">
                <a:latin typeface="Carlito"/>
                <a:cs typeface="Carlito"/>
              </a:rPr>
              <a:t>make </a:t>
            </a:r>
            <a:r>
              <a:rPr sz="3600" spc="-15" dirty="0">
                <a:latin typeface="Carlito"/>
                <a:cs typeface="Carlito"/>
              </a:rPr>
              <a:t>your  </a:t>
            </a:r>
            <a:r>
              <a:rPr sz="3600" spc="-5" dirty="0">
                <a:latin typeface="Carlito"/>
                <a:cs typeface="Carlito"/>
              </a:rPr>
              <a:t>writing </a:t>
            </a:r>
            <a:r>
              <a:rPr sz="3600" spc="-10" dirty="0">
                <a:latin typeface="Carlito"/>
                <a:cs typeface="Carlito"/>
              </a:rPr>
              <a:t>more </a:t>
            </a:r>
            <a:r>
              <a:rPr sz="3600" spc="-5" dirty="0">
                <a:latin typeface="Carlito"/>
                <a:cs typeface="Carlito"/>
              </a:rPr>
              <a:t>people-  </a:t>
            </a:r>
            <a:r>
              <a:rPr sz="3600" spc="-30" dirty="0">
                <a:latin typeface="Carlito"/>
                <a:cs typeface="Carlito"/>
              </a:rPr>
              <a:t>oriented.TIP: </a:t>
            </a:r>
            <a:r>
              <a:rPr sz="3600" spc="-20" dirty="0">
                <a:latin typeface="Carlito"/>
                <a:cs typeface="Carlito"/>
              </a:rPr>
              <a:t>Keep </a:t>
            </a:r>
            <a:r>
              <a:rPr sz="3600" dirty="0">
                <a:latin typeface="Carlito"/>
                <a:cs typeface="Carlito"/>
              </a:rPr>
              <a:t>a </a:t>
            </a:r>
            <a:r>
              <a:rPr sz="3600" spc="-5" dirty="0">
                <a:latin typeface="Carlito"/>
                <a:cs typeface="Carlito"/>
              </a:rPr>
              <a:t>file of </a:t>
            </a:r>
            <a:r>
              <a:rPr sz="3600" dirty="0">
                <a:latin typeface="Carlito"/>
                <a:cs typeface="Carlito"/>
              </a:rPr>
              <a:t>the </a:t>
            </a:r>
            <a:r>
              <a:rPr sz="3600" spc="-15" dirty="0">
                <a:latin typeface="Carlito"/>
                <a:cs typeface="Carlito"/>
              </a:rPr>
              <a:t>best- </a:t>
            </a:r>
            <a:r>
              <a:rPr sz="3600" spc="780" dirty="0">
                <a:latin typeface="Carlito"/>
                <a:cs typeface="Carlito"/>
              </a:rPr>
              <a:t> </a:t>
            </a:r>
            <a:r>
              <a:rPr sz="3600" spc="-20" dirty="0">
                <a:latin typeface="Carlito"/>
                <a:cs typeface="Carlito"/>
              </a:rPr>
              <a:t>written </a:t>
            </a:r>
            <a:r>
              <a:rPr sz="3600" spc="-25" dirty="0">
                <a:latin typeface="Carlito"/>
                <a:cs typeface="Carlito"/>
              </a:rPr>
              <a:t>letters, </a:t>
            </a:r>
            <a:r>
              <a:rPr sz="3600" dirty="0">
                <a:latin typeface="Carlito"/>
                <a:cs typeface="Carlito"/>
              </a:rPr>
              <a:t>memos and </a:t>
            </a:r>
            <a:r>
              <a:rPr sz="3600" spc="-15" dirty="0">
                <a:latin typeface="Carlito"/>
                <a:cs typeface="Carlito"/>
              </a:rPr>
              <a:t>reports that  you</a:t>
            </a:r>
            <a:r>
              <a:rPr sz="3600" spc="780" dirty="0">
                <a:latin typeface="Carlito"/>
                <a:cs typeface="Carlito"/>
              </a:rPr>
              <a:t> </a:t>
            </a:r>
            <a:r>
              <a:rPr sz="3600" spc="-30" dirty="0">
                <a:latin typeface="Carlito"/>
                <a:cs typeface="Carlito"/>
              </a:rPr>
              <a:t>have </a:t>
            </a:r>
            <a:r>
              <a:rPr sz="3600" spc="-15" dirty="0">
                <a:latin typeface="Carlito"/>
                <a:cs typeface="Carlito"/>
              </a:rPr>
              <a:t>received  </a:t>
            </a:r>
            <a:r>
              <a:rPr sz="3600" dirty="0">
                <a:latin typeface="Carlito"/>
                <a:cs typeface="Carlito"/>
              </a:rPr>
              <a:t>and model </a:t>
            </a:r>
            <a:r>
              <a:rPr sz="3600" spc="-20" dirty="0">
                <a:latin typeface="Carlito"/>
                <a:cs typeface="Carlito"/>
              </a:rPr>
              <a:t>your  </a:t>
            </a:r>
            <a:r>
              <a:rPr sz="3600" dirty="0">
                <a:latin typeface="Carlito"/>
                <a:cs typeface="Carlito"/>
              </a:rPr>
              <a:t>writing </a:t>
            </a:r>
            <a:r>
              <a:rPr sz="3600" spc="-15" dirty="0">
                <a:latin typeface="Carlito"/>
                <a:cs typeface="Carlito"/>
              </a:rPr>
              <a:t>after</a:t>
            </a:r>
            <a:r>
              <a:rPr sz="3600" spc="-40" dirty="0">
                <a:latin typeface="Carlito"/>
                <a:cs typeface="Carlito"/>
              </a:rPr>
              <a:t> </a:t>
            </a:r>
            <a:r>
              <a:rPr sz="3600" dirty="0">
                <a:latin typeface="Carlito"/>
                <a:cs typeface="Carlito"/>
              </a:rPr>
              <a:t>them.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2311" y="531876"/>
              <a:ext cx="7402068" cy="1188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74748" y="2781300"/>
              <a:ext cx="2020824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52088" y="2781300"/>
              <a:ext cx="1095756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4359" y="2781300"/>
              <a:ext cx="816863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7740" y="2781300"/>
              <a:ext cx="1272539" cy="100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06796" y="2781300"/>
              <a:ext cx="1528572" cy="1008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91883" y="2781300"/>
              <a:ext cx="986027" cy="1008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4428" y="2781300"/>
              <a:ext cx="1787652" cy="100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2376" y="3329940"/>
              <a:ext cx="1414272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6300" y="3878579"/>
              <a:ext cx="862584" cy="10088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44167" y="3878579"/>
              <a:ext cx="1274064" cy="10088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1992" y="3878579"/>
              <a:ext cx="1530095" cy="10088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7371" y="3878579"/>
              <a:ext cx="986027" cy="1008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48684" y="3878579"/>
              <a:ext cx="1786127" cy="1008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40096" y="3878579"/>
              <a:ext cx="1414272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59652" y="3878579"/>
              <a:ext cx="1315211" cy="1008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80147" y="3878579"/>
              <a:ext cx="1095755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79664" y="3878579"/>
              <a:ext cx="1042416" cy="1008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6" y="4427220"/>
              <a:ext cx="2019300" cy="10088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74241" y="2336673"/>
            <a:ext cx="807402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3600" dirty="0">
                <a:latin typeface="Carlito"/>
                <a:cs typeface="Carlito"/>
              </a:rPr>
              <a:t>In </a:t>
            </a:r>
            <a:r>
              <a:rPr sz="3600" spc="-15" dirty="0">
                <a:latin typeface="Carlito"/>
                <a:cs typeface="Carlito"/>
              </a:rPr>
              <a:t>talking </a:t>
            </a:r>
            <a:r>
              <a:rPr sz="3600" spc="-25" dirty="0">
                <a:latin typeface="Carlito"/>
                <a:cs typeface="Carlito"/>
              </a:rPr>
              <a:t>we </a:t>
            </a:r>
            <a:r>
              <a:rPr sz="3600" spc="-10" dirty="0">
                <a:latin typeface="Carlito"/>
                <a:cs typeface="Carlito"/>
              </a:rPr>
              <a:t>almost </a:t>
            </a:r>
            <a:r>
              <a:rPr sz="3600" spc="-25" dirty="0">
                <a:latin typeface="Carlito"/>
                <a:cs typeface="Carlito"/>
              </a:rPr>
              <a:t>always </a:t>
            </a:r>
            <a:r>
              <a:rPr sz="3600" spc="-5" dirty="0">
                <a:latin typeface="Carlito"/>
                <a:cs typeface="Carlito"/>
              </a:rPr>
              <a:t>use </a:t>
            </a:r>
            <a:r>
              <a:rPr sz="3600" spc="-10" dirty="0">
                <a:latin typeface="Carlito"/>
                <a:cs typeface="Carlito"/>
              </a:rPr>
              <a:t>active  </a:t>
            </a:r>
            <a:r>
              <a:rPr sz="3600" spc="-15" dirty="0">
                <a:latin typeface="Carlito"/>
                <a:cs typeface="Carlito"/>
              </a:rPr>
              <a:t>verbs: </a:t>
            </a:r>
            <a:r>
              <a:rPr sz="3600" spc="-30" dirty="0">
                <a:latin typeface="Carlito"/>
                <a:cs typeface="Carlito"/>
              </a:rPr>
              <a:t>“</a:t>
            </a:r>
            <a:r>
              <a:rPr sz="3600" spc="-30" dirty="0">
                <a:solidFill>
                  <a:srgbClr val="FF0000"/>
                </a:solidFill>
                <a:latin typeface="Carlito"/>
                <a:cs typeface="Carlito"/>
              </a:rPr>
              <a:t>Jackson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hit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line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drive </a:t>
            </a:r>
            <a:r>
              <a:rPr sz="3600" spc="-2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center </a:t>
            </a:r>
            <a:r>
              <a:rPr sz="3600" spc="7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45" dirty="0">
                <a:solidFill>
                  <a:srgbClr val="FF0000"/>
                </a:solidFill>
                <a:latin typeface="Carlito"/>
                <a:cs typeface="Carlito"/>
              </a:rPr>
              <a:t>field</a:t>
            </a:r>
            <a:r>
              <a:rPr sz="3600" spc="-45" dirty="0">
                <a:latin typeface="Carlito"/>
                <a:cs typeface="Carlito"/>
              </a:rPr>
              <a:t>.” </a:t>
            </a:r>
            <a:r>
              <a:rPr sz="3600" spc="-10" dirty="0">
                <a:latin typeface="Carlito"/>
                <a:cs typeface="Carlito"/>
              </a:rPr>
              <a:t>But </a:t>
            </a:r>
            <a:r>
              <a:rPr sz="3600" dirty="0">
                <a:latin typeface="Carlito"/>
                <a:cs typeface="Carlito"/>
              </a:rPr>
              <a:t>in </a:t>
            </a:r>
            <a:r>
              <a:rPr sz="3600" spc="-5" dirty="0">
                <a:latin typeface="Carlito"/>
                <a:cs typeface="Carlito"/>
              </a:rPr>
              <a:t>business, </a:t>
            </a:r>
            <a:r>
              <a:rPr sz="3600" spc="-25" dirty="0">
                <a:latin typeface="Carlito"/>
                <a:cs typeface="Carlito"/>
              </a:rPr>
              <a:t>we </a:t>
            </a:r>
            <a:r>
              <a:rPr sz="3600" spc="-15" dirty="0">
                <a:latin typeface="Carlito"/>
                <a:cs typeface="Carlito"/>
              </a:rPr>
              <a:t>too </a:t>
            </a:r>
            <a:r>
              <a:rPr sz="3600" spc="-10" dirty="0">
                <a:latin typeface="Carlito"/>
                <a:cs typeface="Carlito"/>
              </a:rPr>
              <a:t>often </a:t>
            </a:r>
            <a:r>
              <a:rPr sz="3600" spc="-20" dirty="0">
                <a:latin typeface="Carlito"/>
                <a:cs typeface="Carlito"/>
              </a:rPr>
              <a:t>say:  </a:t>
            </a:r>
            <a:r>
              <a:rPr sz="3600" spc="-150" dirty="0">
                <a:latin typeface="Carlito"/>
                <a:cs typeface="Carlito"/>
              </a:rPr>
              <a:t>“</a:t>
            </a:r>
            <a:r>
              <a:rPr sz="3600" spc="-15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line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drive </a:t>
            </a:r>
            <a:r>
              <a:rPr sz="3600" spc="-2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center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field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was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hit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by  </a:t>
            </a:r>
            <a:r>
              <a:rPr sz="3600" spc="-35" dirty="0">
                <a:solidFill>
                  <a:srgbClr val="FF0000"/>
                </a:solidFill>
                <a:latin typeface="Carlito"/>
                <a:cs typeface="Carlito"/>
              </a:rPr>
              <a:t>Jackson</a:t>
            </a:r>
            <a:r>
              <a:rPr sz="3600" spc="-35" dirty="0">
                <a:latin typeface="Carlito"/>
                <a:cs typeface="Carlito"/>
              </a:rPr>
              <a:t>.”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6811" y="345948"/>
            <a:ext cx="6829044" cy="1190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567929" y="2089405"/>
            <a:ext cx="1908175" cy="1557655"/>
            <a:chOff x="7043928" y="2089404"/>
            <a:chExt cx="1908175" cy="1557655"/>
          </a:xfrm>
        </p:grpSpPr>
        <p:sp>
          <p:nvSpPr>
            <p:cNvPr id="5" name="object 5"/>
            <p:cNvSpPr/>
            <p:nvPr/>
          </p:nvSpPr>
          <p:spPr>
            <a:xfrm>
              <a:off x="7891272" y="2089404"/>
              <a:ext cx="1060703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3928" y="2638044"/>
              <a:ext cx="1303020" cy="1008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6272" y="2638045"/>
            <a:ext cx="1732914" cy="1557655"/>
            <a:chOff x="652272" y="2638044"/>
            <a:chExt cx="1732914" cy="1557655"/>
          </a:xfrm>
        </p:grpSpPr>
        <p:sp>
          <p:nvSpPr>
            <p:cNvPr id="8" name="object 8"/>
            <p:cNvSpPr/>
            <p:nvPr/>
          </p:nvSpPr>
          <p:spPr>
            <a:xfrm>
              <a:off x="652272" y="2638044"/>
              <a:ext cx="1732788" cy="1008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272" y="3186684"/>
              <a:ext cx="1312164" cy="100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02917" y="2193494"/>
            <a:ext cx="80727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3600" spc="-75" dirty="0">
                <a:latin typeface="Carlito"/>
                <a:cs typeface="Carlito"/>
              </a:rPr>
              <a:t>Try </a:t>
            </a:r>
            <a:r>
              <a:rPr sz="3600" spc="-25" dirty="0">
                <a:latin typeface="Carlito"/>
                <a:cs typeface="Carlito"/>
              </a:rPr>
              <a:t>for </a:t>
            </a:r>
            <a:r>
              <a:rPr sz="3600" dirty="0">
                <a:latin typeface="Carlito"/>
                <a:cs typeface="Carlito"/>
              </a:rPr>
              <a:t>an </a:t>
            </a:r>
            <a:r>
              <a:rPr sz="3600" spc="-35" dirty="0">
                <a:latin typeface="Carlito"/>
                <a:cs typeface="Carlito"/>
              </a:rPr>
              <a:t>average </a:t>
            </a:r>
            <a:r>
              <a:rPr sz="3600" spc="-15" dirty="0">
                <a:latin typeface="Carlito"/>
                <a:cs typeface="Carlito"/>
              </a:rPr>
              <a:t>sentence </a:t>
            </a:r>
            <a:r>
              <a:rPr sz="3600" spc="-20" dirty="0">
                <a:latin typeface="Carlito"/>
                <a:cs typeface="Carlito"/>
              </a:rPr>
              <a:t>length </a:t>
            </a:r>
            <a:r>
              <a:rPr sz="3600" spc="-5" dirty="0">
                <a:latin typeface="Carlito"/>
                <a:cs typeface="Carlito"/>
              </a:rPr>
              <a:t>of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17 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words</a:t>
            </a:r>
            <a:r>
              <a:rPr sz="3600" spc="-20" dirty="0">
                <a:latin typeface="Carlito"/>
                <a:cs typeface="Carlito"/>
              </a:rPr>
              <a:t>. </a:t>
            </a:r>
            <a:r>
              <a:rPr sz="3600" spc="-15" dirty="0">
                <a:latin typeface="Carlito"/>
                <a:cs typeface="Carlito"/>
              </a:rPr>
              <a:t>Introduce </a:t>
            </a:r>
            <a:r>
              <a:rPr sz="3600" dirty="0">
                <a:latin typeface="Carlito"/>
                <a:cs typeface="Carlito"/>
              </a:rPr>
              <a:t>no </a:t>
            </a:r>
            <a:r>
              <a:rPr sz="3600" spc="-10" dirty="0">
                <a:latin typeface="Carlito"/>
                <a:cs typeface="Carlito"/>
              </a:rPr>
              <a:t>more than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one </a:t>
            </a:r>
            <a:r>
              <a:rPr sz="3600" spc="-5" dirty="0">
                <a:latin typeface="Carlito"/>
                <a:cs typeface="Carlito"/>
              </a:rPr>
              <a:t>or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two </a:t>
            </a:r>
            <a:r>
              <a:rPr sz="3600" dirty="0">
                <a:latin typeface="Carlito"/>
                <a:cs typeface="Carlito"/>
              </a:rPr>
              <a:t>ideas </a:t>
            </a:r>
            <a:r>
              <a:rPr sz="3600" spc="-5" dirty="0">
                <a:latin typeface="Carlito"/>
                <a:cs typeface="Carlito"/>
              </a:rPr>
              <a:t>per </a:t>
            </a:r>
            <a:r>
              <a:rPr sz="3600" spc="-15" dirty="0">
                <a:latin typeface="Carlito"/>
                <a:cs typeface="Carlito"/>
              </a:rPr>
              <a:t>sentence.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0195" y="495300"/>
            <a:ext cx="7650480" cy="1185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2917" y="2076450"/>
            <a:ext cx="1058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3600" spc="-5" dirty="0">
                <a:latin typeface="Carlito"/>
                <a:cs typeface="Carlito"/>
              </a:rPr>
              <a:t>The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1319" y="2076450"/>
            <a:ext cx="6732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63395" algn="l"/>
                <a:tab pos="3959860" algn="l"/>
                <a:tab pos="4607560" algn="l"/>
                <a:tab pos="5132070" algn="l"/>
              </a:tabLst>
            </a:pPr>
            <a:r>
              <a:rPr sz="3600" spc="-35" dirty="0">
                <a:latin typeface="Carlito"/>
                <a:cs typeface="Carlito"/>
              </a:rPr>
              <a:t>average	</a:t>
            </a:r>
            <a:r>
              <a:rPr sz="3600" spc="-20" dirty="0">
                <a:latin typeface="Carlito"/>
                <a:cs typeface="Carlito"/>
              </a:rPr>
              <a:t>paragraph	</a:t>
            </a:r>
            <a:r>
              <a:rPr sz="3600" spc="-10" dirty="0">
                <a:latin typeface="Carlito"/>
                <a:cs typeface="Carlito"/>
              </a:rPr>
              <a:t>in	</a:t>
            </a:r>
            <a:r>
              <a:rPr sz="3600" dirty="0">
                <a:latin typeface="Carlito"/>
                <a:cs typeface="Carlito"/>
              </a:rPr>
              <a:t>a	</a:t>
            </a:r>
            <a:r>
              <a:rPr sz="3600" spc="-10" dirty="0">
                <a:latin typeface="Carlito"/>
                <a:cs typeface="Carlito"/>
              </a:rPr>
              <a:t>business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5817" y="2625091"/>
            <a:ext cx="77311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3600" spc="-25" dirty="0">
                <a:latin typeface="Carlito"/>
                <a:cs typeface="Carlito"/>
              </a:rPr>
              <a:t>letter </a:t>
            </a:r>
            <a:r>
              <a:rPr sz="3600" spc="-10" dirty="0">
                <a:latin typeface="Carlito"/>
                <a:cs typeface="Carlito"/>
              </a:rPr>
              <a:t>is </a:t>
            </a:r>
            <a:r>
              <a:rPr sz="3600" spc="-20" dirty="0">
                <a:latin typeface="Carlito"/>
                <a:cs typeface="Carlito"/>
              </a:rPr>
              <a:t>two </a:t>
            </a:r>
            <a:r>
              <a:rPr sz="3600" spc="-15" dirty="0">
                <a:latin typeface="Carlito"/>
                <a:cs typeface="Carlito"/>
              </a:rPr>
              <a:t>sentences </a:t>
            </a:r>
            <a:r>
              <a:rPr sz="3600" spc="-5" dirty="0">
                <a:latin typeface="Carlito"/>
                <a:cs typeface="Carlito"/>
              </a:rPr>
              <a:t>long. Long  </a:t>
            </a:r>
            <a:r>
              <a:rPr sz="3600" spc="-20" dirty="0">
                <a:latin typeface="Carlito"/>
                <a:cs typeface="Carlito"/>
              </a:rPr>
              <a:t>paragraphs </a:t>
            </a:r>
            <a:r>
              <a:rPr sz="3600" spc="-15" dirty="0">
                <a:latin typeface="Carlito"/>
                <a:cs typeface="Carlito"/>
              </a:rPr>
              <a:t>often </a:t>
            </a:r>
            <a:r>
              <a:rPr sz="3600" spc="-20" dirty="0">
                <a:latin typeface="Carlito"/>
                <a:cs typeface="Carlito"/>
              </a:rPr>
              <a:t>contain </a:t>
            </a:r>
            <a:r>
              <a:rPr sz="3600" spc="-15" dirty="0">
                <a:latin typeface="Carlito"/>
                <a:cs typeface="Carlito"/>
              </a:rPr>
              <a:t>more </a:t>
            </a:r>
            <a:r>
              <a:rPr sz="3600" spc="-5" dirty="0">
                <a:latin typeface="Carlito"/>
                <a:cs typeface="Carlito"/>
              </a:rPr>
              <a:t>than one  </a:t>
            </a:r>
            <a:r>
              <a:rPr sz="3600" dirty="0">
                <a:latin typeface="Carlito"/>
                <a:cs typeface="Carlito"/>
              </a:rPr>
              <a:t>idea </a:t>
            </a:r>
            <a:r>
              <a:rPr sz="3600" spc="-5" dirty="0">
                <a:latin typeface="Carlito"/>
                <a:cs typeface="Carlito"/>
              </a:rPr>
              <a:t>and </a:t>
            </a:r>
            <a:r>
              <a:rPr sz="3600" spc="-10" dirty="0">
                <a:latin typeface="Carlito"/>
                <a:cs typeface="Carlito"/>
              </a:rPr>
              <a:t>can </a:t>
            </a:r>
            <a:r>
              <a:rPr sz="3600" spc="-5" dirty="0">
                <a:latin typeface="Carlito"/>
                <a:cs typeface="Carlito"/>
              </a:rPr>
              <a:t>be split so </a:t>
            </a:r>
            <a:r>
              <a:rPr sz="3600" spc="-10" dirty="0">
                <a:latin typeface="Carlito"/>
                <a:cs typeface="Carlito"/>
              </a:rPr>
              <a:t>that </a:t>
            </a:r>
            <a:r>
              <a:rPr sz="3600" dirty="0">
                <a:latin typeface="Carlito"/>
                <a:cs typeface="Carlito"/>
              </a:rPr>
              <a:t>each </a:t>
            </a:r>
            <a:r>
              <a:rPr sz="3600" spc="-10" dirty="0">
                <a:latin typeface="Carlito"/>
                <a:cs typeface="Carlito"/>
              </a:rPr>
              <a:t>idea  </a:t>
            </a:r>
            <a:r>
              <a:rPr sz="3600" spc="-5" dirty="0">
                <a:latin typeface="Carlito"/>
                <a:cs typeface="Carlito"/>
              </a:rPr>
              <a:t>has </a:t>
            </a:r>
            <a:r>
              <a:rPr sz="3600" dirty="0">
                <a:latin typeface="Carlito"/>
                <a:cs typeface="Carlito"/>
              </a:rPr>
              <a:t>its </a:t>
            </a:r>
            <a:r>
              <a:rPr sz="3600" spc="-10" dirty="0">
                <a:latin typeface="Carlito"/>
                <a:cs typeface="Carlito"/>
              </a:rPr>
              <a:t>own</a:t>
            </a:r>
            <a:r>
              <a:rPr sz="3600" spc="-25" dirty="0">
                <a:latin typeface="Carlito"/>
                <a:cs typeface="Carlito"/>
              </a:rPr>
              <a:t> </a:t>
            </a:r>
            <a:r>
              <a:rPr sz="3600" spc="-15" dirty="0">
                <a:latin typeface="Carlito"/>
                <a:cs typeface="Carlito"/>
              </a:rPr>
              <a:t>paragraph.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8103" y="681227"/>
            <a:ext cx="5943600" cy="519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9940" y="1604214"/>
            <a:ext cx="2068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3600" spc="-5" dirty="0">
                <a:latin typeface="Carlito"/>
                <a:cs typeface="Carlito"/>
              </a:rPr>
              <a:t>Although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9247" y="1604214"/>
            <a:ext cx="5737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38200" algn="l"/>
                <a:tab pos="3738879" algn="l"/>
                <a:tab pos="5340985" algn="l"/>
              </a:tabLst>
            </a:pPr>
            <a:r>
              <a:rPr sz="3600" dirty="0">
                <a:latin typeface="Carlito"/>
                <a:cs typeface="Carlito"/>
              </a:rPr>
              <a:t>i</a:t>
            </a:r>
            <a:r>
              <a:rPr sz="3600" spc="105" dirty="0">
                <a:latin typeface="Carlito"/>
                <a:cs typeface="Carlito"/>
              </a:rPr>
              <a:t>t</a:t>
            </a:r>
            <a:r>
              <a:rPr sz="3600" spc="-215" dirty="0">
                <a:latin typeface="Carlito"/>
                <a:cs typeface="Carlito"/>
              </a:rPr>
              <a:t>’</a:t>
            </a:r>
            <a:r>
              <a:rPr sz="3600" dirty="0">
                <a:latin typeface="Carlito"/>
                <a:cs typeface="Carlito"/>
              </a:rPr>
              <a:t>s	g</a:t>
            </a:r>
            <a:r>
              <a:rPr sz="3600" spc="-75" dirty="0">
                <a:latin typeface="Carlito"/>
                <a:cs typeface="Carlito"/>
              </a:rPr>
              <a:t>r</a:t>
            </a:r>
            <a:r>
              <a:rPr sz="3600" dirty="0">
                <a:latin typeface="Carlito"/>
                <a:cs typeface="Carlito"/>
              </a:rPr>
              <a:t>amm</a:t>
            </a:r>
            <a:r>
              <a:rPr sz="3600" spc="-40" dirty="0">
                <a:latin typeface="Carlito"/>
                <a:cs typeface="Carlito"/>
              </a:rPr>
              <a:t>a</a:t>
            </a:r>
            <a:r>
              <a:rPr sz="3600" dirty="0">
                <a:latin typeface="Carlito"/>
                <a:cs typeface="Carlito"/>
              </a:rPr>
              <a:t>ti</a:t>
            </a:r>
            <a:r>
              <a:rPr sz="3600" spc="-35" dirty="0">
                <a:latin typeface="Carlito"/>
                <a:cs typeface="Carlito"/>
              </a:rPr>
              <a:t>c</a:t>
            </a:r>
            <a:r>
              <a:rPr sz="3600" dirty="0">
                <a:latin typeface="Carlito"/>
                <a:cs typeface="Carlito"/>
              </a:rPr>
              <a:t>ally	</a:t>
            </a:r>
            <a:r>
              <a:rPr sz="3600" spc="-40" dirty="0">
                <a:latin typeface="Carlito"/>
                <a:cs typeface="Carlito"/>
              </a:rPr>
              <a:t>c</a:t>
            </a:r>
            <a:r>
              <a:rPr sz="3600" spc="-5" dirty="0">
                <a:latin typeface="Carlito"/>
                <a:cs typeface="Carlito"/>
              </a:rPr>
              <a:t>or</a:t>
            </a:r>
            <a:r>
              <a:rPr sz="3600" spc="-45" dirty="0">
                <a:latin typeface="Carlito"/>
                <a:cs typeface="Carlito"/>
              </a:rPr>
              <a:t>r</a:t>
            </a:r>
            <a:r>
              <a:rPr sz="3600" dirty="0">
                <a:latin typeface="Carlito"/>
                <a:cs typeface="Carlito"/>
              </a:rPr>
              <a:t>ect	</a:t>
            </a:r>
            <a:r>
              <a:rPr sz="3600" spc="-45" dirty="0">
                <a:latin typeface="Carlito"/>
                <a:cs typeface="Carlito"/>
              </a:rPr>
              <a:t>to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45909" y="2049779"/>
            <a:ext cx="1118615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133600" y="3695701"/>
            <a:ext cx="8300084" cy="1557655"/>
            <a:chOff x="609600" y="3695700"/>
            <a:chExt cx="8300084" cy="1557655"/>
          </a:xfrm>
        </p:grpSpPr>
        <p:sp>
          <p:nvSpPr>
            <p:cNvPr id="8" name="object 8"/>
            <p:cNvSpPr/>
            <p:nvPr/>
          </p:nvSpPr>
          <p:spPr>
            <a:xfrm>
              <a:off x="6379464" y="3695700"/>
              <a:ext cx="2529840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4244340"/>
              <a:ext cx="1844039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6816" y="4244340"/>
              <a:ext cx="1391411" cy="100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1404" y="4244340"/>
              <a:ext cx="943356" cy="1008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9460" y="4244340"/>
              <a:ext cx="1482852" cy="1008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3964" y="4244340"/>
              <a:ext cx="1217676" cy="100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6340" y="4244340"/>
              <a:ext cx="1950719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60235" y="4244340"/>
              <a:ext cx="1862327" cy="10088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03144" y="2153540"/>
            <a:ext cx="773049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3600" spc="-5" dirty="0">
                <a:latin typeface="Carlito"/>
                <a:cs typeface="Carlito"/>
              </a:rPr>
              <a:t>use </a:t>
            </a:r>
            <a:r>
              <a:rPr sz="3600" spc="-10" dirty="0">
                <a:latin typeface="Carlito"/>
                <a:cs typeface="Carlito"/>
              </a:rPr>
              <a:t>the </a:t>
            </a:r>
            <a:r>
              <a:rPr sz="3600" dirty="0">
                <a:latin typeface="Carlito"/>
                <a:cs typeface="Carlito"/>
              </a:rPr>
              <a:t>male </a:t>
            </a:r>
            <a:r>
              <a:rPr sz="3600" spc="-15" dirty="0">
                <a:latin typeface="Carlito"/>
                <a:cs typeface="Carlito"/>
              </a:rPr>
              <a:t>pronoun,  </a:t>
            </a:r>
            <a:r>
              <a:rPr sz="3600" spc="-45" dirty="0">
                <a:latin typeface="Carlito"/>
                <a:cs typeface="Carlito"/>
              </a:rPr>
              <a:t>“</a:t>
            </a:r>
            <a:r>
              <a:rPr sz="3600" spc="-45" dirty="0">
                <a:solidFill>
                  <a:srgbClr val="FF0000"/>
                </a:solidFill>
                <a:latin typeface="Carlito"/>
                <a:cs typeface="Carlito"/>
              </a:rPr>
              <a:t>his</a:t>
            </a:r>
            <a:r>
              <a:rPr sz="3600" spc="-45" dirty="0">
                <a:latin typeface="Carlito"/>
                <a:cs typeface="Carlito"/>
              </a:rPr>
              <a:t>,” </a:t>
            </a:r>
            <a:r>
              <a:rPr sz="3600" dirty="0">
                <a:latin typeface="Carlito"/>
                <a:cs typeface="Carlito"/>
              </a:rPr>
              <a:t>when  </a:t>
            </a:r>
            <a:r>
              <a:rPr sz="3600" spc="-25" dirty="0">
                <a:latin typeface="Carlito"/>
                <a:cs typeface="Carlito"/>
              </a:rPr>
              <a:t>referring to </a:t>
            </a:r>
            <a:r>
              <a:rPr sz="3600" spc="-10" dirty="0">
                <a:latin typeface="Carlito"/>
                <a:cs typeface="Carlito"/>
              </a:rPr>
              <a:t>both </a:t>
            </a:r>
            <a:r>
              <a:rPr sz="3600" spc="-30" dirty="0">
                <a:latin typeface="Carlito"/>
                <a:cs typeface="Carlito"/>
              </a:rPr>
              <a:t>sexes, </a:t>
            </a:r>
            <a:r>
              <a:rPr sz="3600" dirty="0">
                <a:latin typeface="Carlito"/>
                <a:cs typeface="Carlito"/>
              </a:rPr>
              <a:t>this </a:t>
            </a:r>
            <a:r>
              <a:rPr sz="3600" spc="-25" dirty="0">
                <a:latin typeface="Carlito"/>
                <a:cs typeface="Carlito"/>
              </a:rPr>
              <a:t>may offend  </a:t>
            </a:r>
            <a:r>
              <a:rPr sz="3600" spc="-5" dirty="0">
                <a:latin typeface="Carlito"/>
                <a:cs typeface="Carlito"/>
              </a:rPr>
              <a:t>some people. </a:t>
            </a:r>
            <a:r>
              <a:rPr sz="3600" spc="-30" dirty="0">
                <a:latin typeface="Carlito"/>
                <a:cs typeface="Carlito"/>
              </a:rPr>
              <a:t>Make </a:t>
            </a:r>
            <a:r>
              <a:rPr sz="3600" spc="-15" dirty="0">
                <a:latin typeface="Carlito"/>
                <a:cs typeface="Carlito"/>
              </a:rPr>
              <a:t>sentences plural </a:t>
            </a:r>
            <a:r>
              <a:rPr sz="3600" spc="-45" dirty="0">
                <a:latin typeface="Carlito"/>
                <a:cs typeface="Carlito"/>
              </a:rPr>
              <a:t>to  </a:t>
            </a:r>
            <a:r>
              <a:rPr sz="3600" spc="-15" dirty="0">
                <a:latin typeface="Carlito"/>
                <a:cs typeface="Carlito"/>
              </a:rPr>
              <a:t>eliminate </a:t>
            </a:r>
            <a:r>
              <a:rPr sz="3600" spc="-5" dirty="0">
                <a:latin typeface="Carlito"/>
                <a:cs typeface="Carlito"/>
              </a:rPr>
              <a:t>this </a:t>
            </a:r>
            <a:r>
              <a:rPr sz="3600" spc="-15" dirty="0">
                <a:latin typeface="Carlito"/>
                <a:cs typeface="Carlito"/>
              </a:rPr>
              <a:t>problem. </a:t>
            </a:r>
            <a:r>
              <a:rPr sz="3600" spc="-35" dirty="0">
                <a:latin typeface="Carlito"/>
                <a:cs typeface="Carlito"/>
              </a:rPr>
              <a:t>“</a:t>
            </a:r>
            <a:r>
              <a:rPr sz="3600" spc="-35" dirty="0">
                <a:solidFill>
                  <a:srgbClr val="FF0000"/>
                </a:solidFill>
                <a:latin typeface="Carlito"/>
                <a:cs typeface="Carlito"/>
              </a:rPr>
              <a:t>Associates 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should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turn in their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call reports</a:t>
            </a:r>
            <a:r>
              <a:rPr sz="36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75" dirty="0">
                <a:solidFill>
                  <a:srgbClr val="FF0000"/>
                </a:solidFill>
                <a:latin typeface="Carlito"/>
                <a:cs typeface="Carlito"/>
              </a:rPr>
              <a:t>weekly</a:t>
            </a:r>
            <a:r>
              <a:rPr sz="3600" spc="-75" dirty="0">
                <a:latin typeface="Carlito"/>
                <a:cs typeface="Carlito"/>
              </a:rPr>
              <a:t>.”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2311" y="608076"/>
              <a:ext cx="7173468" cy="1188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86683" y="2186939"/>
              <a:ext cx="1482852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6155" y="2186939"/>
              <a:ext cx="1706879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74240" y="2290699"/>
            <a:ext cx="807148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spcBef>
                <a:spcPts val="100"/>
              </a:spcBef>
              <a:buFont typeface="Arial"/>
              <a:buChar char="•"/>
              <a:tabLst>
                <a:tab pos="356235" algn="l"/>
                <a:tab pos="2629535" algn="l"/>
                <a:tab pos="3930015" algn="l"/>
                <a:tab pos="5455285" algn="l"/>
                <a:tab pos="7072630" algn="l"/>
              </a:tabLst>
            </a:pPr>
            <a:r>
              <a:rPr sz="3600" spc="-60" dirty="0">
                <a:latin typeface="Carlito"/>
                <a:cs typeface="Carlito"/>
              </a:rPr>
              <a:t>R</a:t>
            </a:r>
            <a:r>
              <a:rPr sz="3600" dirty="0">
                <a:latin typeface="Carlito"/>
                <a:cs typeface="Carlito"/>
              </a:rPr>
              <a:t>em</a:t>
            </a:r>
            <a:r>
              <a:rPr sz="3600" spc="-20" dirty="0">
                <a:latin typeface="Carlito"/>
                <a:cs typeface="Carlito"/>
              </a:rPr>
              <a:t>e</a:t>
            </a:r>
            <a:r>
              <a:rPr sz="3600" dirty="0">
                <a:latin typeface="Carlito"/>
                <a:cs typeface="Carlito"/>
              </a:rPr>
              <a:t>mb</a:t>
            </a:r>
            <a:r>
              <a:rPr sz="3600" spc="-20" dirty="0">
                <a:latin typeface="Carlito"/>
                <a:cs typeface="Carlito"/>
              </a:rPr>
              <a:t>e</a:t>
            </a:r>
            <a:r>
              <a:rPr sz="3600" dirty="0">
                <a:latin typeface="Carlito"/>
                <a:cs typeface="Carlito"/>
              </a:rPr>
              <a:t>r	</a:t>
            </a:r>
            <a:r>
              <a:rPr sz="3600" spc="-10" dirty="0">
                <a:latin typeface="Carlito"/>
                <a:cs typeface="Carlito"/>
              </a:rPr>
              <a:t>“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ell	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3600" dirty="0">
                <a:latin typeface="Carlito"/>
                <a:cs typeface="Carlito"/>
              </a:rPr>
              <a:t>”	</a:t>
            </a:r>
            <a:r>
              <a:rPr sz="3600" spc="-5" dirty="0">
                <a:latin typeface="Carlito"/>
                <a:cs typeface="Carlito"/>
              </a:rPr>
              <a:t>doesn’</a:t>
            </a:r>
            <a:r>
              <a:rPr sz="3600" dirty="0">
                <a:latin typeface="Carlito"/>
                <a:cs typeface="Carlito"/>
              </a:rPr>
              <a:t>t	</a:t>
            </a:r>
            <a:r>
              <a:rPr sz="3600" spc="-25" dirty="0">
                <a:latin typeface="Carlito"/>
                <a:cs typeface="Carlito"/>
              </a:rPr>
              <a:t>c</a:t>
            </a:r>
            <a:r>
              <a:rPr sz="3600" spc="-30" dirty="0">
                <a:latin typeface="Carlito"/>
                <a:cs typeface="Carlito"/>
              </a:rPr>
              <a:t>a</a:t>
            </a:r>
            <a:r>
              <a:rPr sz="3600" spc="-65" dirty="0">
                <a:latin typeface="Carlito"/>
                <a:cs typeface="Carlito"/>
              </a:rPr>
              <a:t>t</a:t>
            </a:r>
            <a:r>
              <a:rPr sz="3600" dirty="0">
                <a:latin typeface="Carlito"/>
                <a:cs typeface="Carlito"/>
              </a:rPr>
              <a:t>ch  </a:t>
            </a:r>
            <a:r>
              <a:rPr sz="3600" spc="-10" dirty="0">
                <a:latin typeface="Carlito"/>
                <a:cs typeface="Carlito"/>
              </a:rPr>
              <a:t>everything. </a:t>
            </a:r>
            <a:r>
              <a:rPr sz="3600" dirty="0">
                <a:latin typeface="Carlito"/>
                <a:cs typeface="Carlito"/>
              </a:rPr>
              <a:t>And </a:t>
            </a:r>
            <a:r>
              <a:rPr sz="3600" spc="-5" dirty="0">
                <a:latin typeface="Carlito"/>
                <a:cs typeface="Carlito"/>
              </a:rPr>
              <a:t>don’t </a:t>
            </a:r>
            <a:r>
              <a:rPr sz="3600" spc="-35" dirty="0">
                <a:latin typeface="Carlito"/>
                <a:cs typeface="Carlito"/>
              </a:rPr>
              <a:t>forget </a:t>
            </a:r>
            <a:r>
              <a:rPr sz="3600" spc="-25" dirty="0">
                <a:latin typeface="Carlito"/>
                <a:cs typeface="Carlito"/>
              </a:rPr>
              <a:t>to </a:t>
            </a:r>
            <a:r>
              <a:rPr sz="3600" dirty="0">
                <a:latin typeface="Carlito"/>
                <a:cs typeface="Carlito"/>
              </a:rPr>
              <a:t>check</a:t>
            </a:r>
            <a:r>
              <a:rPr sz="3600" spc="515" dirty="0">
                <a:latin typeface="Carlito"/>
                <a:cs typeface="Carlito"/>
              </a:rPr>
              <a:t> </a:t>
            </a:r>
            <a:r>
              <a:rPr sz="3600" dirty="0">
                <a:latin typeface="Carlito"/>
                <a:cs typeface="Carlito"/>
              </a:rPr>
              <a:t>all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7445" y="3388232"/>
            <a:ext cx="6209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28570" algn="l"/>
                <a:tab pos="4478020" algn="l"/>
              </a:tabLst>
            </a:pPr>
            <a:r>
              <a:rPr sz="3600" spc="-15" dirty="0">
                <a:latin typeface="Carlito"/>
                <a:cs typeface="Carlito"/>
              </a:rPr>
              <a:t>property	</a:t>
            </a:r>
            <a:r>
              <a:rPr sz="3600" spc="-5" dirty="0">
                <a:latin typeface="Carlito"/>
                <a:cs typeface="Carlito"/>
              </a:rPr>
              <a:t>name	spellings;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7445" y="3936873"/>
            <a:ext cx="40544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771650" algn="l"/>
                <a:tab pos="2912745" algn="l"/>
              </a:tabLst>
            </a:pPr>
            <a:r>
              <a:rPr sz="3600" spc="-20" dirty="0">
                <a:latin typeface="Carlito"/>
                <a:cs typeface="Carlito"/>
              </a:rPr>
              <a:t>computerized	</a:t>
            </a:r>
            <a:r>
              <a:rPr sz="3600" spc="-5" dirty="0">
                <a:latin typeface="Carlito"/>
                <a:cs typeface="Carlito"/>
              </a:rPr>
              <a:t>spell  </a:t>
            </a:r>
            <a:r>
              <a:rPr sz="3600" dirty="0">
                <a:latin typeface="Carlito"/>
                <a:cs typeface="Carlito"/>
              </a:rPr>
              <a:t>the</a:t>
            </a:r>
            <a:r>
              <a:rPr sz="3600" spc="-10" dirty="0">
                <a:latin typeface="Carlito"/>
                <a:cs typeface="Carlito"/>
              </a:rPr>
              <a:t>m</a:t>
            </a:r>
            <a:r>
              <a:rPr sz="3600" dirty="0">
                <a:latin typeface="Carlito"/>
                <a:cs typeface="Carlito"/>
              </a:rPr>
              <a:t>.	Misspel</a:t>
            </a:r>
            <a:r>
              <a:rPr sz="3600" spc="-25" dirty="0">
                <a:latin typeface="Carlito"/>
                <a:cs typeface="Carlito"/>
              </a:rPr>
              <a:t>l</a:t>
            </a:r>
            <a:r>
              <a:rPr sz="3600" dirty="0">
                <a:latin typeface="Carlito"/>
                <a:cs typeface="Carlito"/>
              </a:rPr>
              <a:t>ings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3685" y="3388233"/>
            <a:ext cx="36264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76880" algn="r">
              <a:spcBef>
                <a:spcPts val="100"/>
              </a:spcBef>
              <a:tabLst>
                <a:tab pos="1369060" algn="l"/>
                <a:tab pos="1792605" algn="l"/>
                <a:tab pos="2781935" algn="l"/>
              </a:tabLst>
            </a:pPr>
            <a:r>
              <a:rPr sz="3600" dirty="0">
                <a:latin typeface="Carlito"/>
                <a:cs typeface="Carlito"/>
              </a:rPr>
              <a:t>the  </a:t>
            </a:r>
            <a:r>
              <a:rPr sz="3600" spc="-15" dirty="0">
                <a:latin typeface="Carlito"/>
                <a:cs typeface="Carlito"/>
              </a:rPr>
              <a:t>c</a:t>
            </a:r>
            <a:r>
              <a:rPr sz="3600" spc="-5" dirty="0">
                <a:latin typeface="Carlito"/>
                <a:cs typeface="Carlito"/>
              </a:rPr>
              <a:t>hec</a:t>
            </a:r>
            <a:r>
              <a:rPr sz="3600" spc="-125" dirty="0">
                <a:latin typeface="Carlito"/>
                <a:cs typeface="Carlito"/>
              </a:rPr>
              <a:t>k</a:t>
            </a:r>
            <a:r>
              <a:rPr sz="3600" dirty="0">
                <a:latin typeface="Carlito"/>
                <a:cs typeface="Carlito"/>
              </a:rPr>
              <a:t>er	will	miss  and	in</a:t>
            </a:r>
            <a:r>
              <a:rPr sz="3600" spc="-35" dirty="0">
                <a:latin typeface="Carlito"/>
                <a:cs typeface="Carlito"/>
              </a:rPr>
              <a:t>c</a:t>
            </a:r>
            <a:r>
              <a:rPr sz="3600" spc="-5" dirty="0">
                <a:latin typeface="Carlito"/>
                <a:cs typeface="Carlito"/>
              </a:rPr>
              <a:t>o</a:t>
            </a:r>
            <a:r>
              <a:rPr sz="3600" spc="-15" dirty="0">
                <a:latin typeface="Carlito"/>
                <a:cs typeface="Carlito"/>
              </a:rPr>
              <a:t>r</a:t>
            </a:r>
            <a:r>
              <a:rPr sz="3600" spc="-50" dirty="0">
                <a:latin typeface="Carlito"/>
                <a:cs typeface="Carlito"/>
              </a:rPr>
              <a:t>r</a:t>
            </a:r>
            <a:r>
              <a:rPr sz="3600" dirty="0">
                <a:latin typeface="Carlito"/>
                <a:cs typeface="Carlito"/>
              </a:rPr>
              <a:t>ect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7445" y="5034533"/>
            <a:ext cx="77311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600" spc="-15" dirty="0">
                <a:latin typeface="Carlito"/>
                <a:cs typeface="Carlito"/>
              </a:rPr>
              <a:t>grammar reflect </a:t>
            </a:r>
            <a:r>
              <a:rPr sz="3600" spc="-5" dirty="0">
                <a:latin typeface="Carlito"/>
                <a:cs typeface="Carlito"/>
              </a:rPr>
              <a:t>poorly on </a:t>
            </a:r>
            <a:r>
              <a:rPr sz="3600" spc="-15" dirty="0">
                <a:latin typeface="Carlito"/>
                <a:cs typeface="Carlito"/>
              </a:rPr>
              <a:t>you </a:t>
            </a:r>
            <a:r>
              <a:rPr sz="3600" dirty="0">
                <a:latin typeface="Carlito"/>
                <a:cs typeface="Carlito"/>
              </a:rPr>
              <a:t>and </a:t>
            </a:r>
            <a:r>
              <a:rPr sz="3600" spc="-15" dirty="0">
                <a:latin typeface="Carlito"/>
                <a:cs typeface="Carlito"/>
              </a:rPr>
              <a:t>your  </a:t>
            </a:r>
            <a:r>
              <a:rPr sz="3600" spc="-45" dirty="0">
                <a:latin typeface="Carlito"/>
                <a:cs typeface="Carlito"/>
              </a:rPr>
              <a:t>company.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1739" y="697992"/>
            <a:ext cx="7206996" cy="472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9941" y="1563065"/>
            <a:ext cx="565594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  <a:tab pos="2682875" algn="l"/>
                <a:tab pos="3702685" algn="l"/>
                <a:tab pos="4926330" algn="l"/>
              </a:tabLst>
            </a:pPr>
            <a:r>
              <a:rPr sz="3000" spc="-5" dirty="0">
                <a:latin typeface="Carlito"/>
                <a:cs typeface="Carlito"/>
              </a:rPr>
              <a:t>E</a:t>
            </a:r>
            <a:r>
              <a:rPr sz="3000" spc="-40" dirty="0">
                <a:latin typeface="Carlito"/>
                <a:cs typeface="Carlito"/>
              </a:rPr>
              <a:t>s</a:t>
            </a:r>
            <a:r>
              <a:rPr sz="3000" spc="-35" dirty="0">
                <a:latin typeface="Carlito"/>
                <a:cs typeface="Carlito"/>
              </a:rPr>
              <a:t>t</a:t>
            </a:r>
            <a:r>
              <a:rPr sz="3000" dirty="0">
                <a:latin typeface="Carlito"/>
                <a:cs typeface="Carlito"/>
              </a:rPr>
              <a:t>abl</a:t>
            </a:r>
            <a:r>
              <a:rPr sz="3000" spc="-15" dirty="0">
                <a:latin typeface="Carlito"/>
                <a:cs typeface="Carlito"/>
              </a:rPr>
              <a:t>i</a:t>
            </a:r>
            <a:r>
              <a:rPr sz="3000" spc="-5" dirty="0">
                <a:latin typeface="Carlito"/>
                <a:cs typeface="Carlito"/>
              </a:rPr>
              <a:t>shi</a:t>
            </a:r>
            <a:r>
              <a:rPr sz="3000" spc="-15" dirty="0">
                <a:latin typeface="Carlito"/>
                <a:cs typeface="Carlito"/>
              </a:rPr>
              <a:t>n</a:t>
            </a:r>
            <a:r>
              <a:rPr sz="3000" dirty="0">
                <a:latin typeface="Carlito"/>
                <a:cs typeface="Carlito"/>
              </a:rPr>
              <a:t>g	the	rig</a:t>
            </a:r>
            <a:r>
              <a:rPr sz="3000" spc="-30" dirty="0">
                <a:latin typeface="Carlito"/>
                <a:cs typeface="Carlito"/>
              </a:rPr>
              <a:t>h</a:t>
            </a:r>
            <a:r>
              <a:rPr sz="3000" dirty="0">
                <a:latin typeface="Carlito"/>
                <a:cs typeface="Carlito"/>
              </a:rPr>
              <a:t>t	</a:t>
            </a:r>
            <a:r>
              <a:rPr sz="3000" spc="-25" dirty="0">
                <a:latin typeface="Carlito"/>
                <a:cs typeface="Carlito"/>
              </a:rPr>
              <a:t>t</a:t>
            </a:r>
            <a:r>
              <a:rPr sz="3000" spc="-5" dirty="0">
                <a:latin typeface="Carlito"/>
                <a:cs typeface="Carlito"/>
              </a:rPr>
              <a:t>one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3144" y="1975230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992120" algn="l"/>
                <a:tab pos="3957320" algn="l"/>
                <a:tab pos="5214620" algn="l"/>
              </a:tabLst>
            </a:pPr>
            <a:r>
              <a:rPr sz="3000" spc="-25" dirty="0">
                <a:latin typeface="Carlito"/>
                <a:cs typeface="Carlito"/>
              </a:rPr>
              <a:t>c</a:t>
            </a:r>
            <a:r>
              <a:rPr sz="3000" spc="-5" dirty="0">
                <a:latin typeface="Carlito"/>
                <a:cs typeface="Carlito"/>
              </a:rPr>
              <a:t>om</a:t>
            </a:r>
            <a:r>
              <a:rPr sz="3000" spc="5" dirty="0">
                <a:latin typeface="Carlito"/>
                <a:cs typeface="Carlito"/>
              </a:rPr>
              <a:t>m</a:t>
            </a:r>
            <a:r>
              <a:rPr sz="3000" spc="-5" dirty="0">
                <a:latin typeface="Carlito"/>
                <a:cs typeface="Carlito"/>
              </a:rPr>
              <a:t>un</a:t>
            </a:r>
            <a:r>
              <a:rPr sz="3000" spc="-15" dirty="0">
                <a:latin typeface="Carlito"/>
                <a:cs typeface="Carlito"/>
              </a:rPr>
              <a:t>i</a:t>
            </a:r>
            <a:r>
              <a:rPr sz="3000" spc="-25" dirty="0">
                <a:latin typeface="Carlito"/>
                <a:cs typeface="Carlito"/>
              </a:rPr>
              <a:t>c</a:t>
            </a:r>
            <a:r>
              <a:rPr sz="3000" spc="-35" dirty="0">
                <a:latin typeface="Carlito"/>
                <a:cs typeface="Carlito"/>
              </a:rPr>
              <a:t>a</a:t>
            </a:r>
            <a:r>
              <a:rPr sz="3000" dirty="0">
                <a:latin typeface="Carlito"/>
                <a:cs typeface="Carlito"/>
              </a:rPr>
              <a:t>tions	</a:t>
            </a:r>
            <a:r>
              <a:rPr sz="3000" spc="-25" dirty="0">
                <a:latin typeface="Carlito"/>
                <a:cs typeface="Carlito"/>
              </a:rPr>
              <a:t>c</a:t>
            </a:r>
            <a:r>
              <a:rPr sz="3000" dirty="0">
                <a:latin typeface="Carlito"/>
                <a:cs typeface="Carlito"/>
              </a:rPr>
              <a:t>an	m</a:t>
            </a:r>
            <a:r>
              <a:rPr sz="3000" spc="-20" dirty="0">
                <a:latin typeface="Carlito"/>
                <a:cs typeface="Carlito"/>
              </a:rPr>
              <a:t>a</a:t>
            </a:r>
            <a:r>
              <a:rPr sz="3000" spc="-95" dirty="0">
                <a:latin typeface="Carlito"/>
                <a:cs typeface="Carlito"/>
              </a:rPr>
              <a:t>k</a:t>
            </a:r>
            <a:r>
              <a:rPr sz="3000" dirty="0">
                <a:latin typeface="Carlito"/>
                <a:cs typeface="Carlito"/>
              </a:rPr>
              <a:t>e	the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2261" y="1563065"/>
            <a:ext cx="1941830" cy="8953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64490" marR="5080" indent="-352425">
              <a:lnSpc>
                <a:spcPts val="3240"/>
              </a:lnSpc>
              <a:spcBef>
                <a:spcPts val="509"/>
              </a:spcBef>
              <a:tabLst>
                <a:tab pos="800100" algn="l"/>
              </a:tabLst>
            </a:pPr>
            <a:r>
              <a:rPr sz="3000" spc="-5" dirty="0">
                <a:latin typeface="Carlito"/>
                <a:cs typeface="Carlito"/>
              </a:rPr>
              <a:t>i</a:t>
            </a:r>
            <a:r>
              <a:rPr sz="3000" dirty="0">
                <a:latin typeface="Carlito"/>
                <a:cs typeface="Carlito"/>
              </a:rPr>
              <a:t>n		wri</a:t>
            </a:r>
            <a:r>
              <a:rPr sz="3000" spc="-55" dirty="0">
                <a:latin typeface="Carlito"/>
                <a:cs typeface="Carlito"/>
              </a:rPr>
              <a:t>t</a:t>
            </a:r>
            <a:r>
              <a:rPr sz="3000" spc="-35" dirty="0">
                <a:latin typeface="Carlito"/>
                <a:cs typeface="Carlito"/>
              </a:rPr>
              <a:t>t</a:t>
            </a:r>
            <a:r>
              <a:rPr sz="3000" dirty="0">
                <a:latin typeface="Carlito"/>
                <a:cs typeface="Carlito"/>
              </a:rPr>
              <a:t>en  </a:t>
            </a:r>
            <a:r>
              <a:rPr sz="3000" spc="-5" dirty="0">
                <a:latin typeface="Carlito"/>
                <a:cs typeface="Carlito"/>
              </a:rPr>
              <a:t>d</a:t>
            </a:r>
            <a:r>
              <a:rPr sz="3000" spc="-15" dirty="0">
                <a:latin typeface="Carlito"/>
                <a:cs typeface="Carlito"/>
              </a:rPr>
              <a:t>i</a:t>
            </a:r>
            <a:r>
              <a:rPr sz="3000" spc="-30" dirty="0">
                <a:latin typeface="Carlito"/>
                <a:cs typeface="Carlito"/>
              </a:rPr>
              <a:t>f</a:t>
            </a:r>
            <a:r>
              <a:rPr sz="3000" spc="-80" dirty="0">
                <a:latin typeface="Carlito"/>
                <a:cs typeface="Carlito"/>
              </a:rPr>
              <a:t>f</a:t>
            </a:r>
            <a:r>
              <a:rPr sz="3000" dirty="0">
                <a:latin typeface="Carlito"/>
                <a:cs typeface="Carlito"/>
              </a:rPr>
              <a:t>e</a:t>
            </a:r>
            <a:r>
              <a:rPr sz="3000" spc="-45" dirty="0">
                <a:latin typeface="Carlito"/>
                <a:cs typeface="Carlito"/>
              </a:rPr>
              <a:t>r</a:t>
            </a:r>
            <a:r>
              <a:rPr sz="3000" dirty="0">
                <a:latin typeface="Carlito"/>
                <a:cs typeface="Carlito"/>
              </a:rPr>
              <a:t>e</a:t>
            </a:r>
            <a:r>
              <a:rPr sz="3000" spc="-10" dirty="0">
                <a:latin typeface="Carlito"/>
                <a:cs typeface="Carlito"/>
              </a:rPr>
              <a:t>n</a:t>
            </a:r>
            <a:r>
              <a:rPr sz="3000" dirty="0">
                <a:latin typeface="Carlito"/>
                <a:cs typeface="Carlito"/>
              </a:rPr>
              <a:t>ce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297" y="2711196"/>
            <a:ext cx="598931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7816" y="3122677"/>
            <a:ext cx="1071372" cy="84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0535" y="4037077"/>
            <a:ext cx="1298448" cy="845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58428" y="4951476"/>
            <a:ext cx="1152144" cy="845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77795" y="4037076"/>
            <a:ext cx="4966970" cy="2171700"/>
            <a:chOff x="653795" y="4037076"/>
            <a:chExt cx="4966970" cy="2171700"/>
          </a:xfrm>
        </p:grpSpPr>
        <p:sp>
          <p:nvSpPr>
            <p:cNvPr id="12" name="object 12"/>
            <p:cNvSpPr/>
            <p:nvPr/>
          </p:nvSpPr>
          <p:spPr>
            <a:xfrm>
              <a:off x="2516123" y="4037076"/>
              <a:ext cx="1816607" cy="8458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3795" y="4448556"/>
              <a:ext cx="1429512" cy="8458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1743" y="4448556"/>
              <a:ext cx="1680972" cy="8458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9628" y="4448556"/>
              <a:ext cx="967739" cy="8458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7328" y="4448556"/>
              <a:ext cx="1810512" cy="8458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16123" y="4951476"/>
              <a:ext cx="1712976" cy="8458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5" y="5362956"/>
              <a:ext cx="2596896" cy="8458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7603" y="5362956"/>
              <a:ext cx="1586483" cy="8458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2524" y="5362956"/>
              <a:ext cx="1427988" cy="8458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59941" y="2386711"/>
            <a:ext cx="8074659" cy="35464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5080" algn="just">
              <a:lnSpc>
                <a:spcPct val="90000"/>
              </a:lnSpc>
              <a:spcBef>
                <a:spcPts val="459"/>
              </a:spcBef>
            </a:pPr>
            <a:r>
              <a:rPr sz="3000" spc="-10" dirty="0">
                <a:latin typeface="Carlito"/>
                <a:cs typeface="Carlito"/>
              </a:rPr>
              <a:t>between </a:t>
            </a:r>
            <a:r>
              <a:rPr sz="3000" dirty="0">
                <a:latin typeface="Carlito"/>
                <a:cs typeface="Carlito"/>
              </a:rPr>
              <a:t>a </a:t>
            </a:r>
            <a:r>
              <a:rPr sz="3000" spc="-10" dirty="0">
                <a:latin typeface="Carlito"/>
                <a:cs typeface="Carlito"/>
              </a:rPr>
              <a:t>positive </a:t>
            </a:r>
            <a:r>
              <a:rPr sz="3000" spc="-5" dirty="0">
                <a:latin typeface="Carlito"/>
                <a:cs typeface="Carlito"/>
              </a:rPr>
              <a:t>response </a:t>
            </a:r>
            <a:r>
              <a:rPr sz="3000" dirty="0">
                <a:latin typeface="Carlito"/>
                <a:cs typeface="Carlito"/>
              </a:rPr>
              <a:t>and a </a:t>
            </a:r>
            <a:r>
              <a:rPr sz="3000" spc="-10" dirty="0">
                <a:latin typeface="Carlito"/>
                <a:cs typeface="Carlito"/>
              </a:rPr>
              <a:t>hostile </a:t>
            </a:r>
            <a:r>
              <a:rPr sz="3000" spc="-5" dirty="0">
                <a:latin typeface="Carlito"/>
                <a:cs typeface="Carlito"/>
              </a:rPr>
              <a:t>one. </a:t>
            </a:r>
            <a:r>
              <a:rPr sz="3000" spc="-265" dirty="0">
                <a:latin typeface="Carlito"/>
                <a:cs typeface="Carlito"/>
              </a:rPr>
              <a:t>To  </a:t>
            </a:r>
            <a:r>
              <a:rPr sz="3000" spc="-5" dirty="0">
                <a:latin typeface="Carlito"/>
                <a:cs typeface="Carlito"/>
              </a:rPr>
              <a:t>help </a:t>
            </a:r>
            <a:r>
              <a:rPr sz="3000" spc="-25" dirty="0">
                <a:latin typeface="Carlito"/>
                <a:cs typeface="Carlito"/>
              </a:rPr>
              <a:t>create </a:t>
            </a:r>
            <a:r>
              <a:rPr sz="3000" dirty="0">
                <a:latin typeface="Carlito"/>
                <a:cs typeface="Carlito"/>
              </a:rPr>
              <a:t>a </a:t>
            </a:r>
            <a:r>
              <a:rPr sz="3000" spc="-10" dirty="0">
                <a:latin typeface="Carlito"/>
                <a:cs typeface="Carlito"/>
              </a:rPr>
              <a:t>positive tone </a:t>
            </a:r>
            <a:r>
              <a:rPr sz="3000" dirty="0">
                <a:latin typeface="Carlito"/>
                <a:cs typeface="Carlito"/>
              </a:rPr>
              <a:t>: </a:t>
            </a:r>
            <a:r>
              <a:rPr sz="3000" spc="-20" dirty="0">
                <a:latin typeface="Carlito"/>
                <a:cs typeface="Carlito"/>
              </a:rPr>
              <a:t>Avoid </a:t>
            </a:r>
            <a:r>
              <a:rPr sz="3000" spc="-60" dirty="0">
                <a:latin typeface="Carlito"/>
                <a:cs typeface="Carlito"/>
              </a:rPr>
              <a:t>“</a:t>
            </a:r>
            <a:r>
              <a:rPr sz="3000" spc="-6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3000" spc="-60" dirty="0">
                <a:latin typeface="Carlito"/>
                <a:cs typeface="Carlito"/>
              </a:rPr>
              <a:t>.” </a:t>
            </a:r>
            <a:r>
              <a:rPr sz="3000" spc="-15" dirty="0">
                <a:latin typeface="Carlito"/>
                <a:cs typeface="Carlito"/>
              </a:rPr>
              <a:t>Instead </a:t>
            </a:r>
            <a:r>
              <a:rPr sz="3000" spc="-10" dirty="0">
                <a:latin typeface="Carlito"/>
                <a:cs typeface="Carlito"/>
              </a:rPr>
              <a:t>use  “</a:t>
            </a: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you</a:t>
            </a:r>
            <a:r>
              <a:rPr sz="3000" spc="-10" dirty="0">
                <a:latin typeface="Carlito"/>
                <a:cs typeface="Carlito"/>
              </a:rPr>
              <a:t>” </a:t>
            </a:r>
            <a:r>
              <a:rPr sz="3000" dirty="0">
                <a:latin typeface="Carlito"/>
                <a:cs typeface="Carlito"/>
              </a:rPr>
              <a:t>as the </a:t>
            </a:r>
            <a:r>
              <a:rPr sz="3000" spc="-10" dirty="0">
                <a:latin typeface="Carlito"/>
                <a:cs typeface="Carlito"/>
              </a:rPr>
              <a:t>subject </a:t>
            </a:r>
            <a:r>
              <a:rPr sz="3000" dirty="0">
                <a:latin typeface="Carlito"/>
                <a:cs typeface="Carlito"/>
              </a:rPr>
              <a:t>of </a:t>
            </a:r>
            <a:r>
              <a:rPr sz="3000" spc="-10" dirty="0">
                <a:latin typeface="Carlito"/>
                <a:cs typeface="Carlito"/>
              </a:rPr>
              <a:t>sentences </a:t>
            </a:r>
            <a:r>
              <a:rPr sz="3000" spc="-15" dirty="0">
                <a:latin typeface="Carlito"/>
                <a:cs typeface="Carlito"/>
              </a:rPr>
              <a:t>to </a:t>
            </a:r>
            <a:r>
              <a:rPr sz="3000" spc="-20" dirty="0">
                <a:latin typeface="Carlito"/>
                <a:cs typeface="Carlito"/>
              </a:rPr>
              <a:t>get </a:t>
            </a:r>
            <a:r>
              <a:rPr sz="3000" dirty="0">
                <a:latin typeface="Carlito"/>
                <a:cs typeface="Carlito"/>
              </a:rPr>
              <a:t>the  </a:t>
            </a:r>
            <a:r>
              <a:rPr sz="3000" spc="-10" dirty="0">
                <a:latin typeface="Carlito"/>
                <a:cs typeface="Carlito"/>
              </a:rPr>
              <a:t>reader </a:t>
            </a:r>
            <a:r>
              <a:rPr sz="3000" spc="-15" dirty="0">
                <a:latin typeface="Carlito"/>
                <a:cs typeface="Carlito"/>
              </a:rPr>
              <a:t>involved.</a:t>
            </a:r>
            <a:endParaRPr sz="3000">
              <a:latin typeface="Carlito"/>
              <a:cs typeface="Carlito"/>
            </a:endParaRPr>
          </a:p>
          <a:p>
            <a:pPr marL="355600" marR="135890" indent="-343535">
              <a:lnSpc>
                <a:spcPts val="324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000" spc="-35" dirty="0">
                <a:latin typeface="Carlito"/>
                <a:cs typeface="Carlito"/>
              </a:rPr>
              <a:t>Words </a:t>
            </a:r>
            <a:r>
              <a:rPr sz="3000" dirty="0">
                <a:latin typeface="Carlito"/>
                <a:cs typeface="Carlito"/>
              </a:rPr>
              <a:t>with </a:t>
            </a:r>
            <a:r>
              <a:rPr sz="3000" spc="-20" dirty="0">
                <a:solidFill>
                  <a:srgbClr val="FF0000"/>
                </a:solidFill>
                <a:latin typeface="Carlito"/>
                <a:cs typeface="Carlito"/>
              </a:rPr>
              <a:t>negative </a:t>
            </a:r>
            <a:r>
              <a:rPr sz="3000" spc="-10" dirty="0">
                <a:latin typeface="Carlito"/>
                <a:cs typeface="Carlito"/>
              </a:rPr>
              <a:t>connotations </a:t>
            </a:r>
            <a:r>
              <a:rPr sz="3000" spc="-5" dirty="0">
                <a:latin typeface="Carlito"/>
                <a:cs typeface="Carlito"/>
              </a:rPr>
              <a:t>include: </a:t>
            </a:r>
            <a:r>
              <a:rPr sz="3000" spc="-50" dirty="0">
                <a:solidFill>
                  <a:srgbClr val="FF0000"/>
                </a:solidFill>
                <a:latin typeface="Carlito"/>
                <a:cs typeface="Carlito"/>
              </a:rPr>
              <a:t>delay</a:t>
            </a:r>
            <a:r>
              <a:rPr sz="3000" spc="-50" dirty="0">
                <a:latin typeface="Carlito"/>
                <a:cs typeface="Carlito"/>
              </a:rPr>
              <a:t>, </a:t>
            </a:r>
            <a:r>
              <a:rPr sz="30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doubt</a:t>
            </a:r>
            <a:r>
              <a:rPr sz="3000" spc="-10" dirty="0">
                <a:latin typeface="Carlito"/>
                <a:cs typeface="Carlito"/>
              </a:rPr>
              <a:t>, </a:t>
            </a: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difficult</a:t>
            </a:r>
            <a:r>
              <a:rPr sz="3000" spc="-10" dirty="0">
                <a:latin typeface="Carlito"/>
                <a:cs typeface="Carlito"/>
              </a:rPr>
              <a:t>, </a:t>
            </a:r>
            <a:r>
              <a:rPr sz="3000" spc="-15" dirty="0">
                <a:solidFill>
                  <a:srgbClr val="FF0000"/>
                </a:solidFill>
                <a:latin typeface="Carlito"/>
                <a:cs typeface="Carlito"/>
              </a:rPr>
              <a:t>fail</a:t>
            </a:r>
            <a:r>
              <a:rPr sz="3000" spc="-15" dirty="0">
                <a:latin typeface="Carlito"/>
                <a:cs typeface="Carlito"/>
              </a:rPr>
              <a:t>,</a:t>
            </a:r>
            <a:r>
              <a:rPr sz="3000" spc="10" dirty="0">
                <a:latin typeface="Carlito"/>
                <a:cs typeface="Carlito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problem</a:t>
            </a:r>
            <a:r>
              <a:rPr sz="3000" spc="-10" dirty="0">
                <a:latin typeface="Carlito"/>
                <a:cs typeface="Carlito"/>
              </a:rPr>
              <a:t>.</a:t>
            </a:r>
            <a:endParaRPr sz="3000">
              <a:latin typeface="Carlito"/>
              <a:cs typeface="Carlito"/>
            </a:endParaRPr>
          </a:p>
          <a:p>
            <a:pPr marL="355600" marR="384175" indent="-343535">
              <a:lnSpc>
                <a:spcPts val="3240"/>
              </a:lnSpc>
              <a:spcBef>
                <a:spcPts val="7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000" spc="-35" dirty="0">
                <a:latin typeface="Carlito"/>
                <a:cs typeface="Carlito"/>
              </a:rPr>
              <a:t>Words </a:t>
            </a:r>
            <a:r>
              <a:rPr sz="3000" dirty="0">
                <a:latin typeface="Carlito"/>
                <a:cs typeface="Carlito"/>
              </a:rPr>
              <a:t>with </a:t>
            </a: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positive </a:t>
            </a:r>
            <a:r>
              <a:rPr sz="3000" spc="-10" dirty="0">
                <a:latin typeface="Carlito"/>
                <a:cs typeface="Carlito"/>
              </a:rPr>
              <a:t>connotations </a:t>
            </a:r>
            <a:r>
              <a:rPr sz="3000" spc="-5" dirty="0">
                <a:latin typeface="Carlito"/>
                <a:cs typeface="Carlito"/>
              </a:rPr>
              <a:t>include: </a:t>
            </a:r>
            <a:r>
              <a:rPr sz="3000" spc="-5" dirty="0">
                <a:solidFill>
                  <a:srgbClr val="FF0000"/>
                </a:solidFill>
                <a:latin typeface="Carlito"/>
                <a:cs typeface="Carlito"/>
              </a:rPr>
              <a:t>glad</a:t>
            </a:r>
            <a:r>
              <a:rPr sz="3000" spc="-5" dirty="0">
                <a:latin typeface="Carlito"/>
                <a:cs typeface="Carlito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rlito"/>
                <a:cs typeface="Carlito"/>
              </a:rPr>
              <a:t>improvement</a:t>
            </a:r>
            <a:r>
              <a:rPr sz="3000" spc="-15" dirty="0">
                <a:latin typeface="Carlito"/>
                <a:cs typeface="Carlito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arlito"/>
                <a:cs typeface="Carlito"/>
              </a:rPr>
              <a:t>service</a:t>
            </a:r>
            <a:r>
              <a:rPr sz="3000" spc="-5" dirty="0">
                <a:latin typeface="Carlito"/>
                <a:cs typeface="Carlito"/>
              </a:rPr>
              <a:t>, </a:t>
            </a:r>
            <a:r>
              <a:rPr sz="3000" spc="-45" dirty="0">
                <a:solidFill>
                  <a:srgbClr val="FF0000"/>
                </a:solidFill>
                <a:latin typeface="Carlito"/>
                <a:cs typeface="Carlito"/>
              </a:rPr>
              <a:t>happy</a:t>
            </a:r>
            <a:r>
              <a:rPr sz="3000" spc="-45" dirty="0">
                <a:latin typeface="Carlito"/>
                <a:cs typeface="Carlito"/>
              </a:rPr>
              <a:t>,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2727" y="745236"/>
              <a:ext cx="6972300" cy="2438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2086355"/>
              <a:ext cx="4296156" cy="2438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43470" y="255856"/>
            <a:ext cx="81530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0645" marR="5080" indent="-1338580">
              <a:spcBef>
                <a:spcPts val="95"/>
              </a:spcBef>
            </a:pPr>
            <a:r>
              <a:rPr spc="-2135" dirty="0"/>
              <a:t>How </a:t>
            </a:r>
            <a:r>
              <a:rPr spc="-1545" dirty="0"/>
              <a:t>to </a:t>
            </a:r>
            <a:r>
              <a:rPr spc="-1760" dirty="0"/>
              <a:t>Improve  </a:t>
            </a:r>
            <a:r>
              <a:rPr spc="-1315" dirty="0"/>
              <a:t>Writing</a:t>
            </a:r>
          </a:p>
        </p:txBody>
      </p:sp>
      <p:sp>
        <p:nvSpPr>
          <p:cNvPr id="7" name="object 7"/>
          <p:cNvSpPr/>
          <p:nvPr/>
        </p:nvSpPr>
        <p:spPr>
          <a:xfrm>
            <a:off x="4320539" y="3427476"/>
            <a:ext cx="3698748" cy="2438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3640" y="3740658"/>
            <a:ext cx="23025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800" b="1" spc="-282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8800" b="1" spc="-154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800" b="1" spc="-75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800" b="1" spc="-800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8800" b="1" spc="-770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8800" b="1" spc="-240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8800" b="1" spc="-4810" dirty="0">
                <a:solidFill>
                  <a:srgbClr val="001F5F"/>
                </a:solidFill>
                <a:latin typeface="Arial"/>
                <a:cs typeface="Arial"/>
              </a:rPr>
              <a:t>…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6791" y="420623"/>
            <a:ext cx="6223000" cy="753110"/>
            <a:chOff x="1002791" y="420623"/>
            <a:chExt cx="6223000" cy="753110"/>
          </a:xfrm>
        </p:grpSpPr>
        <p:sp>
          <p:nvSpPr>
            <p:cNvPr id="3" name="object 3"/>
            <p:cNvSpPr/>
            <p:nvPr/>
          </p:nvSpPr>
          <p:spPr>
            <a:xfrm>
              <a:off x="1002791" y="420623"/>
              <a:ext cx="6222492" cy="75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258823" y="1018031"/>
              <a:ext cx="5710428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2195" y="530175"/>
            <a:ext cx="56305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/>
              <a:t>AUDITORY</a:t>
            </a:r>
            <a:r>
              <a:rPr spc="-35" dirty="0"/>
              <a:t> </a:t>
            </a:r>
            <a:r>
              <a:rPr spc="-30" dirty="0"/>
              <a:t>COMMUNICATION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4489" y="1406399"/>
            <a:ext cx="7239000" cy="15912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5910" marR="87630" indent="-283845">
              <a:lnSpc>
                <a:spcPct val="80000"/>
              </a:lnSpc>
              <a:spcBef>
                <a:spcPts val="62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Sending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information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from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one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member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another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sound production is called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auditory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 or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bioacoustic 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signal.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859155" indent="-283845">
              <a:lnSpc>
                <a:spcPct val="80000"/>
              </a:lnSpc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Sound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is a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good means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communicating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over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long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distances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both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air and</a:t>
            </a:r>
            <a:r>
              <a:rPr sz="2200" spc="6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0" dirty="0">
                <a:solidFill>
                  <a:prstClr val="black"/>
                </a:solidFill>
                <a:latin typeface="Caladea"/>
                <a:cs typeface="Caladea"/>
              </a:rPr>
              <a:t>water.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Sound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more effective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 at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night and</a:t>
            </a:r>
            <a:r>
              <a:rPr sz="2200" spc="18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darkness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6955" y="105916"/>
            <a:ext cx="8785746" cy="6672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25495" y="1088136"/>
              <a:ext cx="3276600" cy="589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6532" y="1920239"/>
              <a:ext cx="434339" cy="4663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65832" y="2734055"/>
              <a:ext cx="4035552" cy="589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5947" y="3552444"/>
              <a:ext cx="662939" cy="4800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7655" y="4390644"/>
              <a:ext cx="6801611" cy="464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3763" y="0"/>
            <a:ext cx="7031736" cy="13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93748" y="1193292"/>
            <a:ext cx="3705225" cy="955675"/>
            <a:chOff x="269747" y="1193291"/>
            <a:chExt cx="3705225" cy="955675"/>
          </a:xfrm>
        </p:grpSpPr>
        <p:sp>
          <p:nvSpPr>
            <p:cNvPr id="5" name="object 5"/>
            <p:cNvSpPr/>
            <p:nvPr/>
          </p:nvSpPr>
          <p:spPr>
            <a:xfrm>
              <a:off x="269747" y="1216151"/>
              <a:ext cx="681228" cy="891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359" y="1193291"/>
              <a:ext cx="1522476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1096" y="1193291"/>
              <a:ext cx="2063495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31288" y="1291843"/>
            <a:ext cx="31851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  <a:tab pos="1672589" algn="l"/>
              </a:tabLst>
            </a:pP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Mo</a:t>
            </a:r>
            <a:r>
              <a:rPr sz="3400" spc="-5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acc</a:t>
            </a:r>
            <a:r>
              <a:rPr sz="3400" spc="5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3400" spc="-7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400" spc="-3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3400" spc="-4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endParaRPr sz="3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9646" y="1291843"/>
            <a:ext cx="4554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091565" algn="l"/>
                <a:tab pos="1719580" algn="l"/>
                <a:tab pos="3126105" algn="l"/>
                <a:tab pos="4098925" algn="l"/>
              </a:tabLst>
            </a:pPr>
            <a:r>
              <a:rPr sz="3400" spc="-5" dirty="0">
                <a:latin typeface="Carlito"/>
                <a:cs typeface="Carlito"/>
              </a:rPr>
              <a:t>th</a:t>
            </a:r>
            <a:r>
              <a:rPr sz="3400" spc="-30" dirty="0">
                <a:latin typeface="Carlito"/>
                <a:cs typeface="Carlito"/>
              </a:rPr>
              <a:t>a</a:t>
            </a:r>
            <a:r>
              <a:rPr sz="3400" spc="-5" dirty="0">
                <a:latin typeface="Carlito"/>
                <a:cs typeface="Carlito"/>
              </a:rPr>
              <a:t>t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0" dirty="0">
                <a:latin typeface="Carlito"/>
                <a:cs typeface="Carlito"/>
              </a:rPr>
              <a:t>i</a:t>
            </a:r>
            <a:r>
              <a:rPr sz="3400" spc="-5" dirty="0">
                <a:latin typeface="Carlito"/>
                <a:cs typeface="Carlito"/>
              </a:rPr>
              <a:t>s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er</a:t>
            </a:r>
            <a:r>
              <a:rPr sz="3400" spc="-60" dirty="0">
                <a:latin typeface="Carlito"/>
                <a:cs typeface="Carlito"/>
              </a:rPr>
              <a:t>r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80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s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5" dirty="0">
                <a:latin typeface="Carlito"/>
                <a:cs typeface="Carlito"/>
              </a:rPr>
              <a:t>an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be</a:t>
            </a:r>
            <a:endParaRPr sz="34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87367" y="2851404"/>
            <a:ext cx="1703832" cy="955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793747" y="3991356"/>
            <a:ext cx="4691380" cy="955675"/>
            <a:chOff x="269747" y="3991355"/>
            <a:chExt cx="4691380" cy="955675"/>
          </a:xfrm>
        </p:grpSpPr>
        <p:sp>
          <p:nvSpPr>
            <p:cNvPr id="12" name="object 12"/>
            <p:cNvSpPr/>
            <p:nvPr/>
          </p:nvSpPr>
          <p:spPr>
            <a:xfrm>
              <a:off x="269747" y="4014215"/>
              <a:ext cx="681228" cy="89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59" y="3991355"/>
              <a:ext cx="3288791" cy="9555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2903" y="3991355"/>
              <a:ext cx="1537715" cy="9555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768085" y="5131309"/>
            <a:ext cx="2853055" cy="955675"/>
            <a:chOff x="5244084" y="5131308"/>
            <a:chExt cx="2853055" cy="955675"/>
          </a:xfrm>
        </p:grpSpPr>
        <p:sp>
          <p:nvSpPr>
            <p:cNvPr id="16" name="object 16"/>
            <p:cNvSpPr/>
            <p:nvPr/>
          </p:nvSpPr>
          <p:spPr>
            <a:xfrm>
              <a:off x="5244084" y="5131308"/>
              <a:ext cx="1498091" cy="95554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81928" y="5131308"/>
              <a:ext cx="1815083" cy="9555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31288" y="1809700"/>
            <a:ext cx="8072120" cy="4482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350">
              <a:spcBef>
                <a:spcPts val="95"/>
              </a:spcBef>
              <a:tabLst>
                <a:tab pos="2407285" algn="l"/>
                <a:tab pos="3157220" algn="l"/>
                <a:tab pos="4878070" algn="l"/>
                <a:tab pos="6911340" algn="l"/>
              </a:tabLst>
            </a:pP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or</a:t>
            </a:r>
            <a:r>
              <a:rPr sz="3400" spc="-55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ec</a:t>
            </a:r>
            <a:r>
              <a:rPr sz="3400" spc="-50" dirty="0">
                <a:latin typeface="Carlito"/>
                <a:cs typeface="Carlito"/>
              </a:rPr>
              <a:t>t</a:t>
            </a:r>
            <a:r>
              <a:rPr sz="3400" spc="-20" dirty="0">
                <a:latin typeface="Carlito"/>
                <a:cs typeface="Carlito"/>
              </a:rPr>
              <a:t>e</a:t>
            </a:r>
            <a:r>
              <a:rPr sz="3400" spc="-5" dirty="0">
                <a:latin typeface="Carlito"/>
                <a:cs typeface="Carlito"/>
              </a:rPr>
              <a:t>d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r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40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45" dirty="0">
                <a:latin typeface="Carlito"/>
                <a:cs typeface="Carlito"/>
              </a:rPr>
              <a:t>n</a:t>
            </a:r>
            <a:r>
              <a:rPr sz="3400" spc="-4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e</a:t>
            </a:r>
            <a:r>
              <a:rPr sz="3400" spc="-40" dirty="0">
                <a:latin typeface="Carlito"/>
                <a:cs typeface="Carlito"/>
              </a:rPr>
              <a:t>n</a:t>
            </a:r>
            <a:r>
              <a:rPr sz="3400" spc="-5" dirty="0">
                <a:latin typeface="Carlito"/>
                <a:cs typeface="Carlito"/>
              </a:rPr>
              <a:t>t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ap</a:t>
            </a:r>
            <a:r>
              <a:rPr sz="3400" dirty="0">
                <a:latin typeface="Carlito"/>
                <a:cs typeface="Carlito"/>
              </a:rPr>
              <a:t>p</a:t>
            </a:r>
            <a:r>
              <a:rPr sz="3400" spc="-65" dirty="0">
                <a:latin typeface="Carlito"/>
                <a:cs typeface="Carlito"/>
              </a:rPr>
              <a:t>r</a:t>
            </a:r>
            <a:r>
              <a:rPr sz="3400" spc="-20" dirty="0">
                <a:latin typeface="Carlito"/>
                <a:cs typeface="Carlito"/>
              </a:rPr>
              <a:t>o</a:t>
            </a:r>
            <a:r>
              <a:rPr sz="3400" spc="-45" dirty="0">
                <a:latin typeface="Carlito"/>
                <a:cs typeface="Carlito"/>
              </a:rPr>
              <a:t>v</a:t>
            </a:r>
            <a:r>
              <a:rPr sz="3400" spc="-20" dirty="0">
                <a:latin typeface="Carlito"/>
                <a:cs typeface="Carlito"/>
              </a:rPr>
              <a:t>e</a:t>
            </a:r>
            <a:r>
              <a:rPr sz="3400" spc="-5" dirty="0">
                <a:latin typeface="Carlito"/>
                <a:cs typeface="Carlito"/>
              </a:rPr>
              <a:t>d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b</a:t>
            </a:r>
            <a:r>
              <a:rPr sz="3400" spc="-25" dirty="0">
                <a:latin typeface="Carlito"/>
                <a:cs typeface="Carlito"/>
              </a:rPr>
              <a:t>e</a:t>
            </a:r>
            <a:r>
              <a:rPr sz="3400" spc="-85" dirty="0">
                <a:latin typeface="Carlito"/>
                <a:cs typeface="Carlito"/>
              </a:rPr>
              <a:t>f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65" dirty="0">
                <a:latin typeface="Carlito"/>
                <a:cs typeface="Carlito"/>
              </a:rPr>
              <a:t>r</a:t>
            </a:r>
            <a:r>
              <a:rPr sz="3400" spc="-5" dirty="0">
                <a:latin typeface="Carlito"/>
                <a:cs typeface="Carlito"/>
              </a:rPr>
              <a:t>e  message is</a:t>
            </a:r>
            <a:r>
              <a:rPr sz="3400" spc="-45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sent.</a:t>
            </a:r>
            <a:endParaRPr sz="3400">
              <a:latin typeface="Carlito"/>
              <a:cs typeface="Carlito"/>
            </a:endParaRPr>
          </a:p>
          <a:p>
            <a:pPr marL="355600" marR="5080" indent="-343535">
              <a:spcBef>
                <a:spcPts val="819"/>
              </a:spcBef>
              <a:buFont typeface="Arial"/>
              <a:buChar char="•"/>
              <a:tabLst>
                <a:tab pos="355600" algn="l"/>
                <a:tab pos="356235" algn="l"/>
                <a:tab pos="771525" algn="l"/>
                <a:tab pos="2324735" algn="l"/>
                <a:tab pos="3628390" algn="l"/>
                <a:tab pos="4152265" algn="l"/>
                <a:tab pos="4904105" algn="l"/>
                <a:tab pos="7793990" algn="l"/>
              </a:tabLst>
            </a:pPr>
            <a:r>
              <a:rPr sz="3400" spc="-5" dirty="0">
                <a:latin typeface="Carlito"/>
                <a:cs typeface="Carlito"/>
              </a:rPr>
              <a:t>A	</a:t>
            </a:r>
            <a:r>
              <a:rPr sz="3400" spc="-10" dirty="0">
                <a:latin typeface="Carlito"/>
                <a:cs typeface="Carlito"/>
              </a:rPr>
              <a:t>p</a:t>
            </a:r>
            <a:r>
              <a:rPr sz="3400" spc="-60" dirty="0">
                <a:latin typeface="Carlito"/>
                <a:cs typeface="Carlito"/>
              </a:rPr>
              <a:t>h</a:t>
            </a:r>
            <a:r>
              <a:rPr sz="3400" spc="-55" dirty="0">
                <a:latin typeface="Carlito"/>
                <a:cs typeface="Carlito"/>
              </a:rPr>
              <a:t>y</a:t>
            </a:r>
            <a:r>
              <a:rPr sz="3400" spc="-10" dirty="0">
                <a:latin typeface="Carlito"/>
                <a:cs typeface="Carlito"/>
              </a:rPr>
              <a:t>si</a:t>
            </a:r>
            <a:r>
              <a:rPr sz="3400" spc="-40" dirty="0">
                <a:latin typeface="Carlito"/>
                <a:cs typeface="Carlito"/>
              </a:rPr>
              <a:t>c</a:t>
            </a:r>
            <a:r>
              <a:rPr sz="3400" spc="-5" dirty="0">
                <a:latin typeface="Carlito"/>
                <a:cs typeface="Carlito"/>
              </a:rPr>
              <a:t>al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400" spc="-25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3400" spc="-6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3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f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the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ommuni</a:t>
            </a:r>
            <a:r>
              <a:rPr sz="3400" spc="-30" dirty="0">
                <a:latin typeface="Carlito"/>
                <a:cs typeface="Carlito"/>
              </a:rPr>
              <a:t>c</a:t>
            </a:r>
            <a:r>
              <a:rPr sz="3400" spc="-40" dirty="0">
                <a:latin typeface="Carlito"/>
                <a:cs typeface="Carlito"/>
              </a:rPr>
              <a:t>a</a:t>
            </a:r>
            <a:r>
              <a:rPr sz="3400" spc="-5" dirty="0">
                <a:latin typeface="Carlito"/>
                <a:cs typeface="Carlito"/>
              </a:rPr>
              <a:t>t</a:t>
            </a:r>
            <a:r>
              <a:rPr sz="3400" spc="-20" dirty="0">
                <a:latin typeface="Carlito"/>
                <a:cs typeface="Carlito"/>
              </a:rPr>
              <a:t>i</a:t>
            </a:r>
            <a:r>
              <a:rPr sz="3400" spc="-1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0" dirty="0">
                <a:latin typeface="Carlito"/>
                <a:cs typeface="Carlito"/>
              </a:rPr>
              <a:t>is  </a:t>
            </a:r>
            <a:r>
              <a:rPr sz="3400" spc="-5" dirty="0">
                <a:latin typeface="Carlito"/>
                <a:cs typeface="Carlito"/>
              </a:rPr>
              <a:t>made.</a:t>
            </a:r>
            <a:endParaRPr sz="3400">
              <a:latin typeface="Carlito"/>
              <a:cs typeface="Carlito"/>
            </a:endParaRPr>
          </a:p>
          <a:p>
            <a:pPr marL="355600" marR="6350" indent="-343535">
              <a:spcBef>
                <a:spcPts val="81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400" spc="-15" dirty="0">
                <a:solidFill>
                  <a:srgbClr val="FF0000"/>
                </a:solidFill>
                <a:latin typeface="Carlito"/>
                <a:cs typeface="Carlito"/>
              </a:rPr>
              <a:t>Documentation </a:t>
            </a:r>
            <a:r>
              <a:rPr sz="3400" spc="-20" dirty="0">
                <a:solidFill>
                  <a:srgbClr val="FF0000"/>
                </a:solidFill>
                <a:latin typeface="Carlito"/>
                <a:cs typeface="Carlito"/>
              </a:rPr>
              <a:t>exists </a:t>
            </a:r>
            <a:r>
              <a:rPr sz="3400" spc="-20" dirty="0">
                <a:latin typeface="Carlito"/>
                <a:cs typeface="Carlito"/>
              </a:rPr>
              <a:t>to </a:t>
            </a:r>
            <a:r>
              <a:rPr sz="3400" spc="-35" dirty="0">
                <a:latin typeface="Carlito"/>
                <a:cs typeface="Carlito"/>
              </a:rPr>
              <a:t>refer </a:t>
            </a:r>
            <a:r>
              <a:rPr sz="3400" spc="-10" dirty="0">
                <a:latin typeface="Carlito"/>
                <a:cs typeface="Carlito"/>
              </a:rPr>
              <a:t>back </a:t>
            </a:r>
            <a:r>
              <a:rPr sz="3400" spc="-20" dirty="0">
                <a:latin typeface="Carlito"/>
                <a:cs typeface="Carlito"/>
              </a:rPr>
              <a:t>to </a:t>
            </a:r>
            <a:r>
              <a:rPr sz="3400" spc="-5" dirty="0">
                <a:latin typeface="Carlito"/>
                <a:cs typeface="Carlito"/>
              </a:rPr>
              <a:t>when  </a:t>
            </a:r>
            <a:r>
              <a:rPr sz="3400" spc="-25" dirty="0">
                <a:latin typeface="Carlito"/>
                <a:cs typeface="Carlito"/>
              </a:rPr>
              <a:t>necessary.</a:t>
            </a:r>
            <a:endParaRPr sz="3400">
              <a:latin typeface="Carlito"/>
              <a:cs typeface="Carlito"/>
            </a:endParaRPr>
          </a:p>
          <a:p>
            <a:pPr marL="355600" marR="5080" indent="-343535">
              <a:spcBef>
                <a:spcPts val="8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400" spc="-30" dirty="0">
                <a:latin typeface="Carlito"/>
                <a:cs typeface="Carlito"/>
              </a:rPr>
              <a:t>Written </a:t>
            </a:r>
            <a:r>
              <a:rPr sz="3400" spc="-15" dirty="0">
                <a:latin typeface="Carlito"/>
                <a:cs typeface="Carlito"/>
              </a:rPr>
              <a:t>communication </a:t>
            </a:r>
            <a:r>
              <a:rPr sz="3400" spc="-10" dirty="0">
                <a:latin typeface="Carlito"/>
                <a:cs typeface="Carlito"/>
              </a:rPr>
              <a:t>is </a:t>
            </a:r>
            <a:r>
              <a:rPr sz="3400" spc="-15" dirty="0">
                <a:solidFill>
                  <a:srgbClr val="FF0000"/>
                </a:solidFill>
                <a:latin typeface="Carlito"/>
                <a:cs typeface="Carlito"/>
              </a:rPr>
              <a:t>more precise </a:t>
            </a:r>
            <a:r>
              <a:rPr sz="3400" spc="-5" dirty="0">
                <a:latin typeface="Carlito"/>
                <a:cs typeface="Carlito"/>
              </a:rPr>
              <a:t>and  </a:t>
            </a:r>
            <a:r>
              <a:rPr sz="3400" spc="-10" dirty="0">
                <a:latin typeface="Carlito"/>
                <a:cs typeface="Carlito"/>
              </a:rPr>
              <a:t>explicit.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65376" y="906780"/>
            <a:ext cx="5230495" cy="1577340"/>
            <a:chOff x="341375" y="906780"/>
            <a:chExt cx="5230495" cy="1577340"/>
          </a:xfrm>
        </p:grpSpPr>
        <p:sp>
          <p:nvSpPr>
            <p:cNvPr id="4" name="object 4"/>
            <p:cNvSpPr/>
            <p:nvPr/>
          </p:nvSpPr>
          <p:spPr>
            <a:xfrm>
              <a:off x="3697223" y="906780"/>
              <a:ext cx="1874520" cy="9555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375" y="1551431"/>
              <a:ext cx="681228" cy="891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5987" y="1528572"/>
              <a:ext cx="1463039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84603" y="1528572"/>
              <a:ext cx="2130551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382255" y="906780"/>
            <a:ext cx="2412492" cy="955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241036" y="3186684"/>
            <a:ext cx="4140835" cy="955675"/>
            <a:chOff x="3717035" y="3186683"/>
            <a:chExt cx="4140835" cy="955675"/>
          </a:xfrm>
        </p:grpSpPr>
        <p:sp>
          <p:nvSpPr>
            <p:cNvPr id="10" name="object 10"/>
            <p:cNvSpPr/>
            <p:nvPr/>
          </p:nvSpPr>
          <p:spPr>
            <a:xfrm>
              <a:off x="3717035" y="3186683"/>
              <a:ext cx="2982467" cy="9555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25539" y="3186683"/>
              <a:ext cx="1632204" cy="9555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02917" y="901154"/>
            <a:ext cx="8072755" cy="29286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55600" indent="-342900">
              <a:spcBef>
                <a:spcPts val="9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400" spc="-5" dirty="0">
                <a:latin typeface="Carlito"/>
                <a:cs typeface="Carlito"/>
              </a:rPr>
              <a:t>It </a:t>
            </a:r>
            <a:r>
              <a:rPr sz="3400" spc="-15" dirty="0">
                <a:latin typeface="Carlito"/>
                <a:cs typeface="Carlito"/>
              </a:rPr>
              <a:t>provides ready </a:t>
            </a:r>
            <a:r>
              <a:rPr sz="3400" spc="-20" dirty="0">
                <a:solidFill>
                  <a:srgbClr val="FF0000"/>
                </a:solidFill>
                <a:latin typeface="Carlito"/>
                <a:cs typeface="Carlito"/>
              </a:rPr>
              <a:t>records </a:t>
            </a:r>
            <a:r>
              <a:rPr sz="3400" spc="-5" dirty="0">
                <a:latin typeface="Carlito"/>
                <a:cs typeface="Carlito"/>
              </a:rPr>
              <a:t>and</a:t>
            </a:r>
            <a:r>
              <a:rPr sz="3400" spc="-10" dirty="0">
                <a:latin typeface="Carlito"/>
                <a:cs typeface="Carlito"/>
              </a:rPr>
              <a:t> </a:t>
            </a:r>
            <a:r>
              <a:rPr sz="3400" spc="-20" dirty="0">
                <a:solidFill>
                  <a:srgbClr val="FF0000"/>
                </a:solidFill>
                <a:latin typeface="Carlito"/>
                <a:cs typeface="Carlito"/>
              </a:rPr>
              <a:t>references</a:t>
            </a:r>
            <a:r>
              <a:rPr sz="3400" spc="-20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  <a:p>
            <a:pPr marL="355600" marR="5715" indent="-342900">
              <a:spcBef>
                <a:spcPts val="820"/>
              </a:spcBef>
              <a:buFont typeface="Arial"/>
              <a:buChar char="•"/>
              <a:tabLst>
                <a:tab pos="354965" algn="l"/>
                <a:tab pos="355600" algn="l"/>
                <a:tab pos="1474470" algn="l"/>
                <a:tab pos="3260725" algn="l"/>
                <a:tab pos="4095750" algn="l"/>
                <a:tab pos="5653405" algn="l"/>
                <a:tab pos="6783070" algn="l"/>
              </a:tabLst>
            </a:pP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Le</a:t>
            </a:r>
            <a:r>
              <a:rPr sz="3400" spc="-70" dirty="0">
                <a:solidFill>
                  <a:srgbClr val="FF0000"/>
                </a:solidFill>
                <a:latin typeface="Carlito"/>
                <a:cs typeface="Carlito"/>
              </a:rPr>
              <a:t>g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al</a:t>
            </a:r>
            <a:r>
              <a:rPr sz="3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3400" spc="-5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400" spc="-95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ences</a:t>
            </a:r>
            <a:r>
              <a:rPr sz="3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3400" spc="-40" dirty="0">
                <a:latin typeface="Carlito"/>
                <a:cs typeface="Carlito"/>
              </a:rPr>
              <a:t>c</a:t>
            </a:r>
            <a:r>
              <a:rPr sz="3400" spc="-5" dirty="0">
                <a:latin typeface="Carlito"/>
                <a:cs typeface="Carlito"/>
              </a:rPr>
              <a:t>an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dep</a:t>
            </a:r>
            <a:r>
              <a:rPr sz="3400" spc="-20" dirty="0">
                <a:latin typeface="Carlito"/>
                <a:cs typeface="Carlito"/>
              </a:rPr>
              <a:t>e</a:t>
            </a:r>
            <a:r>
              <a:rPr sz="3400" spc="-10" dirty="0">
                <a:latin typeface="Carlito"/>
                <a:cs typeface="Carlito"/>
              </a:rPr>
              <a:t>n</a:t>
            </a:r>
            <a:r>
              <a:rPr sz="3400" spc="-5" dirty="0">
                <a:latin typeface="Carlito"/>
                <a:cs typeface="Carlito"/>
              </a:rPr>
              <a:t>d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u</a:t>
            </a:r>
            <a:r>
              <a:rPr sz="3400" dirty="0">
                <a:latin typeface="Carlito"/>
                <a:cs typeface="Carlito"/>
              </a:rPr>
              <a:t>p</a:t>
            </a:r>
            <a:r>
              <a:rPr sz="3400" spc="-20" dirty="0">
                <a:latin typeface="Carlito"/>
                <a:cs typeface="Carlito"/>
              </a:rPr>
              <a:t>o</a:t>
            </a:r>
            <a:r>
              <a:rPr sz="3400" spc="-5" dirty="0">
                <a:latin typeface="Carlito"/>
                <a:cs typeface="Carlito"/>
              </a:rPr>
              <a:t>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wri</a:t>
            </a:r>
            <a:r>
              <a:rPr sz="3400" spc="-55" dirty="0">
                <a:latin typeface="Carlito"/>
                <a:cs typeface="Carlito"/>
              </a:rPr>
              <a:t>t</a:t>
            </a:r>
            <a:r>
              <a:rPr sz="3400" spc="-50" dirty="0">
                <a:latin typeface="Carlito"/>
                <a:cs typeface="Carlito"/>
              </a:rPr>
              <a:t>t</a:t>
            </a:r>
            <a:r>
              <a:rPr sz="3400" spc="-15" dirty="0">
                <a:latin typeface="Carlito"/>
                <a:cs typeface="Carlito"/>
              </a:rPr>
              <a:t>e</a:t>
            </a:r>
            <a:r>
              <a:rPr sz="3400" spc="-5" dirty="0">
                <a:latin typeface="Carlito"/>
                <a:cs typeface="Carlito"/>
              </a:rPr>
              <a:t>n  </a:t>
            </a:r>
            <a:r>
              <a:rPr sz="3400" spc="-10" dirty="0">
                <a:latin typeface="Carlito"/>
                <a:cs typeface="Carlito"/>
              </a:rPr>
              <a:t>communication </a:t>
            </a:r>
            <a:r>
              <a:rPr sz="3400" dirty="0">
                <a:latin typeface="Carlito"/>
                <a:cs typeface="Carlito"/>
              </a:rPr>
              <a:t>as </a:t>
            </a:r>
            <a:r>
              <a:rPr sz="3400" spc="-5" dirty="0">
                <a:latin typeface="Carlito"/>
                <a:cs typeface="Carlito"/>
              </a:rPr>
              <a:t>it </a:t>
            </a:r>
            <a:r>
              <a:rPr sz="3400" spc="-15" dirty="0">
                <a:latin typeface="Carlito"/>
                <a:cs typeface="Carlito"/>
              </a:rPr>
              <a:t>provides valid</a:t>
            </a:r>
            <a:r>
              <a:rPr sz="3400" spc="-60" dirty="0">
                <a:latin typeface="Carlito"/>
                <a:cs typeface="Carlito"/>
              </a:rPr>
              <a:t> </a:t>
            </a:r>
            <a:r>
              <a:rPr sz="3400" spc="-20" dirty="0">
                <a:latin typeface="Carlito"/>
                <a:cs typeface="Carlito"/>
              </a:rPr>
              <a:t>records.</a:t>
            </a:r>
            <a:endParaRPr sz="3400">
              <a:latin typeface="Carlito"/>
              <a:cs typeface="Carlito"/>
            </a:endParaRPr>
          </a:p>
          <a:p>
            <a:pPr marL="355600" marR="508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  <a:tab pos="2063750" algn="l"/>
                <a:tab pos="3556000" algn="l"/>
                <a:tab pos="6497955" algn="l"/>
              </a:tabLst>
            </a:pPr>
            <a:r>
              <a:rPr sz="3400" spc="-114" dirty="0">
                <a:latin typeface="Carlito"/>
                <a:cs typeface="Carlito"/>
              </a:rPr>
              <a:t>E</a:t>
            </a:r>
            <a:r>
              <a:rPr sz="3400" spc="-35" dirty="0">
                <a:latin typeface="Carlito"/>
                <a:cs typeface="Carlito"/>
              </a:rPr>
              <a:t>f</a:t>
            </a:r>
            <a:r>
              <a:rPr sz="3400" spc="-95" dirty="0">
                <a:latin typeface="Carlito"/>
                <a:cs typeface="Carlito"/>
              </a:rPr>
              <a:t>f</a:t>
            </a:r>
            <a:r>
              <a:rPr sz="3400" spc="-5" dirty="0">
                <a:latin typeface="Carlito"/>
                <a:cs typeface="Carlito"/>
              </a:rPr>
              <a:t>ecti</a:t>
            </a:r>
            <a:r>
              <a:rPr sz="3400" spc="-40" dirty="0">
                <a:latin typeface="Carlito"/>
                <a:cs typeface="Carlito"/>
              </a:rPr>
              <a:t>v</a:t>
            </a:r>
            <a:r>
              <a:rPr sz="3400" spc="-5" dirty="0">
                <a:latin typeface="Carlito"/>
                <a:cs typeface="Carlito"/>
              </a:rPr>
              <a:t>e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5" dirty="0">
                <a:latin typeface="Carlito"/>
                <a:cs typeface="Carlito"/>
              </a:rPr>
              <a:t>wri</a:t>
            </a:r>
            <a:r>
              <a:rPr sz="3400" spc="-70" dirty="0">
                <a:latin typeface="Carlito"/>
                <a:cs typeface="Carlito"/>
              </a:rPr>
              <a:t>t</a:t>
            </a:r>
            <a:r>
              <a:rPr sz="3400" spc="-4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en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25" dirty="0">
                <a:latin typeface="Carlito"/>
                <a:cs typeface="Carlito"/>
              </a:rPr>
              <a:t>c</a:t>
            </a:r>
            <a:r>
              <a:rPr sz="3400" spc="-10" dirty="0">
                <a:latin typeface="Carlito"/>
                <a:cs typeface="Carlito"/>
              </a:rPr>
              <a:t>omm</a:t>
            </a:r>
            <a:r>
              <a:rPr sz="3400" spc="-25" dirty="0">
                <a:latin typeface="Carlito"/>
                <a:cs typeface="Carlito"/>
              </a:rPr>
              <a:t>u</a:t>
            </a:r>
            <a:r>
              <a:rPr sz="3400" spc="-10" dirty="0">
                <a:latin typeface="Carlito"/>
                <a:cs typeface="Carlito"/>
              </a:rPr>
              <a:t>ni</a:t>
            </a:r>
            <a:r>
              <a:rPr sz="3400" spc="-30" dirty="0">
                <a:latin typeface="Carlito"/>
                <a:cs typeface="Carlito"/>
              </a:rPr>
              <a:t>c</a:t>
            </a:r>
            <a:r>
              <a:rPr sz="3400" spc="-40" dirty="0">
                <a:latin typeface="Carlito"/>
                <a:cs typeface="Carlito"/>
              </a:rPr>
              <a:t>a</a:t>
            </a:r>
            <a:r>
              <a:rPr sz="3400" spc="-20" dirty="0">
                <a:latin typeface="Carlito"/>
                <a:cs typeface="Carlito"/>
              </a:rPr>
              <a:t>t</a:t>
            </a:r>
            <a:r>
              <a:rPr sz="3400" spc="-5" dirty="0">
                <a:latin typeface="Carlito"/>
                <a:cs typeface="Carlito"/>
              </a:rPr>
              <a:t>ion</a:t>
            </a:r>
            <a:r>
              <a:rPr sz="3400" dirty="0">
                <a:latin typeface="Carlito"/>
                <a:cs typeface="Carlito"/>
              </a:rPr>
              <a:t>	</a:t>
            </a:r>
            <a:r>
              <a:rPr sz="3400" spc="-10" dirty="0">
                <a:latin typeface="Carlito"/>
                <a:cs typeface="Carlito"/>
              </a:rPr>
              <a:t>d</a:t>
            </a:r>
            <a:r>
              <a:rPr sz="3400" spc="-30" dirty="0">
                <a:latin typeface="Carlito"/>
                <a:cs typeface="Carlito"/>
              </a:rPr>
              <a:t>e</a:t>
            </a:r>
            <a:r>
              <a:rPr sz="3400" spc="-45" dirty="0">
                <a:latin typeface="Carlito"/>
                <a:cs typeface="Carlito"/>
              </a:rPr>
              <a:t>v</a:t>
            </a:r>
            <a:r>
              <a:rPr sz="3400" spc="-5" dirty="0">
                <a:latin typeface="Carlito"/>
                <a:cs typeface="Carlito"/>
              </a:rPr>
              <a:t>el</a:t>
            </a:r>
            <a:r>
              <a:rPr sz="3400" spc="-25" dirty="0">
                <a:latin typeface="Carlito"/>
                <a:cs typeface="Carlito"/>
              </a:rPr>
              <a:t>o</a:t>
            </a:r>
            <a:r>
              <a:rPr sz="3400" spc="-30" dirty="0">
                <a:latin typeface="Carlito"/>
                <a:cs typeface="Carlito"/>
              </a:rPr>
              <a:t>p</a:t>
            </a:r>
            <a:r>
              <a:rPr sz="3400" spc="-5" dirty="0">
                <a:latin typeface="Carlito"/>
                <a:cs typeface="Carlito"/>
              </a:rPr>
              <a:t>s  </a:t>
            </a:r>
            <a:r>
              <a:rPr sz="3400" dirty="0">
                <a:latin typeface="Carlito"/>
                <a:cs typeface="Carlito"/>
              </a:rPr>
              <a:t>and </a:t>
            </a:r>
            <a:r>
              <a:rPr sz="3400" spc="-5" dirty="0">
                <a:latin typeface="Carlito"/>
                <a:cs typeface="Carlito"/>
              </a:rPr>
              <a:t>enhances </a:t>
            </a:r>
            <a:r>
              <a:rPr sz="3400" dirty="0">
                <a:latin typeface="Carlito"/>
                <a:cs typeface="Carlito"/>
              </a:rPr>
              <a:t>an </a:t>
            </a:r>
            <a:r>
              <a:rPr sz="3400" spc="-35" dirty="0">
                <a:solidFill>
                  <a:srgbClr val="FF0000"/>
                </a:solidFill>
                <a:latin typeface="Carlito"/>
                <a:cs typeface="Carlito"/>
              </a:rPr>
              <a:t>organization’s</a:t>
            </a:r>
            <a:r>
              <a:rPr sz="3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image</a:t>
            </a:r>
            <a:r>
              <a:rPr sz="3400" spc="-10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3224" y="53339"/>
            <a:ext cx="7869935" cy="1443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406896" y="1793749"/>
            <a:ext cx="2377440" cy="955675"/>
            <a:chOff x="4882896" y="1793748"/>
            <a:chExt cx="2377440" cy="955675"/>
          </a:xfrm>
        </p:grpSpPr>
        <p:sp>
          <p:nvSpPr>
            <p:cNvPr id="5" name="object 5"/>
            <p:cNvSpPr/>
            <p:nvPr/>
          </p:nvSpPr>
          <p:spPr>
            <a:xfrm>
              <a:off x="4882896" y="1793748"/>
              <a:ext cx="1481327" cy="955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90260" y="1793748"/>
              <a:ext cx="1370076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22704" y="2415540"/>
            <a:ext cx="3702050" cy="955675"/>
            <a:chOff x="298704" y="2415539"/>
            <a:chExt cx="3702050" cy="955675"/>
          </a:xfrm>
        </p:grpSpPr>
        <p:sp>
          <p:nvSpPr>
            <p:cNvPr id="8" name="object 8"/>
            <p:cNvSpPr/>
            <p:nvPr/>
          </p:nvSpPr>
          <p:spPr>
            <a:xfrm>
              <a:off x="298704" y="2438399"/>
              <a:ext cx="681228" cy="891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315" y="2415539"/>
              <a:ext cx="1522475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7736" y="2415539"/>
              <a:ext cx="2302764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22704" y="4591811"/>
            <a:ext cx="5066030" cy="1577340"/>
            <a:chOff x="298704" y="4591811"/>
            <a:chExt cx="5066030" cy="1577340"/>
          </a:xfrm>
        </p:grpSpPr>
        <p:sp>
          <p:nvSpPr>
            <p:cNvPr id="12" name="object 12"/>
            <p:cNvSpPr/>
            <p:nvPr/>
          </p:nvSpPr>
          <p:spPr>
            <a:xfrm>
              <a:off x="298704" y="4614671"/>
              <a:ext cx="681228" cy="891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315" y="4591811"/>
              <a:ext cx="1072896" cy="9555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6820" y="4591811"/>
              <a:ext cx="2453639" cy="95554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6496" y="4591811"/>
              <a:ext cx="2157984" cy="9555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704" y="5236463"/>
              <a:ext cx="681228" cy="89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15" y="5213603"/>
              <a:ext cx="1301496" cy="9555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1" y="5213603"/>
              <a:ext cx="2081783" cy="9555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59940" y="1787551"/>
            <a:ext cx="8073390" cy="406844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3535" algn="just">
              <a:spcBef>
                <a:spcPts val="91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30" dirty="0">
                <a:latin typeface="Carlito"/>
                <a:cs typeface="Carlito"/>
              </a:rPr>
              <a:t>Written </a:t>
            </a:r>
            <a:r>
              <a:rPr sz="3400" spc="-10" dirty="0">
                <a:latin typeface="Carlito"/>
                <a:cs typeface="Carlito"/>
              </a:rPr>
              <a:t>communication </a:t>
            </a:r>
            <a:r>
              <a:rPr sz="3400" spc="-30" dirty="0">
                <a:solidFill>
                  <a:srgbClr val="FF0000"/>
                </a:solidFill>
                <a:latin typeface="Carlito"/>
                <a:cs typeface="Carlito"/>
              </a:rPr>
              <a:t>takes</a:t>
            </a:r>
            <a:r>
              <a:rPr sz="3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time</a:t>
            </a:r>
            <a:r>
              <a:rPr sz="3400" spc="-5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  <a:p>
            <a:pPr marL="355600" marR="5080" indent="-343535" algn="just">
              <a:spcBef>
                <a:spcPts val="819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15" dirty="0">
                <a:solidFill>
                  <a:srgbClr val="FF0000"/>
                </a:solidFill>
                <a:latin typeface="Carlito"/>
                <a:cs typeface="Carlito"/>
              </a:rPr>
              <a:t>More expensive </a:t>
            </a:r>
            <a:r>
              <a:rPr sz="3400" spc="-20" dirty="0">
                <a:latin typeface="Carlito"/>
                <a:cs typeface="Carlito"/>
              </a:rPr>
              <a:t>to prepare. </a:t>
            </a:r>
            <a:r>
              <a:rPr sz="3400" spc="-5" dirty="0">
                <a:latin typeface="Carlito"/>
                <a:cs typeface="Carlito"/>
              </a:rPr>
              <a:t>It </a:t>
            </a:r>
            <a:r>
              <a:rPr sz="3400" spc="-20" dirty="0">
                <a:latin typeface="Carlito"/>
                <a:cs typeface="Carlito"/>
              </a:rPr>
              <a:t>costs </a:t>
            </a:r>
            <a:r>
              <a:rPr sz="3400" spc="-10" dirty="0">
                <a:latin typeface="Carlito"/>
                <a:cs typeface="Carlito"/>
              </a:rPr>
              <a:t>huge </a:t>
            </a:r>
            <a:r>
              <a:rPr sz="3400" spc="-20" dirty="0">
                <a:latin typeface="Carlito"/>
                <a:cs typeface="Carlito"/>
              </a:rPr>
              <a:t>in  </a:t>
            </a:r>
            <a:r>
              <a:rPr sz="3400" spc="-10" dirty="0">
                <a:latin typeface="Carlito"/>
                <a:cs typeface="Carlito"/>
              </a:rPr>
              <a:t>terms of </a:t>
            </a:r>
            <a:r>
              <a:rPr sz="3400" spc="-15" dirty="0">
                <a:latin typeface="Carlito"/>
                <a:cs typeface="Carlito"/>
              </a:rPr>
              <a:t>stationery </a:t>
            </a:r>
            <a:r>
              <a:rPr sz="3400" spc="-5" dirty="0">
                <a:latin typeface="Carlito"/>
                <a:cs typeface="Carlito"/>
              </a:rPr>
              <a:t>and the </a:t>
            </a:r>
            <a:r>
              <a:rPr sz="3400" spc="-10" dirty="0">
                <a:latin typeface="Carlito"/>
                <a:cs typeface="Carlito"/>
              </a:rPr>
              <a:t>manpower  </a:t>
            </a:r>
            <a:r>
              <a:rPr sz="3400" spc="-15" dirty="0">
                <a:latin typeface="Carlito"/>
                <a:cs typeface="Carlito"/>
              </a:rPr>
              <a:t>employed </a:t>
            </a:r>
            <a:r>
              <a:rPr sz="3400" spc="-5" dirty="0">
                <a:latin typeface="Carlito"/>
                <a:cs typeface="Carlito"/>
              </a:rPr>
              <a:t>in </a:t>
            </a:r>
            <a:r>
              <a:rPr sz="3400" dirty="0">
                <a:latin typeface="Carlito"/>
                <a:cs typeface="Carlito"/>
              </a:rPr>
              <a:t>writing/typing </a:t>
            </a:r>
            <a:r>
              <a:rPr sz="3400" spc="-5" dirty="0">
                <a:latin typeface="Carlito"/>
                <a:cs typeface="Carlito"/>
              </a:rPr>
              <a:t>and </a:t>
            </a:r>
            <a:r>
              <a:rPr sz="3400" spc="-10" dirty="0">
                <a:latin typeface="Carlito"/>
                <a:cs typeface="Carlito"/>
              </a:rPr>
              <a:t>delivering  </a:t>
            </a:r>
            <a:r>
              <a:rPr sz="3400" spc="-25" dirty="0">
                <a:latin typeface="Carlito"/>
                <a:cs typeface="Carlito"/>
              </a:rPr>
              <a:t>letters.</a:t>
            </a:r>
            <a:endParaRPr sz="3400">
              <a:latin typeface="Carlito"/>
              <a:cs typeface="Carlito"/>
            </a:endParaRPr>
          </a:p>
          <a:p>
            <a:pPr marL="355600" indent="-343535" algn="just">
              <a:spcBef>
                <a:spcPts val="820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No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immediate</a:t>
            </a:r>
            <a:r>
              <a:rPr sz="34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feedback</a:t>
            </a:r>
            <a:r>
              <a:rPr sz="3400" spc="-10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  <a:p>
            <a:pPr marL="355600" indent="-343535" algn="just">
              <a:spcBef>
                <a:spcPts val="81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Less</a:t>
            </a:r>
            <a:r>
              <a:rPr sz="34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personal</a:t>
            </a:r>
            <a:r>
              <a:rPr sz="3400" spc="-10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69965" y="1443228"/>
            <a:ext cx="3217545" cy="955675"/>
            <a:chOff x="5045964" y="1443227"/>
            <a:chExt cx="3217545" cy="955675"/>
          </a:xfrm>
        </p:grpSpPr>
        <p:sp>
          <p:nvSpPr>
            <p:cNvPr id="4" name="object 4"/>
            <p:cNvSpPr/>
            <p:nvPr/>
          </p:nvSpPr>
          <p:spPr>
            <a:xfrm>
              <a:off x="5045964" y="1443227"/>
              <a:ext cx="2161032" cy="9555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34556" y="1443227"/>
              <a:ext cx="835151" cy="955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97268" y="1443227"/>
              <a:ext cx="1165859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118360" y="1961388"/>
            <a:ext cx="2825495" cy="955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648" y="2583179"/>
            <a:ext cx="2124455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104644" y="3131821"/>
            <a:ext cx="2542540" cy="1009015"/>
            <a:chOff x="580644" y="3131820"/>
            <a:chExt cx="2542540" cy="1009015"/>
          </a:xfrm>
        </p:grpSpPr>
        <p:sp>
          <p:nvSpPr>
            <p:cNvPr id="10" name="object 10"/>
            <p:cNvSpPr/>
            <p:nvPr/>
          </p:nvSpPr>
          <p:spPr>
            <a:xfrm>
              <a:off x="580644" y="3131820"/>
              <a:ext cx="1560576" cy="10088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5919" y="3131820"/>
              <a:ext cx="1476756" cy="1008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956048" y="3131821"/>
            <a:ext cx="3179063" cy="10088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04644" y="4887468"/>
            <a:ext cx="3983990" cy="1009015"/>
            <a:chOff x="580644" y="4887467"/>
            <a:chExt cx="3983990" cy="1009015"/>
          </a:xfrm>
        </p:grpSpPr>
        <p:sp>
          <p:nvSpPr>
            <p:cNvPr id="14" name="object 14"/>
            <p:cNvSpPr/>
            <p:nvPr/>
          </p:nvSpPr>
          <p:spPr>
            <a:xfrm>
              <a:off x="580644" y="4887467"/>
              <a:ext cx="1940052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2347" y="4887467"/>
              <a:ext cx="880872" cy="10088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9444" y="4887467"/>
              <a:ext cx="2154935" cy="10088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31289" y="505409"/>
            <a:ext cx="8034655" cy="506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9050" indent="-343535"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400" spc="-15" dirty="0">
                <a:latin typeface="Carlito"/>
                <a:cs typeface="Carlito"/>
              </a:rPr>
              <a:t>Also, </a:t>
            </a:r>
            <a:r>
              <a:rPr sz="3400" spc="-5" dirty="0">
                <a:latin typeface="Carlito"/>
                <a:cs typeface="Carlito"/>
              </a:rPr>
              <a:t>if the </a:t>
            </a:r>
            <a:r>
              <a:rPr sz="3400" spc="-20" dirty="0">
                <a:latin typeface="Carlito"/>
                <a:cs typeface="Carlito"/>
              </a:rPr>
              <a:t>receivers </a:t>
            </a:r>
            <a:r>
              <a:rPr sz="3400" spc="-5" dirty="0">
                <a:latin typeface="Carlito"/>
                <a:cs typeface="Carlito"/>
              </a:rPr>
              <a:t>of the </a:t>
            </a:r>
            <a:r>
              <a:rPr sz="3400" spc="-15" dirty="0">
                <a:latin typeface="Carlito"/>
                <a:cs typeface="Carlito"/>
              </a:rPr>
              <a:t>written </a:t>
            </a:r>
            <a:r>
              <a:rPr sz="3400" spc="-5" dirty="0">
                <a:latin typeface="Carlito"/>
                <a:cs typeface="Carlito"/>
              </a:rPr>
              <a:t>message  </a:t>
            </a:r>
            <a:r>
              <a:rPr sz="3400" spc="-20" dirty="0">
                <a:latin typeface="Carlito"/>
                <a:cs typeface="Carlito"/>
              </a:rPr>
              <a:t>are separated </a:t>
            </a:r>
            <a:r>
              <a:rPr sz="3400" spc="-5" dirty="0">
                <a:latin typeface="Carlito"/>
                <a:cs typeface="Carlito"/>
              </a:rPr>
              <a:t>by </a:t>
            </a:r>
            <a:r>
              <a:rPr sz="3400" spc="-15" dirty="0">
                <a:latin typeface="Carlito"/>
                <a:cs typeface="Carlito"/>
              </a:rPr>
              <a:t>distance </a:t>
            </a:r>
            <a:r>
              <a:rPr sz="3400" spc="-5" dirty="0">
                <a:latin typeface="Carlito"/>
                <a:cs typeface="Carlito"/>
              </a:rPr>
              <a:t>and if </a:t>
            </a:r>
            <a:r>
              <a:rPr sz="3400" spc="-10" dirty="0">
                <a:latin typeface="Carlito"/>
                <a:cs typeface="Carlito"/>
              </a:rPr>
              <a:t>they need  </a:t>
            </a:r>
            <a:r>
              <a:rPr sz="3400" spc="-20" dirty="0">
                <a:latin typeface="Carlito"/>
                <a:cs typeface="Carlito"/>
              </a:rPr>
              <a:t>to </a:t>
            </a:r>
            <a:r>
              <a:rPr sz="3400" spc="-5" dirty="0">
                <a:latin typeface="Carlito"/>
                <a:cs typeface="Carlito"/>
              </a:rPr>
              <a:t>clear their </a:t>
            </a:r>
            <a:r>
              <a:rPr sz="3400" spc="-10" dirty="0">
                <a:latin typeface="Carlito"/>
                <a:cs typeface="Carlito"/>
              </a:rPr>
              <a:t>doubts, </a:t>
            </a:r>
            <a:r>
              <a:rPr sz="3400" spc="-5" dirty="0">
                <a:latin typeface="Carlito"/>
                <a:cs typeface="Carlito"/>
              </a:rPr>
              <a:t>the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response </a:t>
            </a:r>
            <a:r>
              <a:rPr sz="3400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3400" spc="-10" dirty="0">
                <a:solidFill>
                  <a:srgbClr val="FF0000"/>
                </a:solidFill>
                <a:latin typeface="Carlito"/>
                <a:cs typeface="Carlito"/>
              </a:rPr>
              <a:t>not  spontaneous</a:t>
            </a:r>
            <a:r>
              <a:rPr sz="3400" spc="-10" dirty="0">
                <a:latin typeface="Carlito"/>
                <a:cs typeface="Carlito"/>
              </a:rPr>
              <a:t>.</a:t>
            </a:r>
            <a:endParaRPr sz="3400">
              <a:latin typeface="Carlito"/>
              <a:cs typeface="Carlito"/>
            </a:endParaRPr>
          </a:p>
          <a:p>
            <a:pPr marL="355600" marR="5080" indent="-343535" algn="just">
              <a:spcBef>
                <a:spcPts val="865"/>
              </a:spcBef>
              <a:buFont typeface="Arial"/>
              <a:buChar char="•"/>
              <a:tabLst>
                <a:tab pos="356235" algn="l"/>
              </a:tabLst>
            </a:pPr>
            <a:r>
              <a:rPr sz="3600" spc="-30" dirty="0">
                <a:latin typeface="Carlito"/>
                <a:cs typeface="Carlito"/>
              </a:rPr>
              <a:t>Effective </a:t>
            </a:r>
            <a:r>
              <a:rPr sz="3600" spc="-15" dirty="0">
                <a:latin typeface="Carlito"/>
                <a:cs typeface="Carlito"/>
              </a:rPr>
              <a:t>written </a:t>
            </a:r>
            <a:r>
              <a:rPr sz="3600" spc="-10" dirty="0">
                <a:latin typeface="Carlito"/>
                <a:cs typeface="Carlito"/>
              </a:rPr>
              <a:t>communication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requires  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great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skills </a:t>
            </a:r>
            <a:r>
              <a:rPr sz="3600" dirty="0">
                <a:latin typeface="Carlito"/>
                <a:cs typeface="Carlito"/>
              </a:rPr>
              <a:t>and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competencies </a:t>
            </a:r>
            <a:r>
              <a:rPr sz="3600" dirty="0">
                <a:latin typeface="Carlito"/>
                <a:cs typeface="Carlito"/>
              </a:rPr>
              <a:t>in </a:t>
            </a:r>
            <a:r>
              <a:rPr sz="3600" spc="-5" dirty="0">
                <a:latin typeface="Carlito"/>
                <a:cs typeface="Carlito"/>
              </a:rPr>
              <a:t>language  </a:t>
            </a:r>
            <a:r>
              <a:rPr sz="3600" dirty="0">
                <a:latin typeface="Carlito"/>
                <a:cs typeface="Carlito"/>
              </a:rPr>
              <a:t>and </a:t>
            </a:r>
            <a:r>
              <a:rPr sz="3600" spc="-5" dirty="0">
                <a:latin typeface="Carlito"/>
                <a:cs typeface="Carlito"/>
              </a:rPr>
              <a:t>vocabulary</a:t>
            </a:r>
            <a:r>
              <a:rPr sz="3600" spc="-65" dirty="0">
                <a:latin typeface="Carlito"/>
                <a:cs typeface="Carlito"/>
              </a:rPr>
              <a:t> </a:t>
            </a:r>
            <a:r>
              <a:rPr sz="3600" dirty="0">
                <a:latin typeface="Carlito"/>
                <a:cs typeface="Carlito"/>
              </a:rPr>
              <a:t>use.</a:t>
            </a:r>
            <a:endParaRPr sz="3600">
              <a:latin typeface="Carlito"/>
              <a:cs typeface="Carlito"/>
            </a:endParaRPr>
          </a:p>
          <a:p>
            <a:pPr marL="355600" marR="1397000" indent="-343535" algn="just">
              <a:spcBef>
                <a:spcPts val="865"/>
              </a:spcBef>
              <a:buFont typeface="Arial"/>
              <a:buChar char="•"/>
              <a:tabLst>
                <a:tab pos="356235" algn="l"/>
              </a:tabLst>
            </a:pPr>
            <a:r>
              <a:rPr sz="3600" spc="-114" dirty="0">
                <a:latin typeface="Carlito"/>
                <a:cs typeface="Carlito"/>
              </a:rPr>
              <a:t>Too </a:t>
            </a:r>
            <a:r>
              <a:rPr sz="3600" dirty="0">
                <a:latin typeface="Carlito"/>
                <a:cs typeface="Carlito"/>
              </a:rPr>
              <a:t>much </a:t>
            </a:r>
            <a:r>
              <a:rPr sz="3600" spc="-5" dirty="0">
                <a:latin typeface="Carlito"/>
                <a:cs typeface="Carlito"/>
              </a:rPr>
              <a:t>paper </a:t>
            </a:r>
            <a:r>
              <a:rPr sz="3600" spc="-15" dirty="0">
                <a:latin typeface="Carlito"/>
                <a:cs typeface="Carlito"/>
              </a:rPr>
              <a:t>work </a:t>
            </a:r>
            <a:r>
              <a:rPr sz="3600" dirty="0">
                <a:latin typeface="Carlito"/>
                <a:cs typeface="Carlito"/>
              </a:rPr>
              <a:t>and e-mails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burden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36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involved</a:t>
            </a:r>
            <a:r>
              <a:rPr sz="3600" spc="-15" dirty="0">
                <a:latin typeface="Carlito"/>
                <a:cs typeface="Carlito"/>
              </a:rPr>
              <a:t>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8712" y="298704"/>
            <a:ext cx="2638425" cy="753110"/>
            <a:chOff x="1124711" y="298704"/>
            <a:chExt cx="2638425" cy="753110"/>
          </a:xfrm>
        </p:grpSpPr>
        <p:sp>
          <p:nvSpPr>
            <p:cNvPr id="3" name="object 3"/>
            <p:cNvSpPr/>
            <p:nvPr/>
          </p:nvSpPr>
          <p:spPr>
            <a:xfrm>
              <a:off x="1124711" y="298704"/>
              <a:ext cx="2638043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80743" y="896112"/>
              <a:ext cx="2125980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44114" y="407874"/>
            <a:ext cx="2047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EXAMPLES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4489" y="1397255"/>
            <a:ext cx="4923790" cy="50751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435609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Deathwatch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beetle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each  other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producing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clicking sound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made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tapping their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head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against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wood.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2065" marR="98425">
              <a:spcBef>
                <a:spcPts val="600"/>
              </a:spcBef>
              <a:buClr>
                <a:srgbClr val="3891A7"/>
              </a:buClr>
              <a:buSzPct val="79545"/>
              <a:tabLst>
                <a:tab pos="356870" algn="l"/>
                <a:tab pos="357505" algn="l"/>
                <a:tab pos="3517900" algn="l"/>
              </a:tabLst>
            </a:pPr>
            <a:r>
              <a:rPr dirty="0">
                <a:solidFill>
                  <a:prstClr val="black"/>
                </a:solidFill>
                <a:latin typeface="Calibri"/>
              </a:rPr>
              <a:t>	</a:t>
            </a:r>
            <a:endParaRPr lang="en-IN" dirty="0">
              <a:solidFill>
                <a:prstClr val="black"/>
              </a:solidFill>
              <a:latin typeface="Calibri"/>
            </a:endParaRPr>
          </a:p>
          <a:p>
            <a:pPr marL="295910" marR="98425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356870" algn="l"/>
                <a:tab pos="357505" algn="l"/>
                <a:tab pos="3517900" algn="l"/>
              </a:tabLst>
            </a:pP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Red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squirrels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will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make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 series of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loud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rattles</a:t>
            </a:r>
            <a:r>
              <a:rPr sz="2200" spc="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</a:t>
            </a:r>
            <a:r>
              <a:rPr sz="2200" spc="4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screeches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warn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off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intruders.</a:t>
            </a:r>
            <a:endParaRPr lang="en-IN" sz="2200" spc="-5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98425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356870" algn="l"/>
                <a:tab pos="357505" algn="l"/>
                <a:tab pos="3517900" algn="l"/>
              </a:tabLst>
            </a:pPr>
            <a:endParaRPr lang="en-IN" sz="2200" spc="-5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2065" marR="98425">
              <a:spcBef>
                <a:spcPts val="600"/>
              </a:spcBef>
              <a:buClr>
                <a:srgbClr val="3891A7"/>
              </a:buClr>
              <a:buSzPct val="79545"/>
              <a:tabLst>
                <a:tab pos="356870" algn="l"/>
                <a:tab pos="357505" algn="l"/>
                <a:tab pos="3517900" algn="l"/>
              </a:tabLst>
            </a:pP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353060" indent="-283845"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bottlenose dolphin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has a wide 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range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vocalizations. Each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dolphin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also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has its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own unique whistling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sound that it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uses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identify</a:t>
            </a:r>
            <a:r>
              <a:rPr sz="2200" spc="9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itself.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1900" y="139700"/>
            <a:ext cx="8026400" cy="6578600"/>
            <a:chOff x="977900" y="139700"/>
            <a:chExt cx="8026400" cy="6578600"/>
          </a:xfrm>
        </p:grpSpPr>
        <p:sp>
          <p:nvSpPr>
            <p:cNvPr id="8" name="object 8"/>
            <p:cNvSpPr/>
            <p:nvPr/>
          </p:nvSpPr>
          <p:spPr>
            <a:xfrm>
              <a:off x="7086600" y="969644"/>
              <a:ext cx="1600200" cy="18196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705600" y="3200400"/>
              <a:ext cx="2023109" cy="1304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858000" y="5029200"/>
              <a:ext cx="1905000" cy="1219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14029" y="2782315"/>
            <a:ext cx="1833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prstClr val="black"/>
                </a:solidFill>
                <a:latin typeface="Caladea"/>
                <a:cs typeface="Caladea"/>
              </a:rPr>
              <a:t>Deathwatch</a:t>
            </a:r>
            <a:r>
              <a:rPr spc="-8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beetle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37829" y="4447413"/>
            <a:ext cx="1322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prstClr val="black"/>
                </a:solidFill>
                <a:latin typeface="Caladea"/>
                <a:cs typeface="Caladea"/>
              </a:rPr>
              <a:t>Red</a:t>
            </a:r>
            <a:r>
              <a:rPr spc="-7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squirrels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61630" y="6211925"/>
            <a:ext cx="18757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Bottlenose</a:t>
            </a:r>
            <a:r>
              <a:rPr spc="-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dolphin</a:t>
            </a:r>
            <a:endParaRPr>
              <a:solidFill>
                <a:prstClr val="black"/>
              </a:solidFill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29692" y="501662"/>
            <a:ext cx="8153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5" dirty="0"/>
              <a:t>ODOUR OR</a:t>
            </a:r>
            <a:r>
              <a:rPr spc="-85" dirty="0"/>
              <a:t> </a:t>
            </a:r>
            <a:r>
              <a:rPr spc="-5" dirty="0"/>
              <a:t>CHEMICAL </a:t>
            </a:r>
            <a:r>
              <a:rPr spc="-30" dirty="0"/>
              <a:t>COMMUNICATION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89567" y="1381442"/>
            <a:ext cx="7251065" cy="37055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Molecules used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for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chemical communication</a:t>
            </a:r>
            <a:r>
              <a:rPr sz="2200" spc="12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between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/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individual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animals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called</a:t>
            </a:r>
            <a:r>
              <a:rPr sz="2200" spc="10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pheromones.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20066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Pheromones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involved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marking 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territory,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alarm spreading</a:t>
            </a:r>
            <a:r>
              <a:rPr sz="2200" spc="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etc.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2794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Odour signals can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transmit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informations in dark, can 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travel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long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distances, can last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for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hours or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number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r>
              <a:rPr sz="2200" spc="19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days.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Chemical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messages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that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pass between animals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same  species.</a:t>
            </a:r>
            <a:endParaRPr lang="en-IN" sz="2200" spc="-5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2451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lang="en-IN" sz="2200" spc="-5" dirty="0">
                <a:solidFill>
                  <a:prstClr val="black"/>
                </a:solidFill>
                <a:latin typeface="Caladea"/>
                <a:cs typeface="Caladea"/>
              </a:rPr>
              <a:t>Chemical communication is 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the most </a:t>
            </a:r>
            <a:r>
              <a:rPr lang="en-IN" sz="2200" spc="-20" dirty="0">
                <a:solidFill>
                  <a:prstClr val="black"/>
                </a:solidFill>
                <a:latin typeface="Caladea"/>
                <a:cs typeface="Caladea"/>
              </a:rPr>
              <a:t>primitive 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type </a:t>
            </a:r>
            <a:r>
              <a:rPr lang="en-IN" sz="2200" spc="-5" dirty="0">
                <a:solidFill>
                  <a:prstClr val="black"/>
                </a:solidFill>
                <a:latin typeface="Caladea"/>
                <a:cs typeface="Caladea"/>
              </a:rPr>
              <a:t>of  communication.</a:t>
            </a:r>
            <a:endParaRPr lang="en-IN"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1" y="298704"/>
            <a:ext cx="2638425" cy="753110"/>
            <a:chOff x="1219200" y="298704"/>
            <a:chExt cx="2638425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298704"/>
              <a:ext cx="2638044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896112"/>
              <a:ext cx="2125980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3" y="407874"/>
            <a:ext cx="2047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EXAMPLES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4490" y="1363726"/>
            <a:ext cx="7109459" cy="2038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lnSpc>
                <a:spcPts val="2510"/>
              </a:lnSpc>
              <a:spcBef>
                <a:spcPts val="33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Alarm </a:t>
            </a:r>
            <a:r>
              <a:rPr sz="2200" b="1" spc="-15" dirty="0">
                <a:solidFill>
                  <a:prstClr val="black"/>
                </a:solidFill>
                <a:latin typeface="Caladea"/>
                <a:cs typeface="Caladea"/>
              </a:rPr>
              <a:t>pheromones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produced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ants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form</a:t>
            </a:r>
            <a:r>
              <a:rPr sz="2200" spc="24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>
              <a:lnSpc>
                <a:spcPts val="2510"/>
              </a:lnSpc>
            </a:pP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formic acid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protect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themselves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from</a:t>
            </a:r>
            <a:r>
              <a:rPr sz="2200" spc="1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enemies.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628650" indent="-283845">
              <a:lnSpc>
                <a:spcPts val="2380"/>
              </a:lnSpc>
              <a:spcBef>
                <a:spcPts val="63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356870" algn="l"/>
                <a:tab pos="35750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Ants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lay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down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an initial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trail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pheromones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as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they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return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nest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with</a:t>
            </a:r>
            <a:r>
              <a:rPr sz="2200" spc="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food.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167640" indent="-283845">
              <a:lnSpc>
                <a:spcPts val="2380"/>
              </a:lnSpc>
              <a:spcBef>
                <a:spcPts val="59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Dogs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some other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animals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dog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family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use urine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mark the boundaries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r>
              <a:rPr sz="2200" spc="4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their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territories.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78051" y="-1925574"/>
            <a:ext cx="8026400" cy="6578600"/>
            <a:chOff x="977900" y="139700"/>
            <a:chExt cx="8026400" cy="6578600"/>
          </a:xfrm>
        </p:grpSpPr>
        <p:sp>
          <p:nvSpPr>
            <p:cNvPr id="8" name="object 8"/>
            <p:cNvSpPr/>
            <p:nvPr/>
          </p:nvSpPr>
          <p:spPr>
            <a:xfrm>
              <a:off x="6629400" y="5164328"/>
              <a:ext cx="1905000" cy="147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1" y="222504"/>
            <a:ext cx="5808345" cy="753110"/>
            <a:chOff x="1219200" y="222504"/>
            <a:chExt cx="5808345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222504"/>
              <a:ext cx="5807963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819912"/>
              <a:ext cx="5295900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2" y="331674"/>
            <a:ext cx="5214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688464" algn="l"/>
              </a:tabLst>
            </a:pPr>
            <a:r>
              <a:rPr spc="-50" dirty="0"/>
              <a:t>TACTILE	</a:t>
            </a:r>
            <a:r>
              <a:rPr spc="-30" dirty="0"/>
              <a:t>COMMUNICATION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0898" y="1092455"/>
            <a:ext cx="8490999" cy="2951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Information transmitted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form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physical</a:t>
            </a:r>
            <a:r>
              <a:rPr sz="2200" b="1" spc="14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contact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/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(touch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signal) is called tactile</a:t>
            </a:r>
            <a:r>
              <a:rPr sz="2200" spc="9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communication.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Antennae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ants, termites and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honeybees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involved</a:t>
            </a:r>
            <a:r>
              <a:rPr sz="2200" spc="29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/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this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 process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84074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Eg.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1) </a:t>
            </a:r>
            <a:r>
              <a:rPr sz="2200" b="1" spc="-25" dirty="0">
                <a:solidFill>
                  <a:prstClr val="black"/>
                </a:solidFill>
                <a:latin typeface="Caladea"/>
                <a:cs typeface="Caladea"/>
              </a:rPr>
              <a:t>Female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primates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often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hold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frequently </a:t>
            </a:r>
            <a:r>
              <a:rPr lang="en-IN" sz="2200" spc="-15" dirty="0">
                <a:solidFill>
                  <a:prstClr val="black"/>
                </a:solidFill>
                <a:latin typeface="Caladea"/>
                <a:cs typeface="Caladea"/>
              </a:rPr>
              <a:t>c</a:t>
            </a:r>
            <a:r>
              <a:rPr sz="2200" spc="-5" dirty="0" err="1">
                <a:solidFill>
                  <a:prstClr val="black"/>
                </a:solidFill>
                <a:latin typeface="Caladea"/>
                <a:cs typeface="Caladea"/>
              </a:rPr>
              <a:t>uddle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 their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young</a:t>
            </a:r>
            <a:r>
              <a:rPr lang="en-IN" sz="2200" spc="-15" dirty="0">
                <a:solidFill>
                  <a:prstClr val="black"/>
                </a:solidFill>
                <a:latin typeface="Caladea"/>
                <a:cs typeface="Caladea"/>
              </a:rPr>
              <a:t> kids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.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Helps in establishing a</a:t>
            </a:r>
            <a:r>
              <a:rPr sz="2200" spc="13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bond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 between them</a:t>
            </a:r>
          </a:p>
          <a:p>
            <a:pPr marL="295910">
              <a:spcBef>
                <a:spcPts val="600"/>
              </a:spcBef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2) </a:t>
            </a:r>
            <a:r>
              <a:rPr sz="2200" b="1" spc="-30" dirty="0">
                <a:solidFill>
                  <a:prstClr val="black"/>
                </a:solidFill>
                <a:latin typeface="Caladea"/>
                <a:cs typeface="Caladea"/>
              </a:rPr>
              <a:t>Termites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blind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workers</a:t>
            </a:r>
            <a:r>
              <a:rPr sz="2200" spc="9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totally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8700">
              <a:spcBef>
                <a:spcPts val="5"/>
              </a:spcBef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depend on </a:t>
            </a:r>
            <a:r>
              <a:rPr lang="en-IN" sz="2200" spc="-5" dirty="0">
                <a:solidFill>
                  <a:prstClr val="black"/>
                </a:solidFill>
                <a:latin typeface="Caladea"/>
                <a:cs typeface="Caladea"/>
              </a:rPr>
              <a:t>t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his</a:t>
            </a:r>
            <a:r>
              <a:rPr sz="2200" spc="2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phenomenon.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05761" y="4043904"/>
            <a:ext cx="2265426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5177" y="5765545"/>
            <a:ext cx="414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>
                <a:solidFill>
                  <a:prstClr val="black"/>
                </a:solidFill>
                <a:latin typeface="Caladea"/>
                <a:cs typeface="Caladea"/>
              </a:rPr>
              <a:t>Two </a:t>
            </a:r>
            <a:r>
              <a:rPr spc="-15" dirty="0">
                <a:solidFill>
                  <a:prstClr val="black"/>
                </a:solidFill>
                <a:latin typeface="Caladea"/>
                <a:cs typeface="Caladea"/>
              </a:rPr>
              <a:t>worker </a:t>
            </a:r>
            <a:r>
              <a:rPr i="1" dirty="0">
                <a:solidFill>
                  <a:prstClr val="black"/>
                </a:solidFill>
                <a:latin typeface="Caladea"/>
                <a:cs typeface="Caladea"/>
              </a:rPr>
              <a:t>ants 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tactile</a:t>
            </a:r>
            <a:r>
              <a:rPr spc="-1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communication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999232" y="-26874"/>
            <a:ext cx="8036031" cy="6553200"/>
            <a:chOff x="990600" y="152400"/>
            <a:chExt cx="8001000" cy="6553200"/>
          </a:xfrm>
        </p:grpSpPr>
        <p:sp>
          <p:nvSpPr>
            <p:cNvPr id="10" name="object 10"/>
            <p:cNvSpPr/>
            <p:nvPr/>
          </p:nvSpPr>
          <p:spPr>
            <a:xfrm>
              <a:off x="6248400" y="3429000"/>
              <a:ext cx="1696871" cy="1676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6791" y="298704"/>
            <a:ext cx="4531360" cy="753110"/>
            <a:chOff x="1002791" y="298704"/>
            <a:chExt cx="4531360" cy="753110"/>
          </a:xfrm>
        </p:grpSpPr>
        <p:sp>
          <p:nvSpPr>
            <p:cNvPr id="3" name="object 3"/>
            <p:cNvSpPr/>
            <p:nvPr/>
          </p:nvSpPr>
          <p:spPr>
            <a:xfrm>
              <a:off x="1002791" y="298704"/>
              <a:ext cx="4530852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258823" y="896112"/>
              <a:ext cx="4018788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2195" y="407874"/>
            <a:ext cx="3940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ELECTRICAL</a:t>
            </a:r>
            <a:r>
              <a:rPr spc="-75" dirty="0"/>
              <a:t> </a:t>
            </a:r>
            <a:r>
              <a:rPr dirty="0"/>
              <a:t>SIGNALS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4490" y="1244245"/>
            <a:ext cx="6116955" cy="15195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 algn="just">
              <a:spcBef>
                <a:spcPts val="7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It is a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means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communication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some</a:t>
            </a:r>
            <a:r>
              <a:rPr sz="2200" spc="10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fishes.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 algn="just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6545" algn="l"/>
              </a:tabLst>
            </a:pPr>
            <a:r>
              <a:rPr sz="2200" b="1" spc="-35" dirty="0">
                <a:solidFill>
                  <a:prstClr val="black"/>
                </a:solidFill>
                <a:latin typeface="Caladea"/>
                <a:cs typeface="Caladea"/>
              </a:rPr>
              <a:t>Torpedo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(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Electric </a:t>
            </a:r>
            <a:r>
              <a:rPr sz="2200" b="1" spc="-30" dirty="0">
                <a:solidFill>
                  <a:prstClr val="black"/>
                </a:solidFill>
                <a:latin typeface="Caladea"/>
                <a:cs typeface="Caladea"/>
              </a:rPr>
              <a:t>ray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),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 sharks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(</a:t>
            </a:r>
            <a:r>
              <a:rPr sz="2200" i="1" spc="-25" dirty="0">
                <a:solidFill>
                  <a:prstClr val="black"/>
                </a:solidFill>
                <a:latin typeface="Caladea"/>
                <a:cs typeface="Caladea"/>
              </a:rPr>
              <a:t>Scyliorhinus  </a:t>
            </a:r>
            <a:r>
              <a:rPr sz="2200" i="1" spc="-5" dirty="0">
                <a:solidFill>
                  <a:prstClr val="black"/>
                </a:solidFill>
                <a:latin typeface="Caladea"/>
                <a:cs typeface="Caladea"/>
              </a:rPr>
              <a:t>caniculus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)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have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electro receptors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that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they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use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 communication.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4489" y="4461128"/>
            <a:ext cx="694944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 algn="just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Sharks detect the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electric field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produced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prey </a:t>
            </a:r>
            <a:r>
              <a:rPr sz="2200" spc="-40" dirty="0">
                <a:solidFill>
                  <a:prstClr val="black"/>
                </a:solidFill>
                <a:latin typeface="Caladea"/>
                <a:cs typeface="Caladea"/>
              </a:rPr>
              <a:t>flatfish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that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buried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sand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specialized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organ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called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ampulla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r>
              <a:rPr sz="2200" b="1" spc="3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lorenzini.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403225" indent="-283845" algn="just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Electric fish communicate information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about </a:t>
            </a:r>
            <a:r>
              <a:rPr sz="2200" spc="-50" dirty="0">
                <a:solidFill>
                  <a:prstClr val="black"/>
                </a:solidFill>
                <a:latin typeface="Caladea"/>
                <a:cs typeface="Caladea"/>
              </a:rPr>
              <a:t>species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identity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discharging electric</a:t>
            </a:r>
            <a:r>
              <a:rPr sz="2200" spc="14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field.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01900" y="139700"/>
            <a:ext cx="8026400" cy="6578600"/>
            <a:chOff x="977900" y="139700"/>
            <a:chExt cx="8026400" cy="6578600"/>
          </a:xfrm>
        </p:grpSpPr>
        <p:sp>
          <p:nvSpPr>
            <p:cNvPr id="9" name="object 9"/>
            <p:cNvSpPr/>
            <p:nvPr/>
          </p:nvSpPr>
          <p:spPr>
            <a:xfrm>
              <a:off x="3581400" y="2819400"/>
              <a:ext cx="2133600" cy="1600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420623"/>
            <a:ext cx="4732020" cy="753110"/>
            <a:chOff x="1219200" y="420623"/>
            <a:chExt cx="4732020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420623"/>
              <a:ext cx="4732020" cy="75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1018031"/>
              <a:ext cx="4219956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2" y="530175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" dirty="0"/>
              <a:t>SURFACE</a:t>
            </a:r>
            <a:r>
              <a:rPr spc="-105" dirty="0"/>
              <a:t> </a:t>
            </a:r>
            <a:r>
              <a:rPr spc="-35" dirty="0"/>
              <a:t>VIBRATIONS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0897" y="1473454"/>
            <a:ext cx="7048500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3335" indent="-283845">
              <a:spcBef>
                <a:spcPts val="100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In some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animals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information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may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be communicated  </a:t>
            </a:r>
            <a:r>
              <a:rPr sz="24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patterns of surface vibrations.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115570" indent="-283845">
              <a:spcBef>
                <a:spcPts val="600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Eg. </a:t>
            </a:r>
            <a:r>
              <a:rPr sz="2400" spc="-30" dirty="0">
                <a:solidFill>
                  <a:prstClr val="black"/>
                </a:solidFill>
                <a:latin typeface="Caladea"/>
                <a:cs typeface="Caladea"/>
              </a:rPr>
              <a:t>Water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spider send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out ripples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of certain 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frequency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and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receptive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female </a:t>
            </a:r>
            <a:r>
              <a:rPr sz="2400" spc="-10" dirty="0">
                <a:solidFill>
                  <a:prstClr val="black"/>
                </a:solidFill>
                <a:latin typeface="Caladea"/>
                <a:cs typeface="Caladea"/>
              </a:rPr>
              <a:t>respond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400" spc="-10" dirty="0">
                <a:solidFill>
                  <a:prstClr val="black"/>
                </a:solidFill>
                <a:latin typeface="Caladea"/>
                <a:cs typeface="Caladea"/>
              </a:rPr>
              <a:t>moving 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towards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the</a:t>
            </a:r>
            <a:r>
              <a:rPr sz="2400" spc="1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adea"/>
                <a:cs typeface="Caladea"/>
              </a:rPr>
              <a:t>source.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03578" y="-578055"/>
            <a:ext cx="8026400" cy="6578600"/>
            <a:chOff x="977900" y="139700"/>
            <a:chExt cx="8026400" cy="6578600"/>
          </a:xfrm>
        </p:grpSpPr>
        <p:sp>
          <p:nvSpPr>
            <p:cNvPr id="8" name="object 8"/>
            <p:cNvSpPr/>
            <p:nvPr/>
          </p:nvSpPr>
          <p:spPr>
            <a:xfrm>
              <a:off x="3962400" y="4572000"/>
              <a:ext cx="2121789" cy="1752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6513-BD6B-486F-B863-EB1655D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431" y="1868346"/>
            <a:ext cx="8153060" cy="738664"/>
          </a:xfrm>
        </p:spPr>
        <p:txBody>
          <a:bodyPr/>
          <a:lstStyle/>
          <a:p>
            <a:r>
              <a:rPr lang="en-IN" sz="4800" dirty="0"/>
              <a:t>Human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4408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42BB-9BC4-41AD-B770-5CD6B9F9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1: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FE42-7B38-46F9-967A-FDB2BFA8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Animal Communication and human communication, </a:t>
            </a:r>
          </a:p>
          <a:p>
            <a:r>
              <a:rPr lang="en-IN" dirty="0"/>
              <a:t>Communication Models, </a:t>
            </a:r>
          </a:p>
          <a:p>
            <a:r>
              <a:rPr lang="en-IN" dirty="0"/>
              <a:t>Verbal and non-verbal communication, </a:t>
            </a:r>
          </a:p>
          <a:p>
            <a:r>
              <a:rPr lang="en-IN" dirty="0"/>
              <a:t>Speech and writing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85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9892-FEDE-43BB-BC54-D4BA38AF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E24E0-363B-40F7-85C6-ECAE53FFF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490" y="1022555"/>
            <a:ext cx="9672730" cy="6771084"/>
          </a:xfrm>
        </p:spPr>
        <p:txBody>
          <a:bodyPr/>
          <a:lstStyle/>
          <a:p>
            <a:r>
              <a:rPr lang="en-IN" dirty="0"/>
              <a:t>Newman &amp; Summer:-</a:t>
            </a:r>
          </a:p>
          <a:p>
            <a:r>
              <a:rPr lang="en-IN" dirty="0"/>
              <a:t>" Communication is an exchange of  facts, ideas, opinions or emotions by two or more  persons.”</a:t>
            </a:r>
          </a:p>
          <a:p>
            <a:endParaRPr lang="en-IN" dirty="0"/>
          </a:p>
          <a:p>
            <a:r>
              <a:rPr lang="en-IN" dirty="0"/>
              <a:t>Louis A. Allen:-</a:t>
            </a:r>
          </a:p>
          <a:p>
            <a:r>
              <a:rPr lang="en-IN" dirty="0"/>
              <a:t>“Communication involves a  systematic and </a:t>
            </a:r>
            <a:r>
              <a:rPr lang="en-IN" dirty="0" err="1"/>
              <a:t>continous</a:t>
            </a:r>
            <a:r>
              <a:rPr lang="en-IN" dirty="0"/>
              <a:t> process of telling,  listening and understanding.”</a:t>
            </a:r>
          </a:p>
          <a:p>
            <a:endParaRPr lang="en-IN" dirty="0"/>
          </a:p>
          <a:p>
            <a:r>
              <a:rPr lang="en-IN" dirty="0"/>
              <a:t>Hudson:-</a:t>
            </a:r>
          </a:p>
          <a:p>
            <a:r>
              <a:rPr lang="en-IN" dirty="0"/>
              <a:t>“Communication in its simplest form is  conveying of information from one person to  another.”</a:t>
            </a:r>
          </a:p>
          <a:p>
            <a:endParaRPr lang="en-IN" dirty="0"/>
          </a:p>
          <a:p>
            <a:r>
              <a:rPr lang="en-IN" dirty="0"/>
              <a:t>Elliott Jacques:-</a:t>
            </a:r>
          </a:p>
          <a:p>
            <a:r>
              <a:rPr lang="en-IN" dirty="0"/>
              <a:t>“The sum total of directly and indirectly ,  consciously &amp; unconsciously transmitted feeling,  attitudes and wishes”.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50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9773" y="521445"/>
            <a:ext cx="8234434" cy="4642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lang="en-IN" sz="3000" b="1" spc="-10" dirty="0">
                <a:solidFill>
                  <a:srgbClr val="C00000"/>
                </a:solidFill>
                <a:latin typeface="Carlito"/>
                <a:cs typeface="Carlito"/>
              </a:rPr>
              <a:t>F</a:t>
            </a:r>
            <a:r>
              <a:rPr sz="3000" b="1" spc="-10" dirty="0" err="1">
                <a:solidFill>
                  <a:srgbClr val="C00000"/>
                </a:solidFill>
                <a:latin typeface="Carlito"/>
                <a:cs typeface="Carlito"/>
              </a:rPr>
              <a:t>orms</a:t>
            </a:r>
            <a:r>
              <a:rPr sz="3000" b="1" spc="-1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000" b="1" dirty="0">
                <a:solidFill>
                  <a:srgbClr val="C00000"/>
                </a:solidFill>
                <a:latin typeface="Carlito"/>
                <a:cs typeface="Carlito"/>
              </a:rPr>
              <a:t>of Human</a:t>
            </a:r>
            <a:r>
              <a:rPr sz="3000" b="1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rlito"/>
                <a:cs typeface="Carlito"/>
              </a:rPr>
              <a:t>Communication:</a:t>
            </a:r>
            <a:endParaRPr lang="en-IN" sz="3000" b="1" spc="-10" dirty="0">
              <a:solidFill>
                <a:srgbClr val="C00000"/>
              </a:solidFill>
              <a:latin typeface="Carlito"/>
              <a:cs typeface="Carlito"/>
            </a:endParaRPr>
          </a:p>
          <a:p>
            <a:pPr marL="12700">
              <a:spcBef>
                <a:spcPts val="100"/>
              </a:spcBef>
              <a:tabLst>
                <a:tab pos="354965" algn="l"/>
                <a:tab pos="355600" algn="l"/>
              </a:tabLst>
            </a:pPr>
            <a:endParaRPr sz="3000" dirty="0">
              <a:latin typeface="Carlito"/>
              <a:cs typeface="Carlito"/>
            </a:endParaRPr>
          </a:p>
          <a:p>
            <a:pPr marL="440690" indent="-428625">
              <a:buFont typeface="Wingdings"/>
              <a:buChar char=""/>
              <a:tabLst>
                <a:tab pos="441325" algn="l"/>
              </a:tabLst>
            </a:pPr>
            <a:r>
              <a:rPr sz="3000" spc="-15" dirty="0">
                <a:latin typeface="Carlito"/>
                <a:cs typeface="Carlito"/>
              </a:rPr>
              <a:t>Intrapersonal</a:t>
            </a:r>
            <a:r>
              <a:rPr sz="3000" spc="-40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  <a:p>
            <a:pPr marL="440690" indent="-428625">
              <a:buFont typeface="Wingdings"/>
              <a:buChar char=""/>
              <a:tabLst>
                <a:tab pos="441325" algn="l"/>
              </a:tabLst>
            </a:pPr>
            <a:r>
              <a:rPr sz="3000" spc="-15" dirty="0">
                <a:latin typeface="Carlito"/>
                <a:cs typeface="Carlito"/>
              </a:rPr>
              <a:t>Interpersonal</a:t>
            </a:r>
            <a:r>
              <a:rPr sz="3000" spc="-75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  <a:p>
            <a:pPr marL="440690" indent="-428625">
              <a:buFont typeface="Wingdings"/>
              <a:buChar char=""/>
              <a:tabLst>
                <a:tab pos="441325" algn="l"/>
              </a:tabLst>
            </a:pPr>
            <a:r>
              <a:rPr sz="3000" spc="-10" dirty="0">
                <a:latin typeface="Carlito"/>
                <a:cs typeface="Carlito"/>
              </a:rPr>
              <a:t>Interviewing</a:t>
            </a:r>
            <a:endParaRPr sz="3000" dirty="0">
              <a:latin typeface="Carlito"/>
              <a:cs typeface="Carlito"/>
            </a:endParaRPr>
          </a:p>
          <a:p>
            <a:pPr marL="440690" indent="-428625">
              <a:buFont typeface="Wingdings"/>
              <a:buChar char=""/>
              <a:tabLst>
                <a:tab pos="441325" algn="l"/>
              </a:tabLst>
            </a:pPr>
            <a:r>
              <a:rPr sz="3000" spc="-5" dirty="0">
                <a:latin typeface="Carlito"/>
                <a:cs typeface="Carlito"/>
              </a:rPr>
              <a:t>Small </a:t>
            </a:r>
            <a:r>
              <a:rPr sz="3000" spc="-15" dirty="0">
                <a:latin typeface="Carlito"/>
                <a:cs typeface="Carlito"/>
              </a:rPr>
              <a:t>Group</a:t>
            </a:r>
            <a:r>
              <a:rPr sz="3000" spc="-20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  <a:p>
            <a:pPr marL="440690" indent="-428625">
              <a:spcBef>
                <a:spcPts val="5"/>
              </a:spcBef>
              <a:buFont typeface="Wingdings"/>
              <a:buChar char=""/>
              <a:tabLst>
                <a:tab pos="441325" algn="l"/>
              </a:tabLst>
            </a:pPr>
            <a:r>
              <a:rPr sz="3000" spc="-15" dirty="0">
                <a:latin typeface="Carlito"/>
                <a:cs typeface="Carlito"/>
              </a:rPr>
              <a:t>Organizational</a:t>
            </a:r>
            <a:r>
              <a:rPr sz="3000" spc="-20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"/>
              <a:tabLst>
                <a:tab pos="355600" algn="l"/>
              </a:tabLst>
            </a:pPr>
            <a:r>
              <a:rPr sz="3000" spc="-5" dirty="0">
                <a:latin typeface="Carlito"/>
                <a:cs typeface="Carlito"/>
              </a:rPr>
              <a:t>Public</a:t>
            </a:r>
            <a:r>
              <a:rPr sz="3000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Speaking</a:t>
            </a:r>
            <a:endParaRPr sz="30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"/>
              <a:tabLst>
                <a:tab pos="355600" algn="l"/>
              </a:tabLst>
            </a:pPr>
            <a:r>
              <a:rPr sz="3000" spc="-10" dirty="0">
                <a:latin typeface="Carlito"/>
                <a:cs typeface="Carlito"/>
              </a:rPr>
              <a:t>Computer-Mediated</a:t>
            </a:r>
            <a:r>
              <a:rPr sz="3000" spc="-2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"/>
              <a:tabLst>
                <a:tab pos="355600" algn="l"/>
              </a:tabLst>
            </a:pPr>
            <a:r>
              <a:rPr sz="3000" dirty="0">
                <a:latin typeface="Carlito"/>
                <a:cs typeface="Carlito"/>
              </a:rPr>
              <a:t>Mass</a:t>
            </a:r>
            <a:r>
              <a:rPr sz="3000" spc="-2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Communication</a:t>
            </a:r>
            <a:endParaRPr sz="3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5434" y="490221"/>
            <a:ext cx="779525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TYPES OF</a:t>
            </a:r>
            <a:r>
              <a:rPr spc="-5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51050" y="1593850"/>
            <a:ext cx="1841500" cy="2298700"/>
            <a:chOff x="527050" y="1593850"/>
            <a:chExt cx="1841500" cy="2298700"/>
          </a:xfrm>
        </p:grpSpPr>
        <p:sp>
          <p:nvSpPr>
            <p:cNvPr id="4" name="object 4"/>
            <p:cNvSpPr/>
            <p:nvPr/>
          </p:nvSpPr>
          <p:spPr>
            <a:xfrm>
              <a:off x="5334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8288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318006" y="2286000"/>
                  </a:lnTo>
                  <a:lnTo>
                    <a:pt x="1828800" y="1775205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51405" y="3375405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510794" y="0"/>
                  </a:moveTo>
                  <a:lnTo>
                    <a:pt x="102107" y="102108"/>
                  </a:lnTo>
                  <a:lnTo>
                    <a:pt x="0" y="510794"/>
                  </a:lnTo>
                  <a:lnTo>
                    <a:pt x="510794" y="0"/>
                  </a:lnTo>
                  <a:close/>
                </a:path>
              </a:pathLst>
            </a:custGeom>
            <a:solidFill>
              <a:srgbClr val="A3C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318006" y="2286000"/>
                  </a:moveTo>
                  <a:lnTo>
                    <a:pt x="1420114" y="1877314"/>
                  </a:lnTo>
                  <a:lnTo>
                    <a:pt x="1828800" y="1775205"/>
                  </a:lnTo>
                  <a:lnTo>
                    <a:pt x="1318006" y="2286000"/>
                  </a:lnTo>
                  <a:lnTo>
                    <a:pt x="0" y="2286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1775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67229" y="2195321"/>
            <a:ext cx="1610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5609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Formal  C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mmu</a:t>
            </a:r>
            <a:r>
              <a:rPr spc="-1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3450" y="1593850"/>
            <a:ext cx="1841500" cy="2298700"/>
            <a:chOff x="4489450" y="1593850"/>
            <a:chExt cx="1841500" cy="2298700"/>
          </a:xfrm>
        </p:grpSpPr>
        <p:sp>
          <p:nvSpPr>
            <p:cNvPr id="9" name="object 9"/>
            <p:cNvSpPr/>
            <p:nvPr/>
          </p:nvSpPr>
          <p:spPr>
            <a:xfrm>
              <a:off x="44958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8288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318005" y="2286000"/>
                  </a:lnTo>
                  <a:lnTo>
                    <a:pt x="1828800" y="1775205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3805" y="3375405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510794" y="0"/>
                  </a:moveTo>
                  <a:lnTo>
                    <a:pt x="102108" y="102108"/>
                  </a:lnTo>
                  <a:lnTo>
                    <a:pt x="0" y="510794"/>
                  </a:lnTo>
                  <a:lnTo>
                    <a:pt x="510794" y="0"/>
                  </a:lnTo>
                  <a:close/>
                </a:path>
              </a:pathLst>
            </a:custGeom>
            <a:solidFill>
              <a:srgbClr val="A3C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58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318005" y="2286000"/>
                  </a:moveTo>
                  <a:lnTo>
                    <a:pt x="1420114" y="1877314"/>
                  </a:lnTo>
                  <a:lnTo>
                    <a:pt x="1828800" y="1775205"/>
                  </a:lnTo>
                  <a:lnTo>
                    <a:pt x="1318005" y="2286000"/>
                  </a:lnTo>
                  <a:lnTo>
                    <a:pt x="0" y="2286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1775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30290" y="2195321"/>
            <a:ext cx="1610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165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Written  C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mmu</a:t>
            </a:r>
            <a:r>
              <a:rPr spc="-1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32250" y="1593850"/>
            <a:ext cx="1841500" cy="2298700"/>
            <a:chOff x="2508250" y="1593850"/>
            <a:chExt cx="1841500" cy="2298700"/>
          </a:xfrm>
        </p:grpSpPr>
        <p:sp>
          <p:nvSpPr>
            <p:cNvPr id="24" name="object 24"/>
            <p:cNvSpPr/>
            <p:nvPr/>
          </p:nvSpPr>
          <p:spPr>
            <a:xfrm>
              <a:off x="25146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8288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318005" y="2286000"/>
                  </a:lnTo>
                  <a:lnTo>
                    <a:pt x="1828800" y="1775205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32605" y="3375405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510794" y="0"/>
                  </a:moveTo>
                  <a:lnTo>
                    <a:pt x="102108" y="102108"/>
                  </a:lnTo>
                  <a:lnTo>
                    <a:pt x="0" y="510794"/>
                  </a:lnTo>
                  <a:lnTo>
                    <a:pt x="510794" y="0"/>
                  </a:lnTo>
                  <a:close/>
                </a:path>
              </a:pathLst>
            </a:custGeom>
            <a:solidFill>
              <a:srgbClr val="A3C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146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318005" y="2286000"/>
                  </a:moveTo>
                  <a:lnTo>
                    <a:pt x="1420114" y="1877314"/>
                  </a:lnTo>
                  <a:lnTo>
                    <a:pt x="1828800" y="1775205"/>
                  </a:lnTo>
                  <a:lnTo>
                    <a:pt x="1318005" y="2286000"/>
                  </a:lnTo>
                  <a:lnTo>
                    <a:pt x="0" y="2286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1775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48708" y="2195321"/>
            <a:ext cx="1610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7825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Informal  C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mmu</a:t>
            </a:r>
            <a:r>
              <a:rPr spc="-1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994650" y="1593850"/>
            <a:ext cx="1841500" cy="2298700"/>
            <a:chOff x="6470650" y="1593850"/>
            <a:chExt cx="1841500" cy="2298700"/>
          </a:xfrm>
        </p:grpSpPr>
        <p:sp>
          <p:nvSpPr>
            <p:cNvPr id="29" name="object 29"/>
            <p:cNvSpPr/>
            <p:nvPr/>
          </p:nvSpPr>
          <p:spPr>
            <a:xfrm>
              <a:off x="64770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8288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318005" y="2286000"/>
                  </a:lnTo>
                  <a:lnTo>
                    <a:pt x="1828800" y="1775205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95005" y="3375405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510794" y="0"/>
                  </a:moveTo>
                  <a:lnTo>
                    <a:pt x="102108" y="102108"/>
                  </a:lnTo>
                  <a:lnTo>
                    <a:pt x="0" y="510794"/>
                  </a:lnTo>
                  <a:lnTo>
                    <a:pt x="510794" y="0"/>
                  </a:lnTo>
                  <a:close/>
                </a:path>
              </a:pathLst>
            </a:custGeom>
            <a:solidFill>
              <a:srgbClr val="A3C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77000" y="1600200"/>
              <a:ext cx="1828800" cy="2286000"/>
            </a:xfrm>
            <a:custGeom>
              <a:avLst/>
              <a:gdLst/>
              <a:ahLst/>
              <a:cxnLst/>
              <a:rect l="l" t="t" r="r" b="b"/>
              <a:pathLst>
                <a:path w="1828800" h="2286000">
                  <a:moveTo>
                    <a:pt x="1318005" y="2286000"/>
                  </a:moveTo>
                  <a:lnTo>
                    <a:pt x="1420114" y="1877314"/>
                  </a:lnTo>
                  <a:lnTo>
                    <a:pt x="1828800" y="1775205"/>
                  </a:lnTo>
                  <a:lnTo>
                    <a:pt x="1318005" y="2286000"/>
                  </a:lnTo>
                  <a:lnTo>
                    <a:pt x="0" y="2286000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1775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111743" y="2195321"/>
            <a:ext cx="1610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4195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Oral  C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mmu</a:t>
            </a:r>
            <a:r>
              <a:rPr spc="-1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0946" y="511022"/>
            <a:ext cx="6901180" cy="3731791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spcBef>
                <a:spcPts val="900"/>
              </a:spcBef>
              <a:tabLst>
                <a:tab pos="354965" algn="l"/>
                <a:tab pos="355600" algn="l"/>
              </a:tabLst>
            </a:pPr>
            <a:r>
              <a:rPr sz="3200" b="1" spc="-5" dirty="0">
                <a:solidFill>
                  <a:srgbClr val="C00000"/>
                </a:solidFill>
                <a:latin typeface="Carlito"/>
                <a:cs typeface="Carlito"/>
              </a:rPr>
              <a:t>Benefits </a:t>
            </a:r>
            <a:r>
              <a:rPr sz="3200" b="1" dirty="0">
                <a:solidFill>
                  <a:srgbClr val="C00000"/>
                </a:solidFill>
                <a:latin typeface="Carlito"/>
                <a:cs typeface="Carlito"/>
              </a:rPr>
              <a:t>of </a:t>
            </a:r>
            <a:r>
              <a:rPr sz="3200" b="1" spc="-5" dirty="0">
                <a:solidFill>
                  <a:srgbClr val="C00000"/>
                </a:solidFill>
                <a:latin typeface="Carlito"/>
                <a:cs typeface="Carlito"/>
              </a:rPr>
              <a:t>Human</a:t>
            </a:r>
            <a:r>
              <a:rPr sz="3200" b="1" spc="-8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rlito"/>
                <a:cs typeface="Carlito"/>
              </a:rPr>
              <a:t>Communication:</a:t>
            </a:r>
            <a:endParaRPr sz="3200" dirty="0">
              <a:latin typeface="Carlito"/>
              <a:cs typeface="Carlito"/>
            </a:endParaRPr>
          </a:p>
          <a:p>
            <a:pPr marL="436245" indent="-424180">
              <a:spcBef>
                <a:spcPts val="690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latin typeface="Carlito"/>
                <a:cs typeface="Carlito"/>
              </a:rPr>
              <a:t>Critical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creative </a:t>
            </a:r>
            <a:r>
              <a:rPr sz="2800" spc="-10" dirty="0">
                <a:latin typeface="Carlito"/>
                <a:cs typeface="Carlito"/>
              </a:rPr>
              <a:t>thinking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  <a:p>
            <a:pPr marL="436245" indent="-424180">
              <a:spcBef>
                <a:spcPts val="670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5" dirty="0">
                <a:latin typeface="Carlito"/>
                <a:cs typeface="Carlito"/>
              </a:rPr>
              <a:t>Interaction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  <a:p>
            <a:pPr marL="436245" indent="-424180">
              <a:spcBef>
                <a:spcPts val="675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5" dirty="0">
                <a:latin typeface="Carlito"/>
                <a:cs typeface="Carlito"/>
              </a:rPr>
              <a:t>relationship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  <a:p>
            <a:pPr marL="436245" indent="-424180">
              <a:spcBef>
                <a:spcPts val="670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5" dirty="0">
                <a:latin typeface="Carlito"/>
                <a:cs typeface="Carlito"/>
              </a:rPr>
              <a:t>Leadership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  <a:p>
            <a:pPr marL="436245" indent="-424180">
              <a:spcBef>
                <a:spcPts val="675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5" dirty="0">
                <a:latin typeface="Carlito"/>
                <a:cs typeface="Carlito"/>
              </a:rPr>
              <a:t>Presentation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  <a:p>
            <a:pPr marL="436245" indent="-424180">
              <a:spcBef>
                <a:spcPts val="670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latin typeface="Carlito"/>
                <a:cs typeface="Carlito"/>
              </a:rPr>
              <a:t>Media </a:t>
            </a:r>
            <a:r>
              <a:rPr sz="2800" spc="-15" dirty="0">
                <a:latin typeface="Carlito"/>
                <a:cs typeface="Carlito"/>
              </a:rPr>
              <a:t>Literacy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skills.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3172" y="183454"/>
            <a:ext cx="823472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Elements of Human</a:t>
            </a:r>
            <a:r>
              <a:rPr spc="-1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268253" y="1165860"/>
            <a:ext cx="7819644" cy="4526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681" y="175887"/>
            <a:ext cx="773461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Principles </a:t>
            </a:r>
            <a:r>
              <a:rPr spc="-5" dirty="0"/>
              <a:t>of Human</a:t>
            </a:r>
            <a:r>
              <a:rPr spc="2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701912" y="1184495"/>
            <a:ext cx="2797692" cy="740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10022" y="1334516"/>
            <a:ext cx="1170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spc="-5" dirty="0">
                <a:latin typeface="Carlito"/>
                <a:cs typeface="Carlito"/>
              </a:rPr>
              <a:t>Purposeful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4972" y="1898777"/>
            <a:ext cx="2797810" cy="945515"/>
            <a:chOff x="4800972" y="1898776"/>
            <a:chExt cx="2797810" cy="945515"/>
          </a:xfrm>
        </p:grpSpPr>
        <p:sp>
          <p:nvSpPr>
            <p:cNvPr id="6" name="object 6"/>
            <p:cNvSpPr/>
            <p:nvPr/>
          </p:nvSpPr>
          <p:spPr>
            <a:xfrm>
              <a:off x="5249545" y="1898776"/>
              <a:ext cx="276225" cy="160655"/>
            </a:xfrm>
            <a:custGeom>
              <a:avLst/>
              <a:gdLst/>
              <a:ahLst/>
              <a:cxnLst/>
              <a:rect l="l" t="t" r="r" b="b"/>
              <a:pathLst>
                <a:path w="276225" h="160655">
                  <a:moveTo>
                    <a:pt x="173735" y="143637"/>
                  </a:moveTo>
                  <a:lnTo>
                    <a:pt x="170836" y="146284"/>
                  </a:lnTo>
                  <a:lnTo>
                    <a:pt x="170751" y="148082"/>
                  </a:lnTo>
                  <a:lnTo>
                    <a:pt x="170560" y="153415"/>
                  </a:lnTo>
                  <a:lnTo>
                    <a:pt x="173354" y="156337"/>
                  </a:lnTo>
                  <a:lnTo>
                    <a:pt x="275843" y="160274"/>
                  </a:lnTo>
                  <a:lnTo>
                    <a:pt x="275123" y="158876"/>
                  </a:lnTo>
                  <a:lnTo>
                    <a:pt x="261746" y="158876"/>
                  </a:lnTo>
                  <a:lnTo>
                    <a:pt x="241997" y="146284"/>
                  </a:lnTo>
                  <a:lnTo>
                    <a:pt x="173735" y="143637"/>
                  </a:lnTo>
                  <a:close/>
                </a:path>
                <a:path w="276225" h="160655">
                  <a:moveTo>
                    <a:pt x="241997" y="146284"/>
                  </a:moveTo>
                  <a:lnTo>
                    <a:pt x="261746" y="158876"/>
                  </a:lnTo>
                  <a:lnTo>
                    <a:pt x="263279" y="156463"/>
                  </a:lnTo>
                  <a:lnTo>
                    <a:pt x="259587" y="156463"/>
                  </a:lnTo>
                  <a:lnTo>
                    <a:pt x="254585" y="146772"/>
                  </a:lnTo>
                  <a:lnTo>
                    <a:pt x="241997" y="146284"/>
                  </a:lnTo>
                  <a:close/>
                </a:path>
                <a:path w="276225" h="160655">
                  <a:moveTo>
                    <a:pt x="224916" y="67818"/>
                  </a:moveTo>
                  <a:lnTo>
                    <a:pt x="221868" y="69469"/>
                  </a:lnTo>
                  <a:lnTo>
                    <a:pt x="218693" y="71120"/>
                  </a:lnTo>
                  <a:lnTo>
                    <a:pt x="217550" y="74930"/>
                  </a:lnTo>
                  <a:lnTo>
                    <a:pt x="219075" y="77977"/>
                  </a:lnTo>
                  <a:lnTo>
                    <a:pt x="248746" y="135461"/>
                  </a:lnTo>
                  <a:lnTo>
                    <a:pt x="268604" y="148082"/>
                  </a:lnTo>
                  <a:lnTo>
                    <a:pt x="261746" y="158876"/>
                  </a:lnTo>
                  <a:lnTo>
                    <a:pt x="275123" y="158876"/>
                  </a:lnTo>
                  <a:lnTo>
                    <a:pt x="230377" y="72136"/>
                  </a:lnTo>
                  <a:lnTo>
                    <a:pt x="228853" y="69087"/>
                  </a:lnTo>
                  <a:lnTo>
                    <a:pt x="224916" y="67818"/>
                  </a:lnTo>
                  <a:close/>
                </a:path>
                <a:path w="276225" h="160655">
                  <a:moveTo>
                    <a:pt x="254585" y="146772"/>
                  </a:moveTo>
                  <a:lnTo>
                    <a:pt x="259587" y="156463"/>
                  </a:lnTo>
                  <a:lnTo>
                    <a:pt x="265429" y="147193"/>
                  </a:lnTo>
                  <a:lnTo>
                    <a:pt x="254585" y="146772"/>
                  </a:lnTo>
                  <a:close/>
                </a:path>
                <a:path w="276225" h="160655">
                  <a:moveTo>
                    <a:pt x="248746" y="135461"/>
                  </a:moveTo>
                  <a:lnTo>
                    <a:pt x="254585" y="146772"/>
                  </a:lnTo>
                  <a:lnTo>
                    <a:pt x="265429" y="147193"/>
                  </a:lnTo>
                  <a:lnTo>
                    <a:pt x="259587" y="156463"/>
                  </a:lnTo>
                  <a:lnTo>
                    <a:pt x="263279" y="156463"/>
                  </a:lnTo>
                  <a:lnTo>
                    <a:pt x="268604" y="148082"/>
                  </a:lnTo>
                  <a:lnTo>
                    <a:pt x="248746" y="135461"/>
                  </a:lnTo>
                  <a:close/>
                </a:path>
                <a:path w="276225" h="160655">
                  <a:moveTo>
                    <a:pt x="5460" y="0"/>
                  </a:moveTo>
                  <a:lnTo>
                    <a:pt x="0" y="11430"/>
                  </a:lnTo>
                  <a:lnTo>
                    <a:pt x="35178" y="28701"/>
                  </a:lnTo>
                  <a:lnTo>
                    <a:pt x="70103" y="46609"/>
                  </a:lnTo>
                  <a:lnTo>
                    <a:pt x="104647" y="64897"/>
                  </a:lnTo>
                  <a:lnTo>
                    <a:pt x="138937" y="83820"/>
                  </a:lnTo>
                  <a:lnTo>
                    <a:pt x="172719" y="103505"/>
                  </a:lnTo>
                  <a:lnTo>
                    <a:pt x="206375" y="123571"/>
                  </a:lnTo>
                  <a:lnTo>
                    <a:pt x="241997" y="146284"/>
                  </a:lnTo>
                  <a:lnTo>
                    <a:pt x="254585" y="146772"/>
                  </a:lnTo>
                  <a:lnTo>
                    <a:pt x="212851" y="112649"/>
                  </a:lnTo>
                  <a:lnTo>
                    <a:pt x="179069" y="92456"/>
                  </a:lnTo>
                  <a:lnTo>
                    <a:pt x="145033" y="72771"/>
                  </a:lnTo>
                  <a:lnTo>
                    <a:pt x="110616" y="53721"/>
                  </a:lnTo>
                  <a:lnTo>
                    <a:pt x="75945" y="35178"/>
                  </a:lnTo>
                  <a:lnTo>
                    <a:pt x="40766" y="17272"/>
                  </a:lnTo>
                  <a:lnTo>
                    <a:pt x="546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0972" y="2103467"/>
              <a:ext cx="2797692" cy="7403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03542" y="2252548"/>
            <a:ext cx="1431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spc="-15" dirty="0">
                <a:latin typeface="Carlito"/>
                <a:cs typeface="Carlito"/>
              </a:rPr>
              <a:t>Transactional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42403" y="2904236"/>
            <a:ext cx="276225" cy="436245"/>
          </a:xfrm>
          <a:custGeom>
            <a:avLst/>
            <a:gdLst/>
            <a:ahLst/>
            <a:cxnLst/>
            <a:rect l="l" t="t" r="r" b="b"/>
            <a:pathLst>
              <a:path w="276225" h="436245">
                <a:moveTo>
                  <a:pt x="190119" y="368300"/>
                </a:moveTo>
                <a:lnTo>
                  <a:pt x="186181" y="369062"/>
                </a:lnTo>
                <a:lnTo>
                  <a:pt x="184276" y="371983"/>
                </a:lnTo>
                <a:lnTo>
                  <a:pt x="182245" y="374903"/>
                </a:lnTo>
                <a:lnTo>
                  <a:pt x="183006" y="378840"/>
                </a:lnTo>
                <a:lnTo>
                  <a:pt x="185927" y="380746"/>
                </a:lnTo>
                <a:lnTo>
                  <a:pt x="268097" y="436244"/>
                </a:lnTo>
                <a:lnTo>
                  <a:pt x="268785" y="427609"/>
                </a:lnTo>
                <a:lnTo>
                  <a:pt x="256921" y="427609"/>
                </a:lnTo>
                <a:lnTo>
                  <a:pt x="246774" y="406494"/>
                </a:lnTo>
                <a:lnTo>
                  <a:pt x="193040" y="370204"/>
                </a:lnTo>
                <a:lnTo>
                  <a:pt x="190119" y="368300"/>
                </a:lnTo>
                <a:close/>
              </a:path>
              <a:path w="276225" h="436245">
                <a:moveTo>
                  <a:pt x="246774" y="406494"/>
                </a:moveTo>
                <a:lnTo>
                  <a:pt x="256921" y="427609"/>
                </a:lnTo>
                <a:lnTo>
                  <a:pt x="263832" y="424306"/>
                </a:lnTo>
                <a:lnTo>
                  <a:pt x="256286" y="424306"/>
                </a:lnTo>
                <a:lnTo>
                  <a:pt x="257145" y="413498"/>
                </a:lnTo>
                <a:lnTo>
                  <a:pt x="246774" y="406494"/>
                </a:lnTo>
                <a:close/>
              </a:path>
              <a:path w="276225" h="436245">
                <a:moveTo>
                  <a:pt x="266573" y="330326"/>
                </a:moveTo>
                <a:lnTo>
                  <a:pt x="263525" y="332866"/>
                </a:lnTo>
                <a:lnTo>
                  <a:pt x="263190" y="337438"/>
                </a:lnTo>
                <a:lnTo>
                  <a:pt x="258136" y="401019"/>
                </a:lnTo>
                <a:lnTo>
                  <a:pt x="268350" y="422148"/>
                </a:lnTo>
                <a:lnTo>
                  <a:pt x="256921" y="427609"/>
                </a:lnTo>
                <a:lnTo>
                  <a:pt x="268785" y="427609"/>
                </a:lnTo>
                <a:lnTo>
                  <a:pt x="276043" y="336423"/>
                </a:lnTo>
                <a:lnTo>
                  <a:pt x="276225" y="333883"/>
                </a:lnTo>
                <a:lnTo>
                  <a:pt x="273557" y="330835"/>
                </a:lnTo>
                <a:lnTo>
                  <a:pt x="266573" y="330326"/>
                </a:lnTo>
                <a:close/>
              </a:path>
              <a:path w="276225" h="436245">
                <a:moveTo>
                  <a:pt x="257145" y="413498"/>
                </a:moveTo>
                <a:lnTo>
                  <a:pt x="256286" y="424306"/>
                </a:lnTo>
                <a:lnTo>
                  <a:pt x="266192" y="419608"/>
                </a:lnTo>
                <a:lnTo>
                  <a:pt x="257145" y="413498"/>
                </a:lnTo>
                <a:close/>
              </a:path>
              <a:path w="276225" h="436245">
                <a:moveTo>
                  <a:pt x="258136" y="401019"/>
                </a:moveTo>
                <a:lnTo>
                  <a:pt x="257145" y="413498"/>
                </a:lnTo>
                <a:lnTo>
                  <a:pt x="266192" y="419608"/>
                </a:lnTo>
                <a:lnTo>
                  <a:pt x="256286" y="424306"/>
                </a:lnTo>
                <a:lnTo>
                  <a:pt x="263832" y="424306"/>
                </a:lnTo>
                <a:lnTo>
                  <a:pt x="268350" y="422148"/>
                </a:lnTo>
                <a:lnTo>
                  <a:pt x="258136" y="401019"/>
                </a:lnTo>
                <a:close/>
              </a:path>
              <a:path w="276225" h="436245">
                <a:moveTo>
                  <a:pt x="10159" y="0"/>
                </a:moveTo>
                <a:lnTo>
                  <a:pt x="0" y="7619"/>
                </a:lnTo>
                <a:lnTo>
                  <a:pt x="37973" y="58419"/>
                </a:lnTo>
                <a:lnTo>
                  <a:pt x="74549" y="109981"/>
                </a:lnTo>
                <a:lnTo>
                  <a:pt x="109600" y="162560"/>
                </a:lnTo>
                <a:lnTo>
                  <a:pt x="143128" y="216153"/>
                </a:lnTo>
                <a:lnTo>
                  <a:pt x="175259" y="270510"/>
                </a:lnTo>
                <a:lnTo>
                  <a:pt x="205867" y="325754"/>
                </a:lnTo>
                <a:lnTo>
                  <a:pt x="234950" y="381888"/>
                </a:lnTo>
                <a:lnTo>
                  <a:pt x="246774" y="406494"/>
                </a:lnTo>
                <a:lnTo>
                  <a:pt x="257145" y="413498"/>
                </a:lnTo>
                <a:lnTo>
                  <a:pt x="246125" y="376174"/>
                </a:lnTo>
                <a:lnTo>
                  <a:pt x="216916" y="319659"/>
                </a:lnTo>
                <a:lnTo>
                  <a:pt x="186181" y="264033"/>
                </a:lnTo>
                <a:lnTo>
                  <a:pt x="153924" y="209296"/>
                </a:lnTo>
                <a:lnTo>
                  <a:pt x="120142" y="155575"/>
                </a:lnTo>
                <a:lnTo>
                  <a:pt x="84963" y="102615"/>
                </a:lnTo>
                <a:lnTo>
                  <a:pt x="48132" y="50800"/>
                </a:lnTo>
                <a:lnTo>
                  <a:pt x="10159" y="0"/>
                </a:lnTo>
                <a:close/>
              </a:path>
            </a:pathLst>
          </a:custGeom>
          <a:solidFill>
            <a:srgbClr val="48CE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7055" y="3479639"/>
            <a:ext cx="2797692" cy="740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21372" y="3629609"/>
            <a:ext cx="1939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spc="-15" dirty="0">
                <a:latin typeface="Carlito"/>
                <a:cs typeface="Carlito"/>
              </a:rPr>
              <a:t>Package </a:t>
            </a:r>
            <a:r>
              <a:rPr sz="2000" b="1" dirty="0">
                <a:latin typeface="Carlito"/>
                <a:cs typeface="Carlito"/>
              </a:rPr>
              <a:t>of</a:t>
            </a:r>
            <a:r>
              <a:rPr sz="2000" b="1" spc="-4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Signals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39228" y="4285361"/>
            <a:ext cx="258445" cy="374015"/>
          </a:xfrm>
          <a:custGeom>
            <a:avLst/>
            <a:gdLst/>
            <a:ahLst/>
            <a:cxnLst/>
            <a:rect l="l" t="t" r="r" b="b"/>
            <a:pathLst>
              <a:path w="258445" h="374014">
                <a:moveTo>
                  <a:pt x="19176" y="270128"/>
                </a:moveTo>
                <a:lnTo>
                  <a:pt x="15875" y="272541"/>
                </a:lnTo>
                <a:lnTo>
                  <a:pt x="15367" y="275970"/>
                </a:lnTo>
                <a:lnTo>
                  <a:pt x="0" y="373888"/>
                </a:lnTo>
                <a:lnTo>
                  <a:pt x="15281" y="368172"/>
                </a:lnTo>
                <a:lnTo>
                  <a:pt x="12826" y="368172"/>
                </a:lnTo>
                <a:lnTo>
                  <a:pt x="3048" y="360171"/>
                </a:lnTo>
                <a:lnTo>
                  <a:pt x="17865" y="341992"/>
                </a:lnTo>
                <a:lnTo>
                  <a:pt x="27940" y="278002"/>
                </a:lnTo>
                <a:lnTo>
                  <a:pt x="28448" y="274574"/>
                </a:lnTo>
                <a:lnTo>
                  <a:pt x="26162" y="271271"/>
                </a:lnTo>
                <a:lnTo>
                  <a:pt x="22605" y="270763"/>
                </a:lnTo>
                <a:lnTo>
                  <a:pt x="19176" y="270128"/>
                </a:lnTo>
                <a:close/>
              </a:path>
              <a:path w="258445" h="374014">
                <a:moveTo>
                  <a:pt x="17865" y="341992"/>
                </a:moveTo>
                <a:lnTo>
                  <a:pt x="3048" y="360171"/>
                </a:lnTo>
                <a:lnTo>
                  <a:pt x="12826" y="368172"/>
                </a:lnTo>
                <a:lnTo>
                  <a:pt x="15315" y="365125"/>
                </a:lnTo>
                <a:lnTo>
                  <a:pt x="14224" y="365125"/>
                </a:lnTo>
                <a:lnTo>
                  <a:pt x="5715" y="358139"/>
                </a:lnTo>
                <a:lnTo>
                  <a:pt x="15924" y="354323"/>
                </a:lnTo>
                <a:lnTo>
                  <a:pt x="17865" y="341992"/>
                </a:lnTo>
                <a:close/>
              </a:path>
              <a:path w="258445" h="374014">
                <a:moveTo>
                  <a:pt x="91567" y="326008"/>
                </a:moveTo>
                <a:lnTo>
                  <a:pt x="88265" y="327278"/>
                </a:lnTo>
                <a:lnTo>
                  <a:pt x="27742" y="349905"/>
                </a:lnTo>
                <a:lnTo>
                  <a:pt x="12826" y="368172"/>
                </a:lnTo>
                <a:lnTo>
                  <a:pt x="15281" y="368172"/>
                </a:lnTo>
                <a:lnTo>
                  <a:pt x="92709" y="339216"/>
                </a:lnTo>
                <a:lnTo>
                  <a:pt x="96012" y="337946"/>
                </a:lnTo>
                <a:lnTo>
                  <a:pt x="97663" y="334263"/>
                </a:lnTo>
                <a:lnTo>
                  <a:pt x="96520" y="330962"/>
                </a:lnTo>
                <a:lnTo>
                  <a:pt x="95250" y="327659"/>
                </a:lnTo>
                <a:lnTo>
                  <a:pt x="91567" y="326008"/>
                </a:lnTo>
                <a:close/>
              </a:path>
              <a:path w="258445" h="374014">
                <a:moveTo>
                  <a:pt x="15924" y="354323"/>
                </a:moveTo>
                <a:lnTo>
                  <a:pt x="5715" y="358139"/>
                </a:lnTo>
                <a:lnTo>
                  <a:pt x="14224" y="365125"/>
                </a:lnTo>
                <a:lnTo>
                  <a:pt x="15924" y="354323"/>
                </a:lnTo>
                <a:close/>
              </a:path>
              <a:path w="258445" h="374014">
                <a:moveTo>
                  <a:pt x="27742" y="349905"/>
                </a:moveTo>
                <a:lnTo>
                  <a:pt x="15924" y="354323"/>
                </a:lnTo>
                <a:lnTo>
                  <a:pt x="14224" y="365125"/>
                </a:lnTo>
                <a:lnTo>
                  <a:pt x="15315" y="365125"/>
                </a:lnTo>
                <a:lnTo>
                  <a:pt x="27742" y="349905"/>
                </a:lnTo>
                <a:close/>
              </a:path>
              <a:path w="258445" h="374014">
                <a:moveTo>
                  <a:pt x="246888" y="0"/>
                </a:moveTo>
                <a:lnTo>
                  <a:pt x="219455" y="49021"/>
                </a:lnTo>
                <a:lnTo>
                  <a:pt x="190753" y="97155"/>
                </a:lnTo>
                <a:lnTo>
                  <a:pt x="160908" y="144525"/>
                </a:lnTo>
                <a:lnTo>
                  <a:pt x="130048" y="191262"/>
                </a:lnTo>
                <a:lnTo>
                  <a:pt x="97917" y="237108"/>
                </a:lnTo>
                <a:lnTo>
                  <a:pt x="64770" y="282066"/>
                </a:lnTo>
                <a:lnTo>
                  <a:pt x="30479" y="326516"/>
                </a:lnTo>
                <a:lnTo>
                  <a:pt x="17865" y="341992"/>
                </a:lnTo>
                <a:lnTo>
                  <a:pt x="15924" y="354323"/>
                </a:lnTo>
                <a:lnTo>
                  <a:pt x="75056" y="289687"/>
                </a:lnTo>
                <a:lnTo>
                  <a:pt x="108330" y="244347"/>
                </a:lnTo>
                <a:lnTo>
                  <a:pt x="140589" y="198246"/>
                </a:lnTo>
                <a:lnTo>
                  <a:pt x="171703" y="151383"/>
                </a:lnTo>
                <a:lnTo>
                  <a:pt x="201675" y="103631"/>
                </a:lnTo>
                <a:lnTo>
                  <a:pt x="230504" y="55244"/>
                </a:lnTo>
                <a:lnTo>
                  <a:pt x="258064" y="6222"/>
                </a:lnTo>
                <a:lnTo>
                  <a:pt x="246888" y="0"/>
                </a:lnTo>
                <a:close/>
              </a:path>
            </a:pathLst>
          </a:custGeom>
          <a:solidFill>
            <a:srgbClr val="47D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24972" y="4756751"/>
            <a:ext cx="2797692" cy="74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09765" y="4906137"/>
            <a:ext cx="2418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5" dirty="0">
                <a:latin typeface="Carlito"/>
                <a:cs typeface="Carlito"/>
              </a:rPr>
              <a:t>Content</a:t>
            </a:r>
            <a:r>
              <a:rPr sz="2000" b="1" spc="-5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&amp;Relationship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01515" y="5498847"/>
            <a:ext cx="2789555" cy="966469"/>
            <a:chOff x="3177514" y="5498846"/>
            <a:chExt cx="2789555" cy="966469"/>
          </a:xfrm>
        </p:grpSpPr>
        <p:sp>
          <p:nvSpPr>
            <p:cNvPr id="16" name="object 16"/>
            <p:cNvSpPr/>
            <p:nvPr/>
          </p:nvSpPr>
          <p:spPr>
            <a:xfrm>
              <a:off x="5234559" y="5498846"/>
              <a:ext cx="313690" cy="196850"/>
            </a:xfrm>
            <a:custGeom>
              <a:avLst/>
              <a:gdLst/>
              <a:ahLst/>
              <a:cxnLst/>
              <a:rect l="l" t="t" r="r" b="b"/>
              <a:pathLst>
                <a:path w="313689" h="196850">
                  <a:moveTo>
                    <a:pt x="59689" y="103174"/>
                  </a:moveTo>
                  <a:lnTo>
                    <a:pt x="55752" y="104012"/>
                  </a:lnTo>
                  <a:lnTo>
                    <a:pt x="0" y="190157"/>
                  </a:lnTo>
                  <a:lnTo>
                    <a:pt x="102362" y="196278"/>
                  </a:lnTo>
                  <a:lnTo>
                    <a:pt x="105410" y="193611"/>
                  </a:lnTo>
                  <a:lnTo>
                    <a:pt x="105662" y="190144"/>
                  </a:lnTo>
                  <a:lnTo>
                    <a:pt x="14096" y="190144"/>
                  </a:lnTo>
                  <a:lnTo>
                    <a:pt x="8381" y="178803"/>
                  </a:lnTo>
                  <a:lnTo>
                    <a:pt x="29263" y="168243"/>
                  </a:lnTo>
                  <a:lnTo>
                    <a:pt x="66420" y="110909"/>
                  </a:lnTo>
                  <a:lnTo>
                    <a:pt x="65531" y="106984"/>
                  </a:lnTo>
                  <a:lnTo>
                    <a:pt x="59689" y="103174"/>
                  </a:lnTo>
                  <a:close/>
                </a:path>
                <a:path w="313689" h="196850">
                  <a:moveTo>
                    <a:pt x="29263" y="168243"/>
                  </a:moveTo>
                  <a:lnTo>
                    <a:pt x="8381" y="178803"/>
                  </a:lnTo>
                  <a:lnTo>
                    <a:pt x="14096" y="190144"/>
                  </a:lnTo>
                  <a:lnTo>
                    <a:pt x="18492" y="187921"/>
                  </a:lnTo>
                  <a:lnTo>
                    <a:pt x="16510" y="187921"/>
                  </a:lnTo>
                  <a:lnTo>
                    <a:pt x="11556" y="178130"/>
                  </a:lnTo>
                  <a:lnTo>
                    <a:pt x="22855" y="178130"/>
                  </a:lnTo>
                  <a:lnTo>
                    <a:pt x="29263" y="168243"/>
                  </a:lnTo>
                  <a:close/>
                </a:path>
                <a:path w="313689" h="196850">
                  <a:moveTo>
                    <a:pt x="35076" y="179536"/>
                  </a:moveTo>
                  <a:lnTo>
                    <a:pt x="14096" y="190144"/>
                  </a:lnTo>
                  <a:lnTo>
                    <a:pt x="105662" y="190144"/>
                  </a:lnTo>
                  <a:lnTo>
                    <a:pt x="105790" y="186613"/>
                  </a:lnTo>
                  <a:lnTo>
                    <a:pt x="103124" y="183603"/>
                  </a:lnTo>
                  <a:lnTo>
                    <a:pt x="35076" y="179536"/>
                  </a:lnTo>
                  <a:close/>
                </a:path>
                <a:path w="313689" h="196850">
                  <a:moveTo>
                    <a:pt x="11556" y="178130"/>
                  </a:moveTo>
                  <a:lnTo>
                    <a:pt x="16510" y="187921"/>
                  </a:lnTo>
                  <a:lnTo>
                    <a:pt x="22434" y="178780"/>
                  </a:lnTo>
                  <a:lnTo>
                    <a:pt x="11556" y="178130"/>
                  </a:lnTo>
                  <a:close/>
                </a:path>
                <a:path w="313689" h="196850">
                  <a:moveTo>
                    <a:pt x="22434" y="178780"/>
                  </a:moveTo>
                  <a:lnTo>
                    <a:pt x="16510" y="187921"/>
                  </a:lnTo>
                  <a:lnTo>
                    <a:pt x="18492" y="187921"/>
                  </a:lnTo>
                  <a:lnTo>
                    <a:pt x="35076" y="179536"/>
                  </a:lnTo>
                  <a:lnTo>
                    <a:pt x="22434" y="178780"/>
                  </a:lnTo>
                  <a:close/>
                </a:path>
                <a:path w="313689" h="196850">
                  <a:moveTo>
                    <a:pt x="306069" y="0"/>
                  </a:moveTo>
                  <a:lnTo>
                    <a:pt x="269113" y="25907"/>
                  </a:lnTo>
                  <a:lnTo>
                    <a:pt x="231520" y="50799"/>
                  </a:lnTo>
                  <a:lnTo>
                    <a:pt x="193675" y="74929"/>
                  </a:lnTo>
                  <a:lnTo>
                    <a:pt x="155193" y="98437"/>
                  </a:lnTo>
                  <a:lnTo>
                    <a:pt x="116331" y="121132"/>
                  </a:lnTo>
                  <a:lnTo>
                    <a:pt x="76962" y="142976"/>
                  </a:lnTo>
                  <a:lnTo>
                    <a:pt x="37337" y="164160"/>
                  </a:lnTo>
                  <a:lnTo>
                    <a:pt x="29263" y="168243"/>
                  </a:lnTo>
                  <a:lnTo>
                    <a:pt x="22434" y="178780"/>
                  </a:lnTo>
                  <a:lnTo>
                    <a:pt x="83185" y="154076"/>
                  </a:lnTo>
                  <a:lnTo>
                    <a:pt x="122681" y="132105"/>
                  </a:lnTo>
                  <a:lnTo>
                    <a:pt x="161798" y="109270"/>
                  </a:lnTo>
                  <a:lnTo>
                    <a:pt x="200532" y="85724"/>
                  </a:lnTo>
                  <a:lnTo>
                    <a:pt x="238632" y="61340"/>
                  </a:lnTo>
                  <a:lnTo>
                    <a:pt x="276351" y="36321"/>
                  </a:lnTo>
                  <a:lnTo>
                    <a:pt x="313436" y="10540"/>
                  </a:lnTo>
                  <a:lnTo>
                    <a:pt x="306069" y="0"/>
                  </a:lnTo>
                  <a:close/>
                </a:path>
                <a:path w="313689" h="196850">
                  <a:moveTo>
                    <a:pt x="22855" y="178130"/>
                  </a:moveTo>
                  <a:lnTo>
                    <a:pt x="11556" y="178130"/>
                  </a:lnTo>
                  <a:lnTo>
                    <a:pt x="22434" y="178780"/>
                  </a:lnTo>
                  <a:lnTo>
                    <a:pt x="22855" y="178130"/>
                  </a:lnTo>
                  <a:close/>
                </a:path>
              </a:pathLst>
            </a:custGeom>
            <a:solidFill>
              <a:srgbClr val="46D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7514" y="5724491"/>
              <a:ext cx="2788970" cy="7403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49749" y="5874817"/>
            <a:ext cx="2494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Carlito"/>
                <a:cs typeface="Carlito"/>
              </a:rPr>
              <a:t>Process </a:t>
            </a:r>
            <a:r>
              <a:rPr sz="2000" b="1" dirty="0">
                <a:latin typeface="Carlito"/>
                <a:cs typeface="Carlito"/>
              </a:rPr>
              <a:t>of</a:t>
            </a:r>
            <a:r>
              <a:rPr sz="2000" b="1" spc="-5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Adjustments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78851" y="4756751"/>
            <a:ext cx="2797810" cy="938530"/>
            <a:chOff x="1554851" y="4756751"/>
            <a:chExt cx="2797810" cy="938530"/>
          </a:xfrm>
        </p:grpSpPr>
        <p:sp>
          <p:nvSpPr>
            <p:cNvPr id="20" name="object 20"/>
            <p:cNvSpPr/>
            <p:nvPr/>
          </p:nvSpPr>
          <p:spPr>
            <a:xfrm>
              <a:off x="3599814" y="5504052"/>
              <a:ext cx="313055" cy="191135"/>
            </a:xfrm>
            <a:custGeom>
              <a:avLst/>
              <a:gdLst/>
              <a:ahLst/>
              <a:cxnLst/>
              <a:rect l="l" t="t" r="r" b="b"/>
              <a:pathLst>
                <a:path w="313054" h="191135">
                  <a:moveTo>
                    <a:pt x="20597" y="14447"/>
                  </a:moveTo>
                  <a:lnTo>
                    <a:pt x="71247" y="56134"/>
                  </a:lnTo>
                  <a:lnTo>
                    <a:pt x="109474" y="80518"/>
                  </a:lnTo>
                  <a:lnTo>
                    <a:pt x="148082" y="104127"/>
                  </a:lnTo>
                  <a:lnTo>
                    <a:pt x="187198" y="126961"/>
                  </a:lnTo>
                  <a:lnTo>
                    <a:pt x="226695" y="148920"/>
                  </a:lnTo>
                  <a:lnTo>
                    <a:pt x="266700" y="170230"/>
                  </a:lnTo>
                  <a:lnTo>
                    <a:pt x="306959" y="190614"/>
                  </a:lnTo>
                  <a:lnTo>
                    <a:pt x="312674" y="179273"/>
                  </a:lnTo>
                  <a:lnTo>
                    <a:pt x="272414" y="158889"/>
                  </a:lnTo>
                  <a:lnTo>
                    <a:pt x="232537" y="137706"/>
                  </a:lnTo>
                  <a:lnTo>
                    <a:pt x="193421" y="115862"/>
                  </a:lnTo>
                  <a:lnTo>
                    <a:pt x="154307" y="93078"/>
                  </a:lnTo>
                  <a:lnTo>
                    <a:pt x="116077" y="69723"/>
                  </a:lnTo>
                  <a:lnTo>
                    <a:pt x="78105" y="45466"/>
                  </a:lnTo>
                  <a:lnTo>
                    <a:pt x="40639" y="20574"/>
                  </a:lnTo>
                  <a:lnTo>
                    <a:pt x="33275" y="15453"/>
                  </a:lnTo>
                  <a:lnTo>
                    <a:pt x="20597" y="14447"/>
                  </a:lnTo>
                  <a:close/>
                </a:path>
                <a:path w="313054" h="191135">
                  <a:moveTo>
                    <a:pt x="0" y="0"/>
                  </a:moveTo>
                  <a:lnTo>
                    <a:pt x="41783" y="89903"/>
                  </a:lnTo>
                  <a:lnTo>
                    <a:pt x="43180" y="93078"/>
                  </a:lnTo>
                  <a:lnTo>
                    <a:pt x="46989" y="94462"/>
                  </a:lnTo>
                  <a:lnTo>
                    <a:pt x="53339" y="91503"/>
                  </a:lnTo>
                  <a:lnTo>
                    <a:pt x="54737" y="87718"/>
                  </a:lnTo>
                  <a:lnTo>
                    <a:pt x="53212" y="84543"/>
                  </a:lnTo>
                  <a:lnTo>
                    <a:pt x="25826" y="25686"/>
                  </a:lnTo>
                  <a:lnTo>
                    <a:pt x="6731" y="12446"/>
                  </a:lnTo>
                  <a:lnTo>
                    <a:pt x="13970" y="2032"/>
                  </a:lnTo>
                  <a:lnTo>
                    <a:pt x="25465" y="2032"/>
                  </a:lnTo>
                  <a:lnTo>
                    <a:pt x="0" y="0"/>
                  </a:lnTo>
                  <a:close/>
                </a:path>
                <a:path w="313054" h="191135">
                  <a:moveTo>
                    <a:pt x="13970" y="2032"/>
                  </a:moveTo>
                  <a:lnTo>
                    <a:pt x="6731" y="12446"/>
                  </a:lnTo>
                  <a:lnTo>
                    <a:pt x="25826" y="25686"/>
                  </a:lnTo>
                  <a:lnTo>
                    <a:pt x="20597" y="14447"/>
                  </a:lnTo>
                  <a:lnTo>
                    <a:pt x="9779" y="13589"/>
                  </a:lnTo>
                  <a:lnTo>
                    <a:pt x="16001" y="4572"/>
                  </a:lnTo>
                  <a:lnTo>
                    <a:pt x="17623" y="4572"/>
                  </a:lnTo>
                  <a:lnTo>
                    <a:pt x="13970" y="2032"/>
                  </a:lnTo>
                  <a:close/>
                </a:path>
                <a:path w="313054" h="191135">
                  <a:moveTo>
                    <a:pt x="25465" y="2032"/>
                  </a:moveTo>
                  <a:lnTo>
                    <a:pt x="13970" y="2032"/>
                  </a:lnTo>
                  <a:lnTo>
                    <a:pt x="33275" y="15453"/>
                  </a:lnTo>
                  <a:lnTo>
                    <a:pt x="101219" y="20828"/>
                  </a:lnTo>
                  <a:lnTo>
                    <a:pt x="104267" y="18161"/>
                  </a:lnTo>
                  <a:lnTo>
                    <a:pt x="104551" y="14447"/>
                  </a:lnTo>
                  <a:lnTo>
                    <a:pt x="104901" y="11176"/>
                  </a:lnTo>
                  <a:lnTo>
                    <a:pt x="102235" y="8128"/>
                  </a:lnTo>
                  <a:lnTo>
                    <a:pt x="25465" y="2032"/>
                  </a:lnTo>
                  <a:close/>
                </a:path>
                <a:path w="313054" h="191135">
                  <a:moveTo>
                    <a:pt x="17623" y="4572"/>
                  </a:moveTo>
                  <a:lnTo>
                    <a:pt x="16001" y="4572"/>
                  </a:lnTo>
                  <a:lnTo>
                    <a:pt x="20597" y="14447"/>
                  </a:lnTo>
                  <a:lnTo>
                    <a:pt x="33275" y="15453"/>
                  </a:lnTo>
                  <a:lnTo>
                    <a:pt x="17623" y="4572"/>
                  </a:lnTo>
                  <a:close/>
                </a:path>
                <a:path w="313054" h="191135">
                  <a:moveTo>
                    <a:pt x="16001" y="4572"/>
                  </a:moveTo>
                  <a:lnTo>
                    <a:pt x="9779" y="13589"/>
                  </a:lnTo>
                  <a:lnTo>
                    <a:pt x="20597" y="14447"/>
                  </a:lnTo>
                  <a:lnTo>
                    <a:pt x="16001" y="4572"/>
                  </a:lnTo>
                  <a:close/>
                </a:path>
              </a:pathLst>
            </a:custGeom>
            <a:solidFill>
              <a:srgbClr val="80E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54851" y="4756751"/>
              <a:ext cx="2797692" cy="7403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62577" y="4906137"/>
            <a:ext cx="1219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Carlito"/>
                <a:cs typeface="Carlito"/>
              </a:rPr>
              <a:t>Ambiguous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97377" y="4288536"/>
            <a:ext cx="259079" cy="375285"/>
          </a:xfrm>
          <a:custGeom>
            <a:avLst/>
            <a:gdLst/>
            <a:ahLst/>
            <a:cxnLst/>
            <a:rect l="l" t="t" r="r" b="b"/>
            <a:pathLst>
              <a:path w="259080" h="375285">
                <a:moveTo>
                  <a:pt x="13925" y="21878"/>
                </a:moveTo>
                <a:lnTo>
                  <a:pt x="52450" y="100583"/>
                </a:lnTo>
                <a:lnTo>
                  <a:pt x="82423" y="148336"/>
                </a:lnTo>
                <a:lnTo>
                  <a:pt x="113537" y="195199"/>
                </a:lnTo>
                <a:lnTo>
                  <a:pt x="145796" y="241300"/>
                </a:lnTo>
                <a:lnTo>
                  <a:pt x="179197" y="286638"/>
                </a:lnTo>
                <a:lnTo>
                  <a:pt x="213613" y="331215"/>
                </a:lnTo>
                <a:lnTo>
                  <a:pt x="249047" y="374776"/>
                </a:lnTo>
                <a:lnTo>
                  <a:pt x="258953" y="366649"/>
                </a:lnTo>
                <a:lnTo>
                  <a:pt x="223519" y="323214"/>
                </a:lnTo>
                <a:lnTo>
                  <a:pt x="189230" y="278764"/>
                </a:lnTo>
                <a:lnTo>
                  <a:pt x="155956" y="233806"/>
                </a:lnTo>
                <a:lnTo>
                  <a:pt x="123951" y="187959"/>
                </a:lnTo>
                <a:lnTo>
                  <a:pt x="92963" y="141224"/>
                </a:lnTo>
                <a:lnTo>
                  <a:pt x="63118" y="93852"/>
                </a:lnTo>
                <a:lnTo>
                  <a:pt x="34543" y="45719"/>
                </a:lnTo>
                <a:lnTo>
                  <a:pt x="24744" y="28234"/>
                </a:lnTo>
                <a:lnTo>
                  <a:pt x="13925" y="21878"/>
                </a:lnTo>
                <a:close/>
              </a:path>
              <a:path w="259080" h="375285">
                <a:moveTo>
                  <a:pt x="1524" y="0"/>
                </a:moveTo>
                <a:lnTo>
                  <a:pt x="80" y="93852"/>
                </a:lnTo>
                <a:lnTo>
                  <a:pt x="0" y="102615"/>
                </a:lnTo>
                <a:lnTo>
                  <a:pt x="2793" y="105409"/>
                </a:lnTo>
                <a:lnTo>
                  <a:pt x="6223" y="105537"/>
                </a:lnTo>
                <a:lnTo>
                  <a:pt x="9779" y="105537"/>
                </a:lnTo>
                <a:lnTo>
                  <a:pt x="12700" y="102743"/>
                </a:lnTo>
                <a:lnTo>
                  <a:pt x="12786" y="93852"/>
                </a:lnTo>
                <a:lnTo>
                  <a:pt x="13723" y="34626"/>
                </a:lnTo>
                <a:lnTo>
                  <a:pt x="2159" y="14096"/>
                </a:lnTo>
                <a:lnTo>
                  <a:pt x="13335" y="7874"/>
                </a:lnTo>
                <a:lnTo>
                  <a:pt x="14942" y="7874"/>
                </a:lnTo>
                <a:lnTo>
                  <a:pt x="1524" y="0"/>
                </a:lnTo>
                <a:close/>
              </a:path>
              <a:path w="259080" h="375285">
                <a:moveTo>
                  <a:pt x="14942" y="7874"/>
                </a:moveTo>
                <a:lnTo>
                  <a:pt x="13335" y="7874"/>
                </a:lnTo>
                <a:lnTo>
                  <a:pt x="24744" y="28234"/>
                </a:lnTo>
                <a:lnTo>
                  <a:pt x="83693" y="62864"/>
                </a:lnTo>
                <a:lnTo>
                  <a:pt x="87503" y="61849"/>
                </a:lnTo>
                <a:lnTo>
                  <a:pt x="91059" y="55752"/>
                </a:lnTo>
                <a:lnTo>
                  <a:pt x="90043" y="51943"/>
                </a:lnTo>
                <a:lnTo>
                  <a:pt x="14942" y="7874"/>
                </a:lnTo>
                <a:close/>
              </a:path>
              <a:path w="259080" h="375285">
                <a:moveTo>
                  <a:pt x="13335" y="7874"/>
                </a:moveTo>
                <a:lnTo>
                  <a:pt x="2159" y="14096"/>
                </a:lnTo>
                <a:lnTo>
                  <a:pt x="13723" y="34626"/>
                </a:lnTo>
                <a:lnTo>
                  <a:pt x="13925" y="21878"/>
                </a:lnTo>
                <a:lnTo>
                  <a:pt x="4572" y="16382"/>
                </a:lnTo>
                <a:lnTo>
                  <a:pt x="14097" y="11049"/>
                </a:lnTo>
                <a:lnTo>
                  <a:pt x="15114" y="11049"/>
                </a:lnTo>
                <a:lnTo>
                  <a:pt x="13335" y="7874"/>
                </a:lnTo>
                <a:close/>
              </a:path>
              <a:path w="259080" h="375285">
                <a:moveTo>
                  <a:pt x="15114" y="11049"/>
                </a:moveTo>
                <a:lnTo>
                  <a:pt x="14097" y="11049"/>
                </a:lnTo>
                <a:lnTo>
                  <a:pt x="13925" y="21878"/>
                </a:lnTo>
                <a:lnTo>
                  <a:pt x="24744" y="28234"/>
                </a:lnTo>
                <a:lnTo>
                  <a:pt x="15114" y="11049"/>
                </a:lnTo>
                <a:close/>
              </a:path>
              <a:path w="259080" h="375285">
                <a:moveTo>
                  <a:pt x="14097" y="11049"/>
                </a:moveTo>
                <a:lnTo>
                  <a:pt x="4572" y="16382"/>
                </a:lnTo>
                <a:lnTo>
                  <a:pt x="13925" y="21878"/>
                </a:lnTo>
                <a:lnTo>
                  <a:pt x="14097" y="11049"/>
                </a:lnTo>
                <a:close/>
              </a:path>
            </a:pathLst>
          </a:custGeom>
          <a:solidFill>
            <a:srgbClr val="C3E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6767" y="3479639"/>
            <a:ext cx="2797692" cy="740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80969" y="3629609"/>
            <a:ext cx="1239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spc="-5" dirty="0">
                <a:latin typeface="Carlito"/>
                <a:cs typeface="Carlito"/>
              </a:rPr>
              <a:t>Pun</a:t>
            </a:r>
            <a:r>
              <a:rPr sz="2000" b="1" spc="5" dirty="0">
                <a:latin typeface="Carlito"/>
                <a:cs typeface="Carlito"/>
              </a:rPr>
              <a:t>c</a:t>
            </a:r>
            <a:r>
              <a:rPr sz="2000" b="1" dirty="0">
                <a:latin typeface="Carlito"/>
                <a:cs typeface="Carlito"/>
              </a:rPr>
              <a:t>tu</a:t>
            </a:r>
            <a:r>
              <a:rPr sz="2000" b="1" spc="-30" dirty="0">
                <a:latin typeface="Carlito"/>
                <a:cs typeface="Carlito"/>
              </a:rPr>
              <a:t>a</a:t>
            </a:r>
            <a:r>
              <a:rPr sz="2000" b="1" spc="-25" dirty="0">
                <a:latin typeface="Carlito"/>
                <a:cs typeface="Carlito"/>
              </a:rPr>
              <a:t>t</a:t>
            </a:r>
            <a:r>
              <a:rPr sz="2000" b="1" spc="-5" dirty="0">
                <a:latin typeface="Carlito"/>
                <a:cs typeface="Carlito"/>
              </a:rPr>
              <a:t>ed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69337" y="2074164"/>
            <a:ext cx="2807335" cy="1280160"/>
            <a:chOff x="1545336" y="2074164"/>
            <a:chExt cx="2807335" cy="1280160"/>
          </a:xfrm>
        </p:grpSpPr>
        <p:sp>
          <p:nvSpPr>
            <p:cNvPr id="27" name="object 27"/>
            <p:cNvSpPr/>
            <p:nvPr/>
          </p:nvSpPr>
          <p:spPr>
            <a:xfrm>
              <a:off x="2356866" y="2946781"/>
              <a:ext cx="273685" cy="407034"/>
            </a:xfrm>
            <a:custGeom>
              <a:avLst/>
              <a:gdLst/>
              <a:ahLst/>
              <a:cxnLst/>
              <a:rect l="l" t="t" r="r" b="b"/>
              <a:pathLst>
                <a:path w="273685" h="407035">
                  <a:moveTo>
                    <a:pt x="257703" y="19671"/>
                  </a:moveTo>
                  <a:lnTo>
                    <a:pt x="193420" y="91821"/>
                  </a:lnTo>
                  <a:lnTo>
                    <a:pt x="157860" y="141224"/>
                  </a:lnTo>
                  <a:lnTo>
                    <a:pt x="123570" y="191516"/>
                  </a:lnTo>
                  <a:lnTo>
                    <a:pt x="90550" y="242570"/>
                  </a:lnTo>
                  <a:lnTo>
                    <a:pt x="58927" y="294640"/>
                  </a:lnTo>
                  <a:lnTo>
                    <a:pt x="28828" y="347472"/>
                  </a:lnTo>
                  <a:lnTo>
                    <a:pt x="0" y="401066"/>
                  </a:lnTo>
                  <a:lnTo>
                    <a:pt x="11175" y="407035"/>
                  </a:lnTo>
                  <a:lnTo>
                    <a:pt x="40004" y="353441"/>
                  </a:lnTo>
                  <a:lnTo>
                    <a:pt x="69976" y="300990"/>
                  </a:lnTo>
                  <a:lnTo>
                    <a:pt x="101472" y="249174"/>
                  </a:lnTo>
                  <a:lnTo>
                    <a:pt x="134238" y="198374"/>
                  </a:lnTo>
                  <a:lnTo>
                    <a:pt x="168275" y="148463"/>
                  </a:lnTo>
                  <a:lnTo>
                    <a:pt x="203707" y="99314"/>
                  </a:lnTo>
                  <a:lnTo>
                    <a:pt x="240537" y="51181"/>
                  </a:lnTo>
                  <a:lnTo>
                    <a:pt x="255800" y="32247"/>
                  </a:lnTo>
                  <a:lnTo>
                    <a:pt x="257703" y="19671"/>
                  </a:lnTo>
                  <a:close/>
                </a:path>
                <a:path w="273685" h="407035">
                  <a:moveTo>
                    <a:pt x="272673" y="5842"/>
                  </a:moveTo>
                  <a:lnTo>
                    <a:pt x="260731" y="5842"/>
                  </a:lnTo>
                  <a:lnTo>
                    <a:pt x="270636" y="13843"/>
                  </a:lnTo>
                  <a:lnTo>
                    <a:pt x="255800" y="32247"/>
                  </a:lnTo>
                  <a:lnTo>
                    <a:pt x="245617" y="99568"/>
                  </a:lnTo>
                  <a:lnTo>
                    <a:pt x="248031" y="102870"/>
                  </a:lnTo>
                  <a:lnTo>
                    <a:pt x="254888" y="103886"/>
                  </a:lnTo>
                  <a:lnTo>
                    <a:pt x="258190" y="101473"/>
                  </a:lnTo>
                  <a:lnTo>
                    <a:pt x="272673" y="5842"/>
                  </a:lnTo>
                  <a:close/>
                </a:path>
                <a:path w="273685" h="407035">
                  <a:moveTo>
                    <a:pt x="273557" y="0"/>
                  </a:moveTo>
                  <a:lnTo>
                    <a:pt x="177672" y="36576"/>
                  </a:lnTo>
                  <a:lnTo>
                    <a:pt x="176021" y="40259"/>
                  </a:lnTo>
                  <a:lnTo>
                    <a:pt x="177291" y="43561"/>
                  </a:lnTo>
                  <a:lnTo>
                    <a:pt x="178561" y="46736"/>
                  </a:lnTo>
                  <a:lnTo>
                    <a:pt x="182244" y="48387"/>
                  </a:lnTo>
                  <a:lnTo>
                    <a:pt x="185546" y="47244"/>
                  </a:lnTo>
                  <a:lnTo>
                    <a:pt x="245933" y="24168"/>
                  </a:lnTo>
                  <a:lnTo>
                    <a:pt x="260731" y="5842"/>
                  </a:lnTo>
                  <a:lnTo>
                    <a:pt x="272673" y="5842"/>
                  </a:lnTo>
                  <a:lnTo>
                    <a:pt x="273557" y="0"/>
                  </a:lnTo>
                  <a:close/>
                </a:path>
                <a:path w="273685" h="407035">
                  <a:moveTo>
                    <a:pt x="264504" y="8890"/>
                  </a:moveTo>
                  <a:lnTo>
                    <a:pt x="259333" y="8890"/>
                  </a:lnTo>
                  <a:lnTo>
                    <a:pt x="267969" y="15748"/>
                  </a:lnTo>
                  <a:lnTo>
                    <a:pt x="257703" y="19671"/>
                  </a:lnTo>
                  <a:lnTo>
                    <a:pt x="255800" y="32247"/>
                  </a:lnTo>
                  <a:lnTo>
                    <a:pt x="270636" y="13843"/>
                  </a:lnTo>
                  <a:lnTo>
                    <a:pt x="264504" y="8890"/>
                  </a:lnTo>
                  <a:close/>
                </a:path>
                <a:path w="273685" h="407035">
                  <a:moveTo>
                    <a:pt x="260731" y="5842"/>
                  </a:moveTo>
                  <a:lnTo>
                    <a:pt x="245933" y="24168"/>
                  </a:lnTo>
                  <a:lnTo>
                    <a:pt x="257703" y="19671"/>
                  </a:lnTo>
                  <a:lnTo>
                    <a:pt x="259333" y="8890"/>
                  </a:lnTo>
                  <a:lnTo>
                    <a:pt x="264504" y="8890"/>
                  </a:lnTo>
                  <a:lnTo>
                    <a:pt x="260731" y="5842"/>
                  </a:lnTo>
                  <a:close/>
                </a:path>
                <a:path w="273685" h="407035">
                  <a:moveTo>
                    <a:pt x="259333" y="8890"/>
                  </a:moveTo>
                  <a:lnTo>
                    <a:pt x="257703" y="19671"/>
                  </a:lnTo>
                  <a:lnTo>
                    <a:pt x="267969" y="15748"/>
                  </a:lnTo>
                  <a:lnTo>
                    <a:pt x="259333" y="8890"/>
                  </a:lnTo>
                  <a:close/>
                </a:path>
              </a:pathLst>
            </a:custGeom>
            <a:solidFill>
              <a:srgbClr val="F0D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5336" y="2074164"/>
              <a:ext cx="2807208" cy="9235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365374" y="2072132"/>
            <a:ext cx="2214245" cy="689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marR="5080" indent="-528955">
              <a:lnSpc>
                <a:spcPct val="126699"/>
              </a:lnSpc>
              <a:spcBef>
                <a:spcPts val="100"/>
              </a:spcBef>
            </a:pPr>
            <a:r>
              <a:rPr b="1" spc="-5" dirty="0">
                <a:latin typeface="Carlito"/>
                <a:cs typeface="Carlito"/>
              </a:rPr>
              <a:t>Inevitable, </a:t>
            </a:r>
            <a:r>
              <a:rPr b="1" spc="-10" dirty="0">
                <a:latin typeface="Carlito"/>
                <a:cs typeface="Carlito"/>
              </a:rPr>
              <a:t>irreversible,  Unrepeated</a:t>
            </a:r>
            <a:endParaRPr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21402" y="1905761"/>
            <a:ext cx="311150" cy="194310"/>
          </a:xfrm>
          <a:custGeom>
            <a:avLst/>
            <a:gdLst/>
            <a:ahLst/>
            <a:cxnLst/>
            <a:rect l="l" t="t" r="r" b="b"/>
            <a:pathLst>
              <a:path w="311150" h="194310">
                <a:moveTo>
                  <a:pt x="276077" y="16784"/>
                </a:moveTo>
                <a:lnTo>
                  <a:pt x="228473" y="41783"/>
                </a:lnTo>
                <a:lnTo>
                  <a:pt x="189230" y="63626"/>
                </a:lnTo>
                <a:lnTo>
                  <a:pt x="150495" y="86105"/>
                </a:lnTo>
                <a:lnTo>
                  <a:pt x="112140" y="109474"/>
                </a:lnTo>
                <a:lnTo>
                  <a:pt x="74168" y="133476"/>
                </a:lnTo>
                <a:lnTo>
                  <a:pt x="36830" y="158241"/>
                </a:lnTo>
                <a:lnTo>
                  <a:pt x="0" y="183641"/>
                </a:lnTo>
                <a:lnTo>
                  <a:pt x="7238" y="194055"/>
                </a:lnTo>
                <a:lnTo>
                  <a:pt x="44069" y="168655"/>
                </a:lnTo>
                <a:lnTo>
                  <a:pt x="81280" y="144017"/>
                </a:lnTo>
                <a:lnTo>
                  <a:pt x="118999" y="120141"/>
                </a:lnTo>
                <a:lnTo>
                  <a:pt x="156972" y="96900"/>
                </a:lnTo>
                <a:lnTo>
                  <a:pt x="195580" y="74549"/>
                </a:lnTo>
                <a:lnTo>
                  <a:pt x="234696" y="52832"/>
                </a:lnTo>
                <a:lnTo>
                  <a:pt x="274065" y="32003"/>
                </a:lnTo>
                <a:lnTo>
                  <a:pt x="281568" y="28202"/>
                </a:lnTo>
                <a:lnTo>
                  <a:pt x="288477" y="17518"/>
                </a:lnTo>
                <a:lnTo>
                  <a:pt x="276077" y="16784"/>
                </a:lnTo>
                <a:close/>
              </a:path>
              <a:path w="311150" h="194310">
                <a:moveTo>
                  <a:pt x="311023" y="6223"/>
                </a:moveTo>
                <a:lnTo>
                  <a:pt x="296925" y="6223"/>
                </a:lnTo>
                <a:lnTo>
                  <a:pt x="302640" y="17525"/>
                </a:lnTo>
                <a:lnTo>
                  <a:pt x="281568" y="28202"/>
                </a:lnTo>
                <a:lnTo>
                  <a:pt x="246507" y="82423"/>
                </a:lnTo>
                <a:lnTo>
                  <a:pt x="244601" y="85471"/>
                </a:lnTo>
                <a:lnTo>
                  <a:pt x="245490" y="89408"/>
                </a:lnTo>
                <a:lnTo>
                  <a:pt x="251333" y="93217"/>
                </a:lnTo>
                <a:lnTo>
                  <a:pt x="255270" y="92328"/>
                </a:lnTo>
                <a:lnTo>
                  <a:pt x="311023" y="6223"/>
                </a:lnTo>
                <a:close/>
              </a:path>
              <a:path w="311150" h="194310">
                <a:moveTo>
                  <a:pt x="288477" y="17518"/>
                </a:moveTo>
                <a:lnTo>
                  <a:pt x="281568" y="28202"/>
                </a:lnTo>
                <a:lnTo>
                  <a:pt x="301387" y="18161"/>
                </a:lnTo>
                <a:lnTo>
                  <a:pt x="299338" y="18161"/>
                </a:lnTo>
                <a:lnTo>
                  <a:pt x="288477" y="17518"/>
                </a:lnTo>
                <a:close/>
              </a:path>
              <a:path w="311150" h="194310">
                <a:moveTo>
                  <a:pt x="294386" y="8382"/>
                </a:moveTo>
                <a:lnTo>
                  <a:pt x="288477" y="17518"/>
                </a:lnTo>
                <a:lnTo>
                  <a:pt x="299338" y="18161"/>
                </a:lnTo>
                <a:lnTo>
                  <a:pt x="294386" y="8382"/>
                </a:lnTo>
                <a:close/>
              </a:path>
              <a:path w="311150" h="194310">
                <a:moveTo>
                  <a:pt x="298017" y="8382"/>
                </a:moveTo>
                <a:lnTo>
                  <a:pt x="294386" y="8382"/>
                </a:lnTo>
                <a:lnTo>
                  <a:pt x="299338" y="18161"/>
                </a:lnTo>
                <a:lnTo>
                  <a:pt x="301387" y="18161"/>
                </a:lnTo>
                <a:lnTo>
                  <a:pt x="302637" y="17518"/>
                </a:lnTo>
                <a:lnTo>
                  <a:pt x="298017" y="8382"/>
                </a:lnTo>
                <a:close/>
              </a:path>
              <a:path w="311150" h="194310">
                <a:moveTo>
                  <a:pt x="296925" y="6223"/>
                </a:moveTo>
                <a:lnTo>
                  <a:pt x="276077" y="16784"/>
                </a:lnTo>
                <a:lnTo>
                  <a:pt x="288477" y="17518"/>
                </a:lnTo>
                <a:lnTo>
                  <a:pt x="294386" y="8382"/>
                </a:lnTo>
                <a:lnTo>
                  <a:pt x="298017" y="8382"/>
                </a:lnTo>
                <a:lnTo>
                  <a:pt x="296925" y="6223"/>
                </a:lnTo>
                <a:close/>
              </a:path>
              <a:path w="311150" h="194310">
                <a:moveTo>
                  <a:pt x="208534" y="0"/>
                </a:moveTo>
                <a:lnTo>
                  <a:pt x="205612" y="2666"/>
                </a:lnTo>
                <a:lnTo>
                  <a:pt x="205105" y="9778"/>
                </a:lnTo>
                <a:lnTo>
                  <a:pt x="207772" y="12700"/>
                </a:lnTo>
                <a:lnTo>
                  <a:pt x="211327" y="12953"/>
                </a:lnTo>
                <a:lnTo>
                  <a:pt x="276077" y="16784"/>
                </a:lnTo>
                <a:lnTo>
                  <a:pt x="296925" y="6223"/>
                </a:lnTo>
                <a:lnTo>
                  <a:pt x="311023" y="6223"/>
                </a:lnTo>
                <a:lnTo>
                  <a:pt x="212089" y="253"/>
                </a:lnTo>
                <a:lnTo>
                  <a:pt x="208534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2304" y="147574"/>
            <a:ext cx="48729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0">
              <a:spcBef>
                <a:spcPts val="100"/>
              </a:spcBef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PRINCIPAL OF </a:t>
            </a:r>
            <a:r>
              <a:rPr dirty="0"/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COMMUNICATION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430782" y="1473455"/>
            <a:ext cx="10378439" cy="33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100" indent="-280035">
              <a:spcBef>
                <a:spcPts val="9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Know </a:t>
            </a:r>
            <a:r>
              <a:rPr dirty="0"/>
              <a:t>your</a:t>
            </a:r>
            <a:r>
              <a:rPr spc="-10" dirty="0"/>
              <a:t> </a:t>
            </a:r>
            <a:r>
              <a:rPr dirty="0"/>
              <a:t>audience.</a:t>
            </a:r>
          </a:p>
          <a:p>
            <a:pPr marL="292100" indent="-280035">
              <a:spcBef>
                <a:spcPts val="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Know </a:t>
            </a:r>
            <a:r>
              <a:rPr dirty="0"/>
              <a:t>your purpose.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Know </a:t>
            </a:r>
            <a:r>
              <a:rPr dirty="0"/>
              <a:t>your</a:t>
            </a:r>
            <a:r>
              <a:rPr spc="-10" dirty="0"/>
              <a:t> </a:t>
            </a:r>
            <a:r>
              <a:rPr dirty="0"/>
              <a:t>topic.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Anticipate </a:t>
            </a:r>
            <a:r>
              <a:rPr dirty="0"/>
              <a:t>objections.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Achieve </a:t>
            </a:r>
            <a:r>
              <a:rPr dirty="0"/>
              <a:t>credibility </a:t>
            </a:r>
            <a:r>
              <a:rPr spc="-5" dirty="0"/>
              <a:t>with your</a:t>
            </a:r>
            <a:r>
              <a:rPr dirty="0"/>
              <a:t> audience.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Follow </a:t>
            </a:r>
            <a:r>
              <a:rPr dirty="0"/>
              <a:t>through </a:t>
            </a:r>
            <a:r>
              <a:rPr spc="-5" dirty="0"/>
              <a:t>on what you</a:t>
            </a:r>
            <a:r>
              <a:rPr spc="25" dirty="0"/>
              <a:t> </a:t>
            </a:r>
            <a:r>
              <a:rPr spc="-50" dirty="0"/>
              <a:t>say.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Communicate a </a:t>
            </a:r>
            <a:r>
              <a:rPr dirty="0"/>
              <a:t>little </a:t>
            </a:r>
            <a:r>
              <a:rPr spc="-5" dirty="0"/>
              <a:t>at a</a:t>
            </a:r>
            <a:r>
              <a:rPr spc="20" dirty="0"/>
              <a:t> </a:t>
            </a:r>
            <a:r>
              <a:rPr spc="-5" dirty="0"/>
              <a:t>time.</a:t>
            </a:r>
          </a:p>
          <a:p>
            <a:pPr marL="292100" indent="-280035">
              <a:spcBef>
                <a:spcPts val="5"/>
              </a:spcBef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Present </a:t>
            </a:r>
            <a:r>
              <a:rPr dirty="0"/>
              <a:t>information </a:t>
            </a:r>
            <a:r>
              <a:rPr spc="-5" dirty="0"/>
              <a:t>in </a:t>
            </a:r>
            <a:r>
              <a:rPr dirty="0"/>
              <a:t>several</a:t>
            </a:r>
            <a:r>
              <a:rPr spc="15" dirty="0"/>
              <a:t> </a:t>
            </a:r>
            <a:r>
              <a:rPr dirty="0"/>
              <a:t>ways.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Develop a </a:t>
            </a:r>
            <a:r>
              <a:rPr dirty="0"/>
              <a:t>practical, </a:t>
            </a:r>
            <a:r>
              <a:rPr spc="-5" dirty="0"/>
              <a:t>useful way to </a:t>
            </a:r>
            <a:r>
              <a:rPr dirty="0"/>
              <a:t>get</a:t>
            </a:r>
            <a:r>
              <a:rPr spc="40" dirty="0"/>
              <a:t> </a:t>
            </a:r>
            <a:r>
              <a:rPr spc="-5" dirty="0"/>
              <a:t>feedback.</a:t>
            </a:r>
          </a:p>
          <a:p>
            <a:pPr marL="292100" indent="-280035"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pc="-5" dirty="0"/>
              <a:t>Use multiple communication</a:t>
            </a:r>
            <a:r>
              <a:rPr spc="45" dirty="0"/>
              <a:t> </a:t>
            </a:r>
            <a:r>
              <a:rPr dirty="0"/>
              <a:t>techniques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27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9223" y="272619"/>
            <a:ext cx="58413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7260" marR="5080" indent="-925194">
              <a:spcBef>
                <a:spcPts val="100"/>
              </a:spcBef>
            </a:pPr>
            <a:r>
              <a:rPr dirty="0"/>
              <a:t>PRINCIPLE OF</a:t>
            </a:r>
            <a:r>
              <a:rPr spc="-120" dirty="0"/>
              <a:t> </a:t>
            </a:r>
            <a:r>
              <a:rPr dirty="0"/>
              <a:t>EFFECTIVE</a:t>
            </a:r>
            <a:r>
              <a:rPr lang="en-IN" dirty="0"/>
              <a:t>  </a:t>
            </a:r>
            <a:r>
              <a:rPr spc="-5" dirty="0"/>
              <a:t>COMMUNICATION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2739" y="1520778"/>
            <a:ext cx="8073390" cy="329500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 algn="just">
              <a:spcBef>
                <a:spcPts val="509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Simple Language</a:t>
            </a:r>
            <a:r>
              <a:rPr sz="24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6285" marR="6985" lvl="1" indent="-287020" algn="just">
              <a:lnSpc>
                <a:spcPts val="3020"/>
              </a:lnSpc>
              <a:spcBef>
                <a:spcPts val="740"/>
              </a:spcBef>
              <a:buChar char="–"/>
              <a:tabLst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language </a:t>
            </a:r>
            <a:r>
              <a:rPr sz="2000" spc="-5" dirty="0">
                <a:latin typeface="Arial"/>
                <a:cs typeface="Arial"/>
              </a:rPr>
              <a:t>used in </a:t>
            </a:r>
            <a:r>
              <a:rPr sz="2000" dirty="0">
                <a:latin typeface="Arial"/>
                <a:cs typeface="Arial"/>
              </a:rPr>
              <a:t>communication should 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simple and easy understandable. </a:t>
            </a:r>
            <a:r>
              <a:rPr lang="en-IN" sz="2000" spc="-5" dirty="0">
                <a:latin typeface="Arial"/>
                <a:cs typeface="Arial"/>
              </a:rPr>
              <a:t>S</a:t>
            </a:r>
            <a:r>
              <a:rPr sz="2000" spc="-5" dirty="0" err="1">
                <a:latin typeface="Arial"/>
                <a:cs typeface="Arial"/>
              </a:rPr>
              <a:t>imple</a:t>
            </a:r>
            <a:r>
              <a:rPr sz="2000" spc="-5" dirty="0">
                <a:latin typeface="Arial"/>
                <a:cs typeface="Arial"/>
              </a:rPr>
              <a:t>  language means using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familiar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words.</a:t>
            </a:r>
            <a:endParaRPr lang="en-IN" sz="2000" dirty="0">
              <a:latin typeface="Arial"/>
              <a:cs typeface="Arial"/>
            </a:endParaRPr>
          </a:p>
          <a:p>
            <a:pPr lvl="1">
              <a:spcBef>
                <a:spcPts val="15"/>
              </a:spcBef>
              <a:buFont typeface="Arial"/>
              <a:buChar char="–"/>
            </a:pPr>
            <a:endParaRPr lang="en-IN" sz="3200" dirty="0">
              <a:latin typeface="Arial"/>
              <a:cs typeface="Arial"/>
            </a:endParaRPr>
          </a:p>
          <a:p>
            <a:pPr marL="355600" indent="-342900" algn="just">
              <a:buFont typeface="Arial"/>
              <a:buChar char="•"/>
              <a:tabLst>
                <a:tab pos="35560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ambiguity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9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communicator </a:t>
            </a:r>
            <a:r>
              <a:rPr sz="2000" spc="-5" dirty="0">
                <a:latin typeface="Arial"/>
                <a:cs typeface="Arial"/>
              </a:rPr>
              <a:t>should be </a:t>
            </a:r>
            <a:r>
              <a:rPr sz="2000" dirty="0">
                <a:latin typeface="Arial"/>
                <a:cs typeface="Arial"/>
              </a:rPr>
              <a:t>clear </a:t>
            </a:r>
            <a:r>
              <a:rPr sz="2000" spc="-5" dirty="0">
                <a:latin typeface="Arial"/>
                <a:cs typeface="Arial"/>
              </a:rPr>
              <a:t>in his  mind </a:t>
            </a:r>
            <a:r>
              <a:rPr sz="2000" dirty="0">
                <a:latin typeface="Arial"/>
                <a:cs typeface="Arial"/>
              </a:rPr>
              <a:t>about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objective of </a:t>
            </a:r>
            <a:r>
              <a:rPr sz="2000" spc="-5" dirty="0">
                <a:latin typeface="Arial"/>
                <a:cs typeface="Arial"/>
              </a:rPr>
              <a:t>his  </a:t>
            </a:r>
            <a:r>
              <a:rPr sz="2000" dirty="0">
                <a:latin typeface="Arial"/>
                <a:cs typeface="Arial"/>
              </a:rPr>
              <a:t>communication</a:t>
            </a:r>
            <a:r>
              <a:rPr lang="en-IN" sz="2000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28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907541" y="224600"/>
            <a:ext cx="8150859" cy="1798826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 algn="just">
              <a:spcBef>
                <a:spcPts val="515"/>
              </a:spcBef>
              <a:buFont typeface="Arial"/>
              <a:buChar char="•"/>
              <a:tabLst>
                <a:tab pos="355600" algn="l"/>
              </a:tabLst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Proper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medium of</a:t>
            </a:r>
            <a:r>
              <a:rPr sz="32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communication:</a:t>
            </a:r>
            <a:endParaRPr sz="32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90000"/>
              </a:lnSpc>
              <a:spcBef>
                <a:spcPts val="63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communicator </a:t>
            </a:r>
            <a:r>
              <a:rPr sz="2800" spc="-5" dirty="0">
                <a:latin typeface="Arial"/>
                <a:cs typeface="Arial"/>
              </a:rPr>
              <a:t>should select the </a:t>
            </a:r>
            <a:r>
              <a:rPr sz="2800" dirty="0">
                <a:latin typeface="Arial"/>
                <a:cs typeface="Arial"/>
              </a:rPr>
              <a:t>proper  medium </a:t>
            </a:r>
            <a:r>
              <a:rPr sz="2800" spc="-5" dirty="0">
                <a:latin typeface="Arial"/>
                <a:cs typeface="Arial"/>
              </a:rPr>
              <a:t>by </a:t>
            </a:r>
            <a:r>
              <a:rPr sz="2800" dirty="0">
                <a:latin typeface="Arial"/>
                <a:cs typeface="Arial"/>
              </a:rPr>
              <a:t>considering such factors </a:t>
            </a:r>
            <a:r>
              <a:rPr sz="2800" spc="-5" dirty="0">
                <a:latin typeface="Arial"/>
                <a:cs typeface="Arial"/>
              </a:rPr>
              <a:t>as the  </a:t>
            </a:r>
            <a:r>
              <a:rPr sz="2800" dirty="0">
                <a:latin typeface="Arial"/>
                <a:cs typeface="Arial"/>
              </a:rPr>
              <a:t>nature of </a:t>
            </a:r>
            <a:r>
              <a:rPr sz="2800" spc="-5" dirty="0">
                <a:latin typeface="Arial"/>
                <a:cs typeface="Arial"/>
              </a:rPr>
              <a:t>matter to be </a:t>
            </a:r>
            <a:r>
              <a:rPr sz="2800" dirty="0">
                <a:latin typeface="Arial"/>
                <a:cs typeface="Arial"/>
              </a:rPr>
              <a:t>communicated</a:t>
            </a:r>
            <a:r>
              <a:rPr sz="2800" spc="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urgency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4935" y="2418879"/>
            <a:ext cx="344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833370" algn="l"/>
              </a:tabLst>
            </a:pP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m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tor</a:t>
            </a:r>
            <a:r>
              <a:rPr sz="2800" dirty="0">
                <a:latin typeface="Arial"/>
                <a:cs typeface="Arial"/>
              </a:rPr>
              <a:t>	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1557" y="2001049"/>
            <a:ext cx="481266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  <a:tabLst>
                <a:tab pos="644525" algn="l"/>
                <a:tab pos="3475354" algn="l"/>
              </a:tabLst>
            </a:pPr>
            <a:r>
              <a:rPr sz="2800" dirty="0">
                <a:latin typeface="Arial"/>
                <a:cs typeface="Arial"/>
              </a:rPr>
              <a:t>of	communication,	</a:t>
            </a:r>
            <a:r>
              <a:rPr sz="2800" spc="-5" dirty="0">
                <a:latin typeface="Arial"/>
                <a:cs typeface="Arial"/>
              </a:rPr>
              <a:t>distance</a:t>
            </a:r>
            <a:endParaRPr sz="2800" dirty="0">
              <a:latin typeface="Arial"/>
              <a:cs typeface="Arial"/>
            </a:endParaRPr>
          </a:p>
          <a:p>
            <a:pPr marL="4010025">
              <a:lnSpc>
                <a:spcPts val="3190"/>
              </a:lnSpc>
            </a:pPr>
            <a:r>
              <a:rPr sz="2800" spc="-5" dirty="0">
                <a:latin typeface="Arial"/>
                <a:cs typeface="Arial"/>
              </a:rPr>
              <a:t>the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4186" y="1951772"/>
            <a:ext cx="225425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48260">
              <a:lnSpc>
                <a:spcPts val="3020"/>
              </a:lnSpc>
              <a:spcBef>
                <a:spcPts val="480"/>
              </a:spcBef>
              <a:tabLst>
                <a:tab pos="1742439" algn="l"/>
                <a:tab pos="1943735" algn="l"/>
              </a:tabLst>
            </a:pP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twe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1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e  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5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nt</a:t>
            </a:r>
            <a:r>
              <a:rPr sz="2800" dirty="0">
                <a:latin typeface="Arial"/>
                <a:cs typeface="Arial"/>
              </a:rPr>
              <a:t>		of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7541" y="2870999"/>
            <a:ext cx="8073390" cy="26511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756285" algn="just">
              <a:spcBef>
                <a:spcPts val="415"/>
              </a:spcBef>
            </a:pPr>
            <a:r>
              <a:rPr sz="2800" dirty="0">
                <a:latin typeface="Arial"/>
                <a:cs typeface="Arial"/>
              </a:rPr>
              <a:t>communication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etc.</a:t>
            </a:r>
          </a:p>
          <a:p>
            <a:pPr marL="355600" indent="-342900" algn="just">
              <a:spcBef>
                <a:spcPts val="3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Adequacy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information</a:t>
            </a:r>
            <a:r>
              <a:rPr sz="3200" b="1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756285" marR="5080" indent="-287020" algn="just">
              <a:lnSpc>
                <a:spcPct val="90000"/>
              </a:lnSpc>
              <a:spcBef>
                <a:spcPts val="685"/>
              </a:spcBef>
            </a:pPr>
            <a:r>
              <a:rPr sz="2800" spc="-5" dirty="0">
                <a:latin typeface="Arial"/>
                <a:cs typeface="Arial"/>
              </a:rPr>
              <a:t>– In </a:t>
            </a:r>
            <a:r>
              <a:rPr sz="2800" dirty="0">
                <a:latin typeface="Arial"/>
                <a:cs typeface="Arial"/>
              </a:rPr>
              <a:t>order </a:t>
            </a:r>
            <a:r>
              <a:rPr sz="2800" spc="-5" dirty="0">
                <a:latin typeface="Arial"/>
                <a:cs typeface="Arial"/>
              </a:rPr>
              <a:t>to make </a:t>
            </a:r>
            <a:r>
              <a:rPr sz="2800" dirty="0">
                <a:latin typeface="Arial"/>
                <a:cs typeface="Arial"/>
              </a:rPr>
              <a:t>communication effective </a:t>
            </a:r>
            <a:r>
              <a:rPr sz="2800" spc="-5" dirty="0">
                <a:latin typeface="Arial"/>
                <a:cs typeface="Arial"/>
              </a:rPr>
              <a:t>,  </a:t>
            </a:r>
            <a:r>
              <a:rPr sz="2800" dirty="0">
                <a:latin typeface="Arial"/>
                <a:cs typeface="Arial"/>
              </a:rPr>
              <a:t>one more </a:t>
            </a:r>
            <a:r>
              <a:rPr sz="2800" spc="-5" dirty="0">
                <a:latin typeface="Arial"/>
                <a:cs typeface="Arial"/>
              </a:rPr>
              <a:t>condition to be </a:t>
            </a:r>
            <a:r>
              <a:rPr sz="2800" dirty="0">
                <a:latin typeface="Arial"/>
                <a:cs typeface="Arial"/>
              </a:rPr>
              <a:t>fulfilled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is  should </a:t>
            </a:r>
            <a:r>
              <a:rPr sz="2800" dirty="0">
                <a:latin typeface="Arial"/>
                <a:cs typeface="Arial"/>
              </a:rPr>
              <a:t>be adequate and complete </a:t>
            </a:r>
            <a:r>
              <a:rPr sz="2800" spc="-5" dirty="0">
                <a:latin typeface="Arial"/>
                <a:cs typeface="Arial"/>
              </a:rPr>
              <a:t>in all  </a:t>
            </a:r>
            <a:r>
              <a:rPr sz="2800" dirty="0">
                <a:latin typeface="Arial"/>
                <a:cs typeface="Arial"/>
              </a:rPr>
              <a:t>respects.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27756" y="5859076"/>
            <a:ext cx="4538980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spc="-5" dirty="0">
                <a:latin typeface="Arial"/>
                <a:cs typeface="Arial"/>
              </a:rPr>
              <a:t>communication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considerable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29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983741" y="606420"/>
            <a:ext cx="8072755" cy="52870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 algn="just">
              <a:spcBef>
                <a:spcPts val="509"/>
              </a:spcBef>
              <a:buFont typeface="Arial"/>
              <a:buChar char="•"/>
              <a:tabLst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Right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climate in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32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organization:</a:t>
            </a:r>
            <a:endParaRPr sz="3200" dirty="0">
              <a:latin typeface="Arial"/>
              <a:cs typeface="Arial"/>
            </a:endParaRPr>
          </a:p>
          <a:p>
            <a:pPr marL="756285" marR="10795" lvl="1" indent="-287020" algn="just">
              <a:lnSpc>
                <a:spcPts val="3020"/>
              </a:lnSpc>
              <a:spcBef>
                <a:spcPts val="73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their </a:t>
            </a:r>
            <a:r>
              <a:rPr sz="2800" spc="-5" dirty="0">
                <a:latin typeface="Arial"/>
                <a:cs typeface="Arial"/>
              </a:rPr>
              <a:t>should </a:t>
            </a:r>
            <a:r>
              <a:rPr sz="2800" dirty="0">
                <a:latin typeface="Arial"/>
                <a:cs typeface="Arial"/>
              </a:rPr>
              <a:t>not </a:t>
            </a:r>
            <a:r>
              <a:rPr sz="2800" spc="-5" dirty="0">
                <a:latin typeface="Arial"/>
                <a:cs typeface="Arial"/>
              </a:rPr>
              <a:t>be any communication  </a:t>
            </a:r>
            <a:r>
              <a:rPr sz="2800" dirty="0">
                <a:latin typeface="Arial"/>
                <a:cs typeface="Arial"/>
              </a:rPr>
              <a:t>barriers </a:t>
            </a:r>
            <a:r>
              <a:rPr sz="2800" spc="-5" dirty="0">
                <a:latin typeface="Arial"/>
                <a:cs typeface="Arial"/>
              </a:rPr>
              <a:t>in the business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corner.</a:t>
            </a:r>
          </a:p>
          <a:p>
            <a:pPr marL="756285" marR="5080" lvl="1" indent="-287020" algn="just">
              <a:lnSpc>
                <a:spcPts val="302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organization structure </a:t>
            </a:r>
            <a:r>
              <a:rPr sz="2800" spc="-5" dirty="0">
                <a:latin typeface="Arial"/>
                <a:cs typeface="Arial"/>
              </a:rPr>
              <a:t>of the </a:t>
            </a:r>
            <a:r>
              <a:rPr sz="2800" dirty="0">
                <a:latin typeface="Arial"/>
                <a:cs typeface="Arial"/>
              </a:rPr>
              <a:t>unit  concatenating of </a:t>
            </a:r>
            <a:r>
              <a:rPr sz="2800" spc="-5" dirty="0">
                <a:latin typeface="Arial"/>
                <a:cs typeface="Arial"/>
              </a:rPr>
              <a:t>physical settings </a:t>
            </a:r>
            <a:r>
              <a:rPr sz="2800" dirty="0">
                <a:latin typeface="Arial"/>
                <a:cs typeface="Arial"/>
              </a:rPr>
              <a:t>and human  </a:t>
            </a:r>
            <a:r>
              <a:rPr sz="2800" spc="-5" dirty="0">
                <a:latin typeface="Arial"/>
                <a:cs typeface="Arial"/>
              </a:rPr>
              <a:t>setting must facilitate </a:t>
            </a:r>
            <a:r>
              <a:rPr sz="2800" spc="-10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process </a:t>
            </a:r>
            <a:r>
              <a:rPr sz="2800" spc="-15" dirty="0">
                <a:latin typeface="Arial"/>
                <a:cs typeface="Arial"/>
              </a:rPr>
              <a:t>of  </a:t>
            </a:r>
            <a:r>
              <a:rPr sz="2800" dirty="0">
                <a:latin typeface="Arial"/>
                <a:cs typeface="Arial"/>
              </a:rPr>
              <a:t>communication.</a:t>
            </a:r>
          </a:p>
          <a:p>
            <a:pPr lvl="1">
              <a:spcBef>
                <a:spcPts val="5"/>
              </a:spcBef>
              <a:buFont typeface="Arial"/>
              <a:buChar char="–"/>
            </a:pPr>
            <a:endParaRPr lang="en-IN" sz="3500" dirty="0">
              <a:latin typeface="Arial"/>
              <a:cs typeface="Arial"/>
            </a:endParaRPr>
          </a:p>
          <a:p>
            <a:pPr marL="355600" indent="-342900" algn="just"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Training to the</a:t>
            </a:r>
            <a:r>
              <a:rPr sz="32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communicators:</a:t>
            </a:r>
            <a:endParaRPr sz="32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9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Proper </a:t>
            </a:r>
            <a:r>
              <a:rPr sz="2800" dirty="0">
                <a:latin typeface="Arial"/>
                <a:cs typeface="Arial"/>
              </a:rPr>
              <a:t>training </a:t>
            </a:r>
            <a:r>
              <a:rPr sz="2800" spc="-5" dirty="0">
                <a:latin typeface="Arial"/>
                <a:cs typeface="Arial"/>
              </a:rPr>
              <a:t>should be given to the  </a:t>
            </a:r>
            <a:r>
              <a:rPr sz="2800" dirty="0">
                <a:latin typeface="Arial"/>
                <a:cs typeface="Arial"/>
              </a:rPr>
              <a:t>communicators </a:t>
            </a:r>
            <a:r>
              <a:rPr sz="2800" spc="-5" dirty="0">
                <a:latin typeface="Arial"/>
                <a:cs typeface="Arial"/>
              </a:rPr>
              <a:t>in the </a:t>
            </a:r>
            <a:r>
              <a:rPr sz="2800" dirty="0">
                <a:latin typeface="Arial"/>
                <a:cs typeface="Arial"/>
              </a:rPr>
              <a:t>communication skills  </a:t>
            </a:r>
            <a:r>
              <a:rPr sz="2800" spc="-5" dirty="0">
                <a:latin typeface="Arial"/>
                <a:cs typeface="Arial"/>
              </a:rPr>
              <a:t>this helps in interesting the effectiveness</a:t>
            </a:r>
            <a:r>
              <a:rPr sz="2800" spc="3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9086" y="1338707"/>
            <a:ext cx="313055" cy="292100"/>
            <a:chOff x="915085" y="1338707"/>
            <a:chExt cx="313055" cy="292100"/>
          </a:xfrm>
        </p:grpSpPr>
        <p:sp>
          <p:nvSpPr>
            <p:cNvPr id="3" name="object 3"/>
            <p:cNvSpPr/>
            <p:nvPr/>
          </p:nvSpPr>
          <p:spPr>
            <a:xfrm>
              <a:off x="921435" y="1413764"/>
              <a:ext cx="210312" cy="210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15085" y="1338707"/>
              <a:ext cx="312445" cy="291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360420" y="167640"/>
            <a:ext cx="6172200" cy="1937385"/>
            <a:chOff x="1836420" y="167639"/>
            <a:chExt cx="6172200" cy="1937385"/>
          </a:xfrm>
        </p:grpSpPr>
        <p:sp>
          <p:nvSpPr>
            <p:cNvPr id="6" name="object 6"/>
            <p:cNvSpPr/>
            <p:nvPr/>
          </p:nvSpPr>
          <p:spPr>
            <a:xfrm>
              <a:off x="3290316" y="167639"/>
              <a:ext cx="3419855" cy="11140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836420" y="990600"/>
              <a:ext cx="6172200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02507" y="333198"/>
            <a:ext cx="528828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54150">
              <a:spcBef>
                <a:spcPts val="100"/>
              </a:spcBef>
            </a:pPr>
            <a:r>
              <a:rPr sz="5400" u="none" dirty="0"/>
              <a:t>ANIMAL  </a:t>
            </a:r>
            <a:r>
              <a:rPr sz="5400" u="none" spc="-40" dirty="0"/>
              <a:t>C</a:t>
            </a:r>
            <a:r>
              <a:rPr sz="5400" u="none" spc="-5" dirty="0"/>
              <a:t>OMMUN</a:t>
            </a:r>
            <a:r>
              <a:rPr sz="5400" u="none" spc="-20" dirty="0"/>
              <a:t>I</a:t>
            </a:r>
            <a:r>
              <a:rPr sz="5400" u="none" spc="-5" dirty="0"/>
              <a:t>C</a:t>
            </a:r>
            <a:r>
              <a:rPr sz="5400" u="none" spc="-420" dirty="0"/>
              <a:t>A</a:t>
            </a:r>
            <a:r>
              <a:rPr sz="5400" u="none" spc="-5" dirty="0"/>
              <a:t>TION</a:t>
            </a:r>
            <a:endParaRPr sz="5400"/>
          </a:p>
        </p:txBody>
      </p:sp>
      <p:sp>
        <p:nvSpPr>
          <p:cNvPr id="10" name="object 10"/>
          <p:cNvSpPr/>
          <p:nvPr/>
        </p:nvSpPr>
        <p:spPr>
          <a:xfrm>
            <a:off x="4038600" y="2057400"/>
            <a:ext cx="4741290" cy="3200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30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116476" y="717756"/>
            <a:ext cx="57378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Purpose of</a:t>
            </a:r>
            <a:r>
              <a:rPr sz="32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communication: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4052" y="1713402"/>
            <a:ext cx="8303895" cy="13401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56285" marR="5715" indent="-287020">
              <a:lnSpc>
                <a:spcPts val="2310"/>
              </a:lnSpc>
              <a:spcBef>
                <a:spcPts val="650"/>
              </a:spcBef>
              <a:buChar char="–"/>
              <a:tabLst>
                <a:tab pos="756920" algn="l"/>
                <a:tab pos="1408430" algn="l"/>
                <a:tab pos="2246630" algn="l"/>
                <a:tab pos="3477260" algn="l"/>
                <a:tab pos="3858260" algn="l"/>
                <a:tab pos="6656070" algn="l"/>
                <a:tab pos="7383780" algn="l"/>
              </a:tabLst>
            </a:pPr>
            <a:r>
              <a:rPr lang="en-IN" sz="2400" spc="-5" dirty="0">
                <a:latin typeface="Arial"/>
                <a:cs typeface="Arial"/>
              </a:rPr>
              <a:t>The	basic	purpose	of	any</a:t>
            </a:r>
            <a:r>
              <a:rPr lang="en-IN" sz="2400" spc="355" dirty="0">
                <a:latin typeface="Arial"/>
                <a:cs typeface="Arial"/>
              </a:rPr>
              <a:t> </a:t>
            </a:r>
            <a:r>
              <a:rPr lang="en-IN" sz="2400" spc="-5" dirty="0">
                <a:latin typeface="Arial"/>
                <a:cs typeface="Arial"/>
              </a:rPr>
              <a:t>communication	is</a:t>
            </a:r>
            <a:r>
              <a:rPr lang="en-IN" sz="2400" spc="32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to	</a:t>
            </a:r>
            <a:r>
              <a:rPr lang="en-IN" sz="2400" spc="-5" dirty="0">
                <a:latin typeface="Arial"/>
                <a:cs typeface="Arial"/>
              </a:rPr>
              <a:t>elicit a  </a:t>
            </a:r>
            <a:r>
              <a:rPr lang="en-IN" sz="2400" spc="-5" dirty="0" err="1">
                <a:latin typeface="Arial"/>
                <a:cs typeface="Arial"/>
              </a:rPr>
              <a:t>behaviourial</a:t>
            </a:r>
            <a:r>
              <a:rPr lang="en-IN" sz="2400" spc="-5" dirty="0">
                <a:latin typeface="Arial"/>
                <a:cs typeface="Arial"/>
              </a:rPr>
              <a:t> response </a:t>
            </a:r>
            <a:r>
              <a:rPr lang="en-IN" sz="2400" dirty="0">
                <a:latin typeface="Arial"/>
                <a:cs typeface="Arial"/>
              </a:rPr>
              <a:t>from the</a:t>
            </a:r>
            <a:r>
              <a:rPr lang="en-IN" sz="2400" spc="45" dirty="0">
                <a:latin typeface="Arial"/>
                <a:cs typeface="Arial"/>
              </a:rPr>
              <a:t> </a:t>
            </a:r>
            <a:r>
              <a:rPr lang="en-IN" sz="2400" spc="-5" dirty="0">
                <a:latin typeface="Arial"/>
                <a:cs typeface="Arial"/>
              </a:rPr>
              <a:t>receiver.</a:t>
            </a:r>
            <a:endParaRPr lang="en-IN" sz="2400" dirty="0">
              <a:latin typeface="Arial"/>
              <a:cs typeface="Arial"/>
            </a:endParaRPr>
          </a:p>
          <a:p>
            <a:pPr marL="756285" marR="8255" indent="-287020">
              <a:lnSpc>
                <a:spcPts val="231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lang="en-IN" sz="2400" spc="-5" dirty="0">
                <a:latin typeface="Arial"/>
                <a:cs typeface="Arial"/>
              </a:rPr>
              <a:t>The sender or </a:t>
            </a:r>
            <a:r>
              <a:rPr lang="en-IN" sz="2400" dirty="0">
                <a:latin typeface="Arial"/>
                <a:cs typeface="Arial"/>
              </a:rPr>
              <a:t>communicator </a:t>
            </a:r>
            <a:r>
              <a:rPr lang="en-IN" sz="2400" spc="-5" dirty="0">
                <a:latin typeface="Arial"/>
                <a:cs typeface="Arial"/>
              </a:rPr>
              <a:t>must make efforts </a:t>
            </a:r>
            <a:r>
              <a:rPr lang="en-IN" sz="2400" spc="-10" dirty="0">
                <a:latin typeface="Arial"/>
                <a:cs typeface="Arial"/>
              </a:rPr>
              <a:t>to  </a:t>
            </a:r>
            <a:r>
              <a:rPr lang="en-IN" sz="2400" spc="-5" dirty="0">
                <a:latin typeface="Arial"/>
                <a:cs typeface="Arial"/>
              </a:rPr>
              <a:t>achieve </a:t>
            </a:r>
            <a:r>
              <a:rPr lang="en-IN" sz="2400" dirty="0">
                <a:latin typeface="Arial"/>
                <a:cs typeface="Arial"/>
              </a:rPr>
              <a:t>the </a:t>
            </a:r>
            <a:r>
              <a:rPr lang="en-IN" sz="2400" spc="-5" dirty="0">
                <a:latin typeface="Arial"/>
                <a:cs typeface="Arial"/>
              </a:rPr>
              <a:t>objective of </a:t>
            </a:r>
            <a:r>
              <a:rPr lang="en-IN" sz="2400" dirty="0">
                <a:latin typeface="Arial"/>
                <a:cs typeface="Arial"/>
              </a:rPr>
              <a:t>this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spc="-5" dirty="0">
                <a:latin typeface="Arial"/>
                <a:cs typeface="Arial"/>
              </a:rPr>
              <a:t>response.</a:t>
            </a:r>
            <a:endParaRPr lang="en-IN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651557" y="5740013"/>
            <a:ext cx="72409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latin typeface="Arial"/>
                <a:cs typeface="Arial"/>
              </a:rPr>
              <a:t>or shrill in order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make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communication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effective.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31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907541" y="404875"/>
            <a:ext cx="8455025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5095"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Consultation:-</a:t>
            </a:r>
            <a:endParaRPr sz="2800" dirty="0">
              <a:latin typeface="Arial"/>
              <a:cs typeface="Arial"/>
            </a:endParaRPr>
          </a:p>
          <a:p>
            <a:pPr marL="756285" marR="6985" lvl="1" indent="-287020">
              <a:spcBef>
                <a:spcPts val="15"/>
              </a:spcBef>
              <a:buChar char="─"/>
              <a:tabLst>
                <a:tab pos="756920" algn="l"/>
                <a:tab pos="1103630" algn="l"/>
                <a:tab pos="1501775" algn="l"/>
                <a:tab pos="3068320" algn="l"/>
                <a:tab pos="3500120" algn="l"/>
                <a:tab pos="4321175" algn="l"/>
                <a:tab pos="4923790" algn="l"/>
                <a:tab pos="6746240" algn="l"/>
                <a:tab pos="7178040" algn="l"/>
                <a:tab pos="8203565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	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nec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ssary	to	seek	the	participation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</a:t>
            </a:r>
            <a:r>
              <a:rPr sz="2400" spc="-5" dirty="0">
                <a:latin typeface="Arial"/>
                <a:cs typeface="Arial"/>
              </a:rPr>
              <a:t>others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in  </a:t>
            </a:r>
            <a:r>
              <a:rPr sz="2400" spc="-5" dirty="0">
                <a:latin typeface="Arial"/>
                <a:cs typeface="Arial"/>
              </a:rPr>
              <a:t>planning 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spcBef>
                <a:spcPts val="5"/>
              </a:spcBef>
              <a:buChar char="─"/>
              <a:tabLst>
                <a:tab pos="756920" algn="l"/>
                <a:tab pos="1132840" algn="l"/>
                <a:tab pos="2068195" algn="l"/>
                <a:tab pos="2700655" algn="l"/>
                <a:tab pos="3841115" algn="l"/>
                <a:tab pos="4302760" algn="l"/>
                <a:tab pos="4933950" algn="l"/>
                <a:tab pos="6449060" algn="l"/>
                <a:tab pos="7540625" algn="l"/>
                <a:tab pos="8238490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	</a:t>
            </a:r>
            <a:r>
              <a:rPr sz="2400" spc="-5" dirty="0">
                <a:latin typeface="Arial"/>
                <a:cs typeface="Arial"/>
              </a:rPr>
              <a:t>he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ps</a:t>
            </a:r>
            <a:r>
              <a:rPr sz="2400" dirty="0">
                <a:latin typeface="Arial"/>
                <a:cs typeface="Arial"/>
              </a:rPr>
              <a:t>	the	</a:t>
            </a:r>
            <a:r>
              <a:rPr sz="2400" spc="-5" dirty="0">
                <a:latin typeface="Arial"/>
                <a:cs typeface="Arial"/>
              </a:rPr>
              <a:t>sender</a:t>
            </a:r>
            <a:r>
              <a:rPr sz="2400" dirty="0">
                <a:latin typeface="Arial"/>
                <a:cs typeface="Arial"/>
              </a:rPr>
              <a:t>	to	</a:t>
            </a:r>
            <a:r>
              <a:rPr sz="2400" spc="-5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t	</a:t>
            </a:r>
            <a:r>
              <a:rPr sz="2400" spc="-5" dirty="0">
                <a:latin typeface="Arial"/>
                <a:cs typeface="Arial"/>
              </a:rPr>
              <a:t>additi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nal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insight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to	&amp;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1556" y="2296795"/>
            <a:ext cx="1432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objectivity  </a:t>
            </a:r>
            <a:r>
              <a:rPr sz="2400" spc="-5" dirty="0">
                <a:latin typeface="Arial"/>
                <a:cs typeface="Arial"/>
              </a:rPr>
              <a:t>participate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3042" y="2296795"/>
            <a:ext cx="2583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spcBef>
                <a:spcPts val="100"/>
              </a:spcBef>
              <a:tabLst>
                <a:tab pos="438150" algn="l"/>
                <a:tab pos="544830" algn="l"/>
                <a:tab pos="1248410" algn="l"/>
              </a:tabLst>
            </a:pPr>
            <a:r>
              <a:rPr sz="2400" spc="-1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	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messag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.  &amp;	</a:t>
            </a:r>
            <a:r>
              <a:rPr sz="2400" spc="-5" dirty="0">
                <a:latin typeface="Arial"/>
                <a:cs typeface="Arial"/>
              </a:rPr>
              <a:t>help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1098" y="2662554"/>
            <a:ext cx="409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280285" algn="l"/>
                <a:tab pos="3653790" algn="l"/>
              </a:tabLst>
            </a:pPr>
            <a:r>
              <a:rPr sz="2400" spc="-5" dirty="0">
                <a:latin typeface="Arial"/>
                <a:cs typeface="Arial"/>
              </a:rPr>
              <a:t>commun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ation</a:t>
            </a:r>
            <a:r>
              <a:rPr sz="2400" dirty="0">
                <a:latin typeface="Arial"/>
                <a:cs typeface="Arial"/>
              </a:rPr>
              <a:t>	p</a:t>
            </a:r>
            <a:r>
              <a:rPr sz="2400" spc="-5" dirty="0">
                <a:latin typeface="Arial"/>
                <a:cs typeface="Arial"/>
              </a:rPr>
              <a:t>la</a:t>
            </a:r>
            <a:r>
              <a:rPr sz="2400" spc="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ning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889" y="2296795"/>
            <a:ext cx="3247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  <a:tabLst>
                <a:tab pos="1637030" algn="l"/>
                <a:tab pos="2662555" algn="l"/>
              </a:tabLst>
            </a:pPr>
            <a:r>
              <a:rPr sz="2400" spc="-5" dirty="0">
                <a:latin typeface="Arial"/>
                <a:cs typeface="Arial"/>
              </a:rPr>
              <a:t>Moreov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12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,	</a:t>
            </a:r>
            <a:r>
              <a:rPr sz="2400" spc="-5" dirty="0">
                <a:latin typeface="Arial"/>
                <a:cs typeface="Arial"/>
              </a:rPr>
              <a:t>those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who</a:t>
            </a:r>
            <a:endParaRPr sz="2400">
              <a:latin typeface="Arial"/>
              <a:cs typeface="Arial"/>
            </a:endParaRPr>
          </a:p>
          <a:p>
            <a:pPr marR="5080" algn="r"/>
            <a:r>
              <a:rPr sz="2400" spc="-5" dirty="0">
                <a:latin typeface="Arial"/>
                <a:cs typeface="Arial"/>
              </a:rPr>
              <a:t>give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540" y="3028316"/>
            <a:ext cx="845439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active support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you.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900" dirty="0">
              <a:latin typeface="Arial"/>
              <a:cs typeface="Arial"/>
            </a:endParaRPr>
          </a:p>
          <a:p>
            <a:pPr marL="332740" indent="-320040">
              <a:buFont typeface="Arial"/>
              <a:buChar char="•"/>
              <a:tabLst>
                <a:tab pos="332105" algn="l"/>
                <a:tab pos="33274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Content of</a:t>
            </a:r>
            <a:r>
              <a:rPr sz="2800" b="1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Message:-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spcBef>
                <a:spcPts val="15"/>
              </a:spcBef>
              <a:buChar char="─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 communicator </a:t>
            </a:r>
            <a:r>
              <a:rPr sz="2400" dirty="0">
                <a:latin typeface="Arial"/>
                <a:cs typeface="Arial"/>
              </a:rPr>
              <a:t>should decide </a:t>
            </a:r>
            <a:r>
              <a:rPr sz="2400" spc="-5" dirty="0">
                <a:latin typeface="Arial"/>
                <a:cs typeface="Arial"/>
              </a:rPr>
              <a:t>his tone of voice with  </a:t>
            </a:r>
            <a:r>
              <a:rPr sz="2400" dirty="0">
                <a:latin typeface="Arial"/>
                <a:cs typeface="Arial"/>
              </a:rPr>
              <a:t>reference to the content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message.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10"/>
              </a:spcBef>
              <a:buFont typeface="Arial"/>
              <a:buChar char="─"/>
            </a:pPr>
            <a:endParaRPr sz="2500" dirty="0">
              <a:latin typeface="Arial"/>
              <a:cs typeface="Arial"/>
            </a:endParaRPr>
          </a:p>
          <a:p>
            <a:pPr marL="756285" lvl="1" indent="-287020">
              <a:buChar char="─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Sometimes,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communicator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his</a:t>
            </a:r>
            <a:r>
              <a:rPr sz="2400" spc="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voice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loud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32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059940" y="298338"/>
            <a:ext cx="8073390" cy="56337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spcBef>
                <a:spcPts val="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Follow-up</a:t>
            </a:r>
            <a:r>
              <a:rPr sz="3200" b="1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action:-</a:t>
            </a:r>
            <a:endParaRPr sz="3200" dirty="0">
              <a:latin typeface="Arial"/>
              <a:cs typeface="Arial"/>
            </a:endParaRPr>
          </a:p>
          <a:p>
            <a:pPr marL="756285" marR="5715" lvl="1" indent="-287020" algn="just">
              <a:lnSpc>
                <a:spcPts val="2590"/>
              </a:lnSpc>
              <a:spcBef>
                <a:spcPts val="65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Follow up action is </a:t>
            </a:r>
            <a:r>
              <a:rPr sz="2400" dirty="0">
                <a:latin typeface="Arial"/>
                <a:cs typeface="Arial"/>
              </a:rPr>
              <a:t>necessary </a:t>
            </a:r>
            <a:r>
              <a:rPr sz="2400" spc="-5" dirty="0">
                <a:latin typeface="Arial"/>
                <a:cs typeface="Arial"/>
              </a:rPr>
              <a:t>to find out whether the  receiver has understood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message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correctly.</a:t>
            </a:r>
          </a:p>
          <a:p>
            <a:pPr marL="756285" marR="5715" lvl="1" indent="-287020" algn="just">
              <a:lnSpc>
                <a:spcPct val="90100"/>
              </a:lnSpc>
              <a:spcBef>
                <a:spcPts val="53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 receiver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take some action </a:t>
            </a:r>
            <a:r>
              <a:rPr sz="2400" dirty="0">
                <a:latin typeface="Arial"/>
                <a:cs typeface="Arial"/>
              </a:rPr>
              <a:t>after </a:t>
            </a:r>
            <a:r>
              <a:rPr sz="2400" spc="-5" dirty="0">
                <a:latin typeface="Arial"/>
                <a:cs typeface="Arial"/>
              </a:rPr>
              <a:t>receiving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message. The sender should know </a:t>
            </a:r>
            <a:r>
              <a:rPr sz="2400" dirty="0">
                <a:latin typeface="Arial"/>
                <a:cs typeface="Arial"/>
              </a:rPr>
              <a:t>the type </a:t>
            </a:r>
            <a:r>
              <a:rPr sz="2400" spc="-5" dirty="0">
                <a:latin typeface="Arial"/>
                <a:cs typeface="Arial"/>
              </a:rPr>
              <a:t>of action  taken by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receiver.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35"/>
              </a:spcBef>
              <a:buFont typeface="Arial"/>
              <a:buChar char="–"/>
            </a:pPr>
            <a:endParaRPr sz="3950" dirty="0">
              <a:latin typeface="Arial"/>
              <a:cs typeface="Arial"/>
            </a:endParaRPr>
          </a:p>
          <a:p>
            <a:pPr marL="355600" indent="-342900"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 &amp;</a:t>
            </a:r>
            <a:r>
              <a:rPr sz="320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opportunity:-</a:t>
            </a:r>
            <a:endParaRPr sz="3200" dirty="0">
              <a:latin typeface="Arial"/>
              <a:cs typeface="Arial"/>
            </a:endParaRPr>
          </a:p>
          <a:p>
            <a:pPr marL="756285" lvl="1" indent="-287020">
              <a:lnSpc>
                <a:spcPts val="2735"/>
              </a:lnSpc>
              <a:spcBef>
                <a:spcPts val="320"/>
              </a:spcBef>
              <a:buChar char="–"/>
              <a:tabLst>
                <a:tab pos="756920" algn="l"/>
                <a:tab pos="1416050" algn="l"/>
                <a:tab pos="2486025" algn="l"/>
                <a:tab pos="3519804" algn="l"/>
                <a:tab pos="4809490" algn="l"/>
                <a:tab pos="5367020" algn="l"/>
                <a:tab pos="6501130" algn="l"/>
                <a:tab pos="6839584" algn="l"/>
                <a:tab pos="7804150" algn="l"/>
              </a:tabLst>
            </a:pPr>
            <a:r>
              <a:rPr sz="2400" spc="-5" dirty="0">
                <a:latin typeface="Arial"/>
                <a:cs typeface="Arial"/>
              </a:rPr>
              <a:t>Th</a:t>
            </a:r>
            <a:r>
              <a:rPr sz="2400" dirty="0">
                <a:latin typeface="Arial"/>
                <a:cs typeface="Arial"/>
              </a:rPr>
              <a:t>e	se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der	sh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uld	co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ider	t</a:t>
            </a:r>
            <a:r>
              <a:rPr sz="2400" spc="-15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	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terest	&amp;	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dirty="0">
                <a:latin typeface="Arial"/>
                <a:cs typeface="Arial"/>
              </a:rPr>
              <a:t>s	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 dirty="0">
              <a:latin typeface="Arial"/>
              <a:cs typeface="Arial"/>
            </a:endParaRPr>
          </a:p>
          <a:p>
            <a:pPr marL="75628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the receiver of message.</a:t>
            </a:r>
            <a:endParaRPr sz="2400" dirty="0">
              <a:latin typeface="Arial"/>
              <a:cs typeface="Arial"/>
            </a:endParaRPr>
          </a:p>
          <a:p>
            <a:pPr marL="756285" marR="7620" lvl="1" indent="-287020">
              <a:lnSpc>
                <a:spcPts val="2590"/>
              </a:lnSpc>
              <a:spcBef>
                <a:spcPts val="615"/>
              </a:spcBef>
              <a:buChar char="–"/>
              <a:tabLst>
                <a:tab pos="756920" algn="l"/>
                <a:tab pos="1091565" algn="l"/>
                <a:tab pos="1984375" algn="l"/>
                <a:tab pos="2644775" algn="l"/>
                <a:tab pos="3063875" algn="l"/>
                <a:tab pos="3721100" algn="l"/>
                <a:tab pos="4310380" algn="l"/>
                <a:tab pos="4900930" algn="l"/>
                <a:tab pos="5998210" algn="l"/>
                <a:tab pos="6739255" algn="l"/>
                <a:tab pos="7633334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	</a:t>
            </a:r>
            <a:r>
              <a:rPr sz="2400" spc="-5" dirty="0">
                <a:latin typeface="Arial"/>
                <a:cs typeface="Arial"/>
              </a:rPr>
              <a:t>he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ps</a:t>
            </a:r>
            <a:r>
              <a:rPr sz="2400" dirty="0">
                <a:latin typeface="Arial"/>
                <a:cs typeface="Arial"/>
              </a:rPr>
              <a:t>	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m	to	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ou</a:t>
            </a:r>
            <a:r>
              <a:rPr sz="2400" dirty="0">
                <a:latin typeface="Arial"/>
                <a:cs typeface="Arial"/>
              </a:rPr>
              <a:t>t	the	correct	time	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	the  </a:t>
            </a:r>
            <a:r>
              <a:rPr sz="2400" spc="-5" dirty="0">
                <a:latin typeface="Arial"/>
                <a:cs typeface="Arial"/>
              </a:rPr>
              <a:t>message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communicated.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ts val="2735"/>
              </a:lnSpc>
              <a:spcBef>
                <a:spcPts val="254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In this way, the </a:t>
            </a:r>
            <a:r>
              <a:rPr sz="2400" spc="-5" dirty="0">
                <a:latin typeface="Arial"/>
                <a:cs typeface="Arial"/>
              </a:rPr>
              <a:t>sender uses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opportunity to</a:t>
            </a:r>
            <a:r>
              <a:rPr sz="2400" spc="2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convey</a:t>
            </a:r>
            <a:endParaRPr sz="2400" dirty="0">
              <a:latin typeface="Arial"/>
              <a:cs typeface="Arial"/>
            </a:endParaRPr>
          </a:p>
          <a:p>
            <a:pPr marL="75628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the message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enduring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immediate </a:t>
            </a:r>
            <a:r>
              <a:rPr sz="2400" dirty="0">
                <a:latin typeface="Arial"/>
                <a:cs typeface="Arial"/>
              </a:rPr>
              <a:t>benefits to</a:t>
            </a:r>
            <a:r>
              <a:rPr sz="2400" spc="5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33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907541" y="328675"/>
            <a:ext cx="8302625" cy="56060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Training to the</a:t>
            </a:r>
            <a:r>
              <a:rPr sz="28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communicators:-</a:t>
            </a:r>
            <a:endParaRPr sz="2800">
              <a:latin typeface="Arial"/>
              <a:cs typeface="Arial"/>
            </a:endParaRPr>
          </a:p>
          <a:p>
            <a:pPr>
              <a:spcBef>
                <a:spcPts val="25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756285" marR="8890" lvl="1" indent="-287020">
              <a:buChar char="–"/>
              <a:tabLst>
                <a:tab pos="756920" algn="l"/>
                <a:tab pos="1841500" algn="l"/>
                <a:tab pos="3012440" algn="l"/>
                <a:tab pos="3402329" algn="l"/>
                <a:tab pos="4777105" algn="l"/>
                <a:tab pos="5200650" algn="l"/>
                <a:tab pos="5795010" algn="l"/>
                <a:tab pos="8032750" algn="l"/>
              </a:tabLst>
            </a:pPr>
            <a:r>
              <a:rPr sz="2400" spc="-5" dirty="0">
                <a:latin typeface="Arial"/>
                <a:cs typeface="Arial"/>
              </a:rPr>
              <a:t>Prop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	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ai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ing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sential</a:t>
            </a:r>
            <a:r>
              <a:rPr sz="2400" dirty="0">
                <a:latin typeface="Arial"/>
                <a:cs typeface="Arial"/>
              </a:rPr>
              <a:t>	to	the	</a:t>
            </a:r>
            <a:r>
              <a:rPr sz="2400" spc="-5" dirty="0">
                <a:latin typeface="Arial"/>
                <a:cs typeface="Arial"/>
              </a:rPr>
              <a:t>communicators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develop their communication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skills.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spcBef>
                <a:spcPts val="580"/>
              </a:spcBef>
              <a:buChar char="–"/>
              <a:tabLst>
                <a:tab pos="756920" algn="l"/>
                <a:tab pos="1687195" algn="l"/>
                <a:tab pos="2776220" algn="l"/>
                <a:tab pos="3368675" algn="l"/>
                <a:tab pos="5116830" algn="l"/>
                <a:tab pos="5897245" algn="l"/>
                <a:tab pos="8032750" algn="l"/>
              </a:tabLst>
            </a:pP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is	helps	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	in</a:t>
            </a:r>
            <a:r>
              <a:rPr sz="2400" spc="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reasing	the	effective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ess	</a:t>
            </a:r>
            <a:r>
              <a:rPr sz="2400" spc="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756285"/>
            <a:r>
              <a:rPr sz="2400" spc="-5" dirty="0">
                <a:latin typeface="Arial"/>
                <a:cs typeface="Arial"/>
              </a:rPr>
              <a:t>communication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considerably.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550">
              <a:latin typeface="Arial"/>
              <a:cs typeface="Arial"/>
            </a:endParaRPr>
          </a:p>
          <a:p>
            <a:pPr marL="355600" indent="-342900"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Action support</a:t>
            </a:r>
            <a:r>
              <a:rPr sz="28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communication:-</a:t>
            </a:r>
            <a:endParaRPr sz="2800">
              <a:latin typeface="Arial"/>
              <a:cs typeface="Arial"/>
            </a:endParaRPr>
          </a:p>
          <a:p>
            <a:pPr>
              <a:spcBef>
                <a:spcPts val="25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756285" marR="5715" lvl="1" indent="-287020" algn="just"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 actions or attitudes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sender should support  the message. For example,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sender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raise </a:t>
            </a:r>
            <a:r>
              <a:rPr sz="2400" dirty="0">
                <a:latin typeface="Arial"/>
                <a:cs typeface="Arial"/>
              </a:rPr>
              <a:t>his  </a:t>
            </a:r>
            <a:r>
              <a:rPr sz="2400" spc="-5" dirty="0">
                <a:latin typeface="Arial"/>
                <a:cs typeface="Arial"/>
              </a:rPr>
              <a:t>hand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convey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message of </a:t>
            </a:r>
            <a:r>
              <a:rPr sz="2400" spc="-270" dirty="0">
                <a:latin typeface="Arial"/>
                <a:cs typeface="Arial"/>
              </a:rPr>
              <a:t>„ </a:t>
            </a:r>
            <a:r>
              <a:rPr sz="2400" dirty="0">
                <a:latin typeface="Arial"/>
                <a:cs typeface="Arial"/>
              </a:rPr>
              <a:t>stop 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250" dirty="0">
                <a:latin typeface="Arial"/>
                <a:cs typeface="Arial"/>
              </a:rPr>
              <a:t>work‟.</a:t>
            </a:r>
            <a:endParaRPr sz="2400">
              <a:latin typeface="Arial"/>
              <a:cs typeface="Arial"/>
            </a:endParaRPr>
          </a:p>
          <a:p>
            <a:pPr marL="756285" lvl="1" indent="-287020" algn="just"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So,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2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2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</a:t>
            </a:r>
            <a:r>
              <a:rPr sz="2400" spc="25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should</a:t>
            </a:r>
            <a:r>
              <a:rPr sz="2400" spc="2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2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contradict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302240" y="6377940"/>
            <a:ext cx="2804160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pPr marL="38100">
                <a:lnSpc>
                  <a:spcPts val="1650"/>
                </a:lnSpc>
              </a:pPr>
              <a:t>34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136140" y="316873"/>
            <a:ext cx="8072120" cy="13468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spcBef>
                <a:spcPts val="7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Personnel</a:t>
            </a:r>
            <a:r>
              <a:rPr sz="28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co-operation:-</a:t>
            </a:r>
            <a:endParaRPr sz="2800">
              <a:latin typeface="Arial"/>
              <a:cs typeface="Arial"/>
            </a:endParaRPr>
          </a:p>
          <a:p>
            <a:pPr marL="756285" marR="5080" indent="-287020">
              <a:spcBef>
                <a:spcPts val="595"/>
              </a:spcBef>
              <a:tabLst>
                <a:tab pos="2651125" algn="l"/>
                <a:tab pos="3035300" algn="l"/>
                <a:tab pos="3588385" algn="l"/>
                <a:tab pos="5059045" algn="l"/>
                <a:tab pos="5411470" algn="l"/>
                <a:tab pos="6929755" algn="l"/>
                <a:tab pos="7313295" algn="l"/>
              </a:tabLst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</a:t>
            </a:r>
            <a:r>
              <a:rPr sz="2400" dirty="0">
                <a:latin typeface="Arial"/>
                <a:cs typeface="Arial"/>
              </a:rPr>
              <a:t>-o</a:t>
            </a:r>
            <a:r>
              <a:rPr sz="2400" spc="-5" dirty="0">
                <a:latin typeface="Arial"/>
                <a:cs typeface="Arial"/>
              </a:rPr>
              <a:t>perat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the	</a:t>
            </a:r>
            <a:r>
              <a:rPr sz="2400" spc="-5" dirty="0">
                <a:latin typeface="Arial"/>
                <a:cs typeface="Arial"/>
              </a:rPr>
              <a:t>personnel</a:t>
            </a:r>
            <a:r>
              <a:rPr sz="2400" dirty="0">
                <a:latin typeface="Arial"/>
                <a:cs typeface="Arial"/>
              </a:rPr>
              <a:t>	i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nec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ssary	to	make  </a:t>
            </a:r>
            <a:r>
              <a:rPr sz="2400" dirty="0">
                <a:latin typeface="Arial"/>
                <a:cs typeface="Arial"/>
              </a:rPr>
              <a:t>effective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3645" y="1711197"/>
            <a:ext cx="4314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86485" algn="l"/>
                <a:tab pos="3403600" algn="l"/>
              </a:tabLst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	communication	results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0105" y="2077035"/>
            <a:ext cx="3991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37970" algn="l"/>
                <a:tab pos="2943225" algn="l"/>
              </a:tabLst>
            </a:pP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iness	co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cern	through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417" y="1711198"/>
            <a:ext cx="3062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spcBef>
                <a:spcPts val="100"/>
              </a:spcBef>
              <a:tabLst>
                <a:tab pos="512445" algn="l"/>
                <a:tab pos="779145" algn="l"/>
                <a:tab pos="2625090" algn="l"/>
                <a:tab pos="2795270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st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en</a:t>
            </a:r>
            <a:r>
              <a:rPr sz="2400" spc="-15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ing</a:t>
            </a:r>
            <a:r>
              <a:rPr sz="2400" dirty="0">
                <a:latin typeface="Arial"/>
                <a:cs typeface="Arial"/>
              </a:rPr>
              <a:t>	the  the		</a:t>
            </a:r>
            <a:r>
              <a:rPr sz="2400" spc="-5" dirty="0">
                <a:latin typeface="Arial"/>
                <a:cs typeface="Arial"/>
              </a:rPr>
              <a:t>co</a:t>
            </a:r>
            <a:r>
              <a:rPr sz="2400" dirty="0">
                <a:latin typeface="Arial"/>
                <a:cs typeface="Arial"/>
              </a:rPr>
              <a:t>-o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		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6141" y="2371151"/>
            <a:ext cx="8072755" cy="349903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756285">
              <a:spcBef>
                <a:spcPts val="665"/>
              </a:spcBef>
            </a:pPr>
            <a:r>
              <a:rPr sz="2400" spc="-5" dirty="0">
                <a:latin typeface="Arial"/>
                <a:cs typeface="Arial"/>
              </a:rPr>
              <a:t>managerial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personnel.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Listening:-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spcBef>
                <a:spcPts val="595"/>
              </a:spcBef>
              <a:buChar char="–"/>
              <a:tabLst>
                <a:tab pos="756920" algn="l"/>
                <a:tab pos="2127885" algn="l"/>
                <a:tab pos="2499995" algn="l"/>
                <a:tab pos="3158490" algn="l"/>
                <a:tab pos="3563620" algn="l"/>
                <a:tab pos="4137025" algn="l"/>
                <a:tab pos="4949190" algn="l"/>
                <a:tab pos="6369685" algn="l"/>
                <a:tab pos="7231380" algn="l"/>
                <a:tab pos="7635240" algn="l"/>
              </a:tabLst>
            </a:pPr>
            <a:r>
              <a:rPr sz="2400" spc="-5" dirty="0">
                <a:latin typeface="Arial"/>
                <a:cs typeface="Arial"/>
              </a:rPr>
              <a:t>Listen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ng</a:t>
            </a:r>
            <a:r>
              <a:rPr sz="2400" dirty="0">
                <a:latin typeface="Arial"/>
                <a:cs typeface="Arial"/>
              </a:rPr>
              <a:t>	i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most	</a:t>
            </a:r>
            <a:r>
              <a:rPr sz="2400" spc="-5" dirty="0">
                <a:latin typeface="Arial"/>
                <a:cs typeface="Arial"/>
              </a:rPr>
              <a:t>important</a:t>
            </a:r>
            <a:r>
              <a:rPr sz="2400" dirty="0">
                <a:latin typeface="Arial"/>
                <a:cs typeface="Arial"/>
              </a:rPr>
              <a:t>	t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sks	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the  </a:t>
            </a:r>
            <a:r>
              <a:rPr sz="2400" spc="-5" dirty="0">
                <a:latin typeface="Arial"/>
                <a:cs typeface="Arial"/>
              </a:rPr>
              <a:t>sender.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Here, listening </a:t>
            </a:r>
            <a:r>
              <a:rPr sz="2400" dirty="0">
                <a:latin typeface="Arial"/>
                <a:cs typeface="Arial"/>
              </a:rPr>
              <a:t>refers to the </a:t>
            </a:r>
            <a:r>
              <a:rPr sz="2400" spc="-5" dirty="0">
                <a:latin typeface="Arial"/>
                <a:cs typeface="Arial"/>
              </a:rPr>
              <a:t>reactions 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receiver.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The sender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learn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listen with the inner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ear.</a:t>
            </a:r>
            <a:endParaRPr sz="2400" dirty="0">
              <a:latin typeface="Arial"/>
              <a:cs typeface="Arial"/>
            </a:endParaRPr>
          </a:p>
          <a:p>
            <a:pPr marL="756285" marR="6350" lvl="1" indent="-287020">
              <a:spcBef>
                <a:spcPts val="580"/>
              </a:spcBef>
              <a:buChar char="–"/>
              <a:tabLst>
                <a:tab pos="756920" algn="l"/>
                <a:tab pos="1469390" algn="l"/>
                <a:tab pos="2593340" algn="l"/>
                <a:tab pos="3272790" algn="l"/>
                <a:tab pos="4324350" algn="l"/>
                <a:tab pos="5327650" algn="l"/>
                <a:tab pos="7023734" algn="l"/>
              </a:tabLst>
            </a:pPr>
            <a:r>
              <a:rPr sz="2400" spc="-5" dirty="0">
                <a:latin typeface="Arial"/>
                <a:cs typeface="Arial"/>
              </a:rPr>
              <a:t>Th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	</a:t>
            </a:r>
            <a:r>
              <a:rPr sz="2400" spc="-5" dirty="0">
                <a:latin typeface="Arial"/>
                <a:cs typeface="Arial"/>
              </a:rPr>
              <a:t>can</a:t>
            </a:r>
            <a:r>
              <a:rPr sz="2400" dirty="0">
                <a:latin typeface="Arial"/>
                <a:cs typeface="Arial"/>
              </a:rPr>
              <a:t>	ga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her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useful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ation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through  listening </a:t>
            </a:r>
            <a:r>
              <a:rPr sz="2400" dirty="0">
                <a:latin typeface="Arial"/>
                <a:cs typeface="Arial"/>
              </a:rPr>
              <a:t>for further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8690" y="165335"/>
            <a:ext cx="65943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22655" algn="l"/>
              </a:tabLst>
            </a:pPr>
            <a:r>
              <a:rPr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Introduction </a:t>
            </a:r>
            <a:r>
              <a:rPr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to </a:t>
            </a:r>
            <a:r>
              <a:rPr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Public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Speaking</a:t>
            </a:r>
          </a:p>
        </p:txBody>
      </p:sp>
      <p:sp>
        <p:nvSpPr>
          <p:cNvPr id="4" name="object 4"/>
          <p:cNvSpPr/>
          <p:nvPr/>
        </p:nvSpPr>
        <p:spPr>
          <a:xfrm>
            <a:off x="6246876" y="1450847"/>
            <a:ext cx="4120896" cy="439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15413" y="1749934"/>
            <a:ext cx="391287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Carlito"/>
              <a:buChar char="-"/>
              <a:tabLst>
                <a:tab pos="354965" algn="l"/>
                <a:tab pos="355600" algn="l"/>
              </a:tabLst>
            </a:pPr>
            <a:r>
              <a:rPr sz="2400" b="1" dirty="0">
                <a:latin typeface="Carlito"/>
                <a:cs typeface="Carlito"/>
              </a:rPr>
              <a:t>In </a:t>
            </a:r>
            <a:r>
              <a:rPr sz="2400" b="1" spc="-5" dirty="0">
                <a:latin typeface="Carlito"/>
                <a:cs typeface="Carlito"/>
              </a:rPr>
              <a:t>public </a:t>
            </a:r>
            <a:r>
              <a:rPr sz="2400" b="1" dirty="0">
                <a:latin typeface="Carlito"/>
                <a:cs typeface="Carlito"/>
              </a:rPr>
              <a:t>speaking a</a:t>
            </a:r>
            <a:r>
              <a:rPr sz="2400" b="1" spc="-7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speaker  </a:t>
            </a:r>
            <a:r>
              <a:rPr sz="2400" b="1" spc="-10" dirty="0">
                <a:latin typeface="Carlito"/>
                <a:cs typeface="Carlito"/>
              </a:rPr>
              <a:t>presents </a:t>
            </a:r>
            <a:r>
              <a:rPr sz="2400" b="1" dirty="0">
                <a:latin typeface="Carlito"/>
                <a:cs typeface="Carlito"/>
              </a:rPr>
              <a:t>a </a:t>
            </a:r>
            <a:r>
              <a:rPr sz="2400" b="1" spc="-10" dirty="0">
                <a:latin typeface="Carlito"/>
                <a:cs typeface="Carlito"/>
              </a:rPr>
              <a:t>relatively  continuous </a:t>
            </a:r>
            <a:r>
              <a:rPr sz="2400" b="1" spc="-5" dirty="0">
                <a:latin typeface="Carlito"/>
                <a:cs typeface="Carlito"/>
              </a:rPr>
              <a:t>message </a:t>
            </a:r>
            <a:r>
              <a:rPr sz="2400" b="1" spc="-15" dirty="0">
                <a:latin typeface="Carlito"/>
                <a:cs typeface="Carlito"/>
              </a:rPr>
              <a:t>to </a:t>
            </a:r>
            <a:r>
              <a:rPr sz="2400" b="1" dirty="0">
                <a:latin typeface="Carlito"/>
                <a:cs typeface="Carlito"/>
              </a:rPr>
              <a:t>a  </a:t>
            </a:r>
            <a:r>
              <a:rPr sz="2400" b="1" spc="-15" dirty="0">
                <a:latin typeface="Carlito"/>
                <a:cs typeface="Carlito"/>
              </a:rPr>
              <a:t>relatively </a:t>
            </a:r>
            <a:r>
              <a:rPr sz="2400" b="1" spc="-10" dirty="0">
                <a:latin typeface="Carlito"/>
                <a:cs typeface="Carlito"/>
              </a:rPr>
              <a:t>large </a:t>
            </a:r>
            <a:r>
              <a:rPr sz="2400" b="1" spc="-5" dirty="0">
                <a:latin typeface="Carlito"/>
                <a:cs typeface="Carlito"/>
              </a:rPr>
              <a:t>audience.</a:t>
            </a:r>
            <a:endParaRPr sz="2400">
              <a:latin typeface="Carlito"/>
              <a:cs typeface="Carlito"/>
            </a:endParaRPr>
          </a:p>
          <a:p>
            <a:pPr marL="355600" marR="1330325" indent="-342900">
              <a:buFont typeface="Carlito"/>
              <a:buChar char="-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Public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speaking</a:t>
            </a:r>
            <a:r>
              <a:rPr sz="24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is  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transactional.</a:t>
            </a:r>
            <a:endParaRPr sz="2400">
              <a:latin typeface="Carlito"/>
              <a:cs typeface="Carlito"/>
            </a:endParaRPr>
          </a:p>
          <a:p>
            <a:pPr marL="355600" marR="252729" indent="-342900">
              <a:spcBef>
                <a:spcPts val="5"/>
              </a:spcBef>
              <a:buFont typeface="Carlito"/>
              <a:buChar char="-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The </a:t>
            </a:r>
            <a:r>
              <a:rPr sz="2400" b="1" spc="-15" dirty="0">
                <a:latin typeface="Carlito"/>
                <a:cs typeface="Carlito"/>
              </a:rPr>
              <a:t>listeners </a:t>
            </a:r>
            <a:r>
              <a:rPr sz="2400" b="1" dirty="0">
                <a:latin typeface="Carlito"/>
                <a:cs typeface="Carlito"/>
              </a:rPr>
              <a:t>also send  </a:t>
            </a:r>
            <a:r>
              <a:rPr sz="2400" b="1" spc="-5" dirty="0">
                <a:latin typeface="Carlito"/>
                <a:cs typeface="Carlito"/>
              </a:rPr>
              <a:t>messages </a:t>
            </a:r>
            <a:r>
              <a:rPr sz="2400" b="1" dirty="0">
                <a:latin typeface="Carlito"/>
                <a:cs typeface="Carlito"/>
              </a:rPr>
              <a:t>in </a:t>
            </a:r>
            <a:r>
              <a:rPr sz="2400" b="1" spc="-5" dirty="0">
                <a:latin typeface="Carlito"/>
                <a:cs typeface="Carlito"/>
              </a:rPr>
              <a:t>the </a:t>
            </a:r>
            <a:r>
              <a:rPr sz="2400" b="1" spc="-10" dirty="0">
                <a:latin typeface="Carlito"/>
                <a:cs typeface="Carlito"/>
              </a:rPr>
              <a:t>form </a:t>
            </a:r>
            <a:r>
              <a:rPr sz="2400" b="1" dirty="0">
                <a:latin typeface="Carlito"/>
                <a:cs typeface="Carlito"/>
              </a:rPr>
              <a:t>of  </a:t>
            </a:r>
            <a:r>
              <a:rPr sz="2400" b="1" spc="-10" dirty="0">
                <a:latin typeface="Carlito"/>
                <a:cs typeface="Carlito"/>
              </a:rPr>
              <a:t>feedback </a:t>
            </a:r>
            <a:r>
              <a:rPr sz="2400" b="1" spc="-5" dirty="0">
                <a:latin typeface="Carlito"/>
                <a:cs typeface="Carlito"/>
              </a:rPr>
              <a:t>(applause, </a:t>
            </a:r>
            <a:r>
              <a:rPr sz="2400" b="1" dirty="0">
                <a:latin typeface="Carlito"/>
                <a:cs typeface="Carlito"/>
              </a:rPr>
              <a:t>nods,  </a:t>
            </a:r>
            <a:r>
              <a:rPr sz="2400" b="1" spc="-5" dirty="0">
                <a:latin typeface="Carlito"/>
                <a:cs typeface="Carlito"/>
              </a:rPr>
              <a:t>looks, </a:t>
            </a:r>
            <a:r>
              <a:rPr sz="2400" b="1" spc="-15" dirty="0">
                <a:latin typeface="Carlito"/>
                <a:cs typeface="Carlito"/>
              </a:rPr>
              <a:t>etc.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6378" y="339598"/>
            <a:ext cx="459930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benefits </a:t>
            </a:r>
            <a:r>
              <a:rPr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public</a:t>
            </a:r>
            <a:r>
              <a:rPr spc="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speaking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59024" y="1257300"/>
            <a:ext cx="5742940" cy="3985260"/>
            <a:chOff x="1335024" y="1257300"/>
            <a:chExt cx="5742940" cy="3985260"/>
          </a:xfrm>
        </p:grpSpPr>
        <p:sp>
          <p:nvSpPr>
            <p:cNvPr id="5" name="object 5"/>
            <p:cNvSpPr/>
            <p:nvPr/>
          </p:nvSpPr>
          <p:spPr>
            <a:xfrm>
              <a:off x="3006978" y="2339466"/>
              <a:ext cx="1137285" cy="1832610"/>
            </a:xfrm>
            <a:custGeom>
              <a:avLst/>
              <a:gdLst/>
              <a:ahLst/>
              <a:cxnLst/>
              <a:rect l="l" t="t" r="r" b="b"/>
              <a:pathLst>
                <a:path w="1137285" h="1832610">
                  <a:moveTo>
                    <a:pt x="0" y="1297686"/>
                  </a:moveTo>
                  <a:lnTo>
                    <a:pt x="1090421" y="1832356"/>
                  </a:lnTo>
                </a:path>
                <a:path w="1137285" h="1832610">
                  <a:moveTo>
                    <a:pt x="0" y="939927"/>
                  </a:moveTo>
                  <a:lnTo>
                    <a:pt x="827278" y="912622"/>
                  </a:lnTo>
                </a:path>
                <a:path w="1137285" h="1832610">
                  <a:moveTo>
                    <a:pt x="0" y="601091"/>
                  </a:moveTo>
                  <a:lnTo>
                    <a:pt x="1137284" y="0"/>
                  </a:lnTo>
                </a:path>
              </a:pathLst>
            </a:custGeom>
            <a:ln w="254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7978" y="2326386"/>
              <a:ext cx="1952244" cy="19537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7978" y="2326386"/>
              <a:ext cx="1952625" cy="1953895"/>
            </a:xfrm>
            <a:custGeom>
              <a:avLst/>
              <a:gdLst/>
              <a:ahLst/>
              <a:cxnLst/>
              <a:rect l="l" t="t" r="r" b="b"/>
              <a:pathLst>
                <a:path w="1952625" h="1953895">
                  <a:moveTo>
                    <a:pt x="0" y="976884"/>
                  </a:moveTo>
                  <a:lnTo>
                    <a:pt x="1194" y="928129"/>
                  </a:lnTo>
                  <a:lnTo>
                    <a:pt x="4740" y="879993"/>
                  </a:lnTo>
                  <a:lnTo>
                    <a:pt x="10583" y="832532"/>
                  </a:lnTo>
                  <a:lnTo>
                    <a:pt x="18665" y="785801"/>
                  </a:lnTo>
                  <a:lnTo>
                    <a:pt x="28932" y="739856"/>
                  </a:lnTo>
                  <a:lnTo>
                    <a:pt x="41326" y="694755"/>
                  </a:lnTo>
                  <a:lnTo>
                    <a:pt x="55793" y="650551"/>
                  </a:lnTo>
                  <a:lnTo>
                    <a:pt x="72276" y="607302"/>
                  </a:lnTo>
                  <a:lnTo>
                    <a:pt x="90720" y="565063"/>
                  </a:lnTo>
                  <a:lnTo>
                    <a:pt x="111068" y="523891"/>
                  </a:lnTo>
                  <a:lnTo>
                    <a:pt x="133265" y="483841"/>
                  </a:lnTo>
                  <a:lnTo>
                    <a:pt x="157254" y="444970"/>
                  </a:lnTo>
                  <a:lnTo>
                    <a:pt x="182981" y="407332"/>
                  </a:lnTo>
                  <a:lnTo>
                    <a:pt x="210388" y="370986"/>
                  </a:lnTo>
                  <a:lnTo>
                    <a:pt x="239420" y="335985"/>
                  </a:lnTo>
                  <a:lnTo>
                    <a:pt x="270021" y="302386"/>
                  </a:lnTo>
                  <a:lnTo>
                    <a:pt x="302135" y="270246"/>
                  </a:lnTo>
                  <a:lnTo>
                    <a:pt x="335707" y="239620"/>
                  </a:lnTo>
                  <a:lnTo>
                    <a:pt x="370679" y="210564"/>
                  </a:lnTo>
                  <a:lnTo>
                    <a:pt x="406997" y="183135"/>
                  </a:lnTo>
                  <a:lnTo>
                    <a:pt x="444605" y="157387"/>
                  </a:lnTo>
                  <a:lnTo>
                    <a:pt x="483446" y="133378"/>
                  </a:lnTo>
                  <a:lnTo>
                    <a:pt x="523465" y="111162"/>
                  </a:lnTo>
                  <a:lnTo>
                    <a:pt x="564605" y="90797"/>
                  </a:lnTo>
                  <a:lnTo>
                    <a:pt x="606812" y="72338"/>
                  </a:lnTo>
                  <a:lnTo>
                    <a:pt x="650028" y="55841"/>
                  </a:lnTo>
                  <a:lnTo>
                    <a:pt x="694198" y="41362"/>
                  </a:lnTo>
                  <a:lnTo>
                    <a:pt x="739266" y="28956"/>
                  </a:lnTo>
                  <a:lnTo>
                    <a:pt x="785177" y="18681"/>
                  </a:lnTo>
                  <a:lnTo>
                    <a:pt x="831873" y="10592"/>
                  </a:lnTo>
                  <a:lnTo>
                    <a:pt x="879300" y="4745"/>
                  </a:lnTo>
                  <a:lnTo>
                    <a:pt x="927402" y="1195"/>
                  </a:lnTo>
                  <a:lnTo>
                    <a:pt x="976122" y="0"/>
                  </a:lnTo>
                  <a:lnTo>
                    <a:pt x="1024841" y="1195"/>
                  </a:lnTo>
                  <a:lnTo>
                    <a:pt x="1072943" y="4745"/>
                  </a:lnTo>
                  <a:lnTo>
                    <a:pt x="1120370" y="10592"/>
                  </a:lnTo>
                  <a:lnTo>
                    <a:pt x="1167066" y="18681"/>
                  </a:lnTo>
                  <a:lnTo>
                    <a:pt x="1212977" y="28956"/>
                  </a:lnTo>
                  <a:lnTo>
                    <a:pt x="1258045" y="41362"/>
                  </a:lnTo>
                  <a:lnTo>
                    <a:pt x="1302215" y="55841"/>
                  </a:lnTo>
                  <a:lnTo>
                    <a:pt x="1345431" y="72338"/>
                  </a:lnTo>
                  <a:lnTo>
                    <a:pt x="1387638" y="90797"/>
                  </a:lnTo>
                  <a:lnTo>
                    <a:pt x="1428778" y="111162"/>
                  </a:lnTo>
                  <a:lnTo>
                    <a:pt x="1468797" y="133378"/>
                  </a:lnTo>
                  <a:lnTo>
                    <a:pt x="1507638" y="157387"/>
                  </a:lnTo>
                  <a:lnTo>
                    <a:pt x="1545246" y="183135"/>
                  </a:lnTo>
                  <a:lnTo>
                    <a:pt x="1581564" y="210564"/>
                  </a:lnTo>
                  <a:lnTo>
                    <a:pt x="1616536" y="239620"/>
                  </a:lnTo>
                  <a:lnTo>
                    <a:pt x="1650108" y="270246"/>
                  </a:lnTo>
                  <a:lnTo>
                    <a:pt x="1682222" y="302386"/>
                  </a:lnTo>
                  <a:lnTo>
                    <a:pt x="1712823" y="335985"/>
                  </a:lnTo>
                  <a:lnTo>
                    <a:pt x="1741855" y="370986"/>
                  </a:lnTo>
                  <a:lnTo>
                    <a:pt x="1769262" y="407332"/>
                  </a:lnTo>
                  <a:lnTo>
                    <a:pt x="1794989" y="444970"/>
                  </a:lnTo>
                  <a:lnTo>
                    <a:pt x="1818978" y="483841"/>
                  </a:lnTo>
                  <a:lnTo>
                    <a:pt x="1841175" y="523891"/>
                  </a:lnTo>
                  <a:lnTo>
                    <a:pt x="1861523" y="565063"/>
                  </a:lnTo>
                  <a:lnTo>
                    <a:pt x="1879967" y="607302"/>
                  </a:lnTo>
                  <a:lnTo>
                    <a:pt x="1896450" y="650551"/>
                  </a:lnTo>
                  <a:lnTo>
                    <a:pt x="1910917" y="694755"/>
                  </a:lnTo>
                  <a:lnTo>
                    <a:pt x="1923311" y="739856"/>
                  </a:lnTo>
                  <a:lnTo>
                    <a:pt x="1933578" y="785801"/>
                  </a:lnTo>
                  <a:lnTo>
                    <a:pt x="1941660" y="832532"/>
                  </a:lnTo>
                  <a:lnTo>
                    <a:pt x="1947503" y="879993"/>
                  </a:lnTo>
                  <a:lnTo>
                    <a:pt x="1951049" y="928129"/>
                  </a:lnTo>
                  <a:lnTo>
                    <a:pt x="1952244" y="976884"/>
                  </a:lnTo>
                  <a:lnTo>
                    <a:pt x="1951049" y="1025638"/>
                  </a:lnTo>
                  <a:lnTo>
                    <a:pt x="1947503" y="1073774"/>
                  </a:lnTo>
                  <a:lnTo>
                    <a:pt x="1941660" y="1121235"/>
                  </a:lnTo>
                  <a:lnTo>
                    <a:pt x="1933578" y="1167966"/>
                  </a:lnTo>
                  <a:lnTo>
                    <a:pt x="1923311" y="1213911"/>
                  </a:lnTo>
                  <a:lnTo>
                    <a:pt x="1910917" y="1259012"/>
                  </a:lnTo>
                  <a:lnTo>
                    <a:pt x="1896450" y="1303216"/>
                  </a:lnTo>
                  <a:lnTo>
                    <a:pt x="1879967" y="1346465"/>
                  </a:lnTo>
                  <a:lnTo>
                    <a:pt x="1861523" y="1388704"/>
                  </a:lnTo>
                  <a:lnTo>
                    <a:pt x="1841175" y="1429876"/>
                  </a:lnTo>
                  <a:lnTo>
                    <a:pt x="1818978" y="1469926"/>
                  </a:lnTo>
                  <a:lnTo>
                    <a:pt x="1794989" y="1508797"/>
                  </a:lnTo>
                  <a:lnTo>
                    <a:pt x="1769262" y="1546435"/>
                  </a:lnTo>
                  <a:lnTo>
                    <a:pt x="1741855" y="1582781"/>
                  </a:lnTo>
                  <a:lnTo>
                    <a:pt x="1712823" y="1617782"/>
                  </a:lnTo>
                  <a:lnTo>
                    <a:pt x="1682222" y="1651381"/>
                  </a:lnTo>
                  <a:lnTo>
                    <a:pt x="1650108" y="1683521"/>
                  </a:lnTo>
                  <a:lnTo>
                    <a:pt x="1616536" y="1714147"/>
                  </a:lnTo>
                  <a:lnTo>
                    <a:pt x="1581564" y="1743203"/>
                  </a:lnTo>
                  <a:lnTo>
                    <a:pt x="1545246" y="1770632"/>
                  </a:lnTo>
                  <a:lnTo>
                    <a:pt x="1507638" y="1796380"/>
                  </a:lnTo>
                  <a:lnTo>
                    <a:pt x="1468797" y="1820389"/>
                  </a:lnTo>
                  <a:lnTo>
                    <a:pt x="1428778" y="1842605"/>
                  </a:lnTo>
                  <a:lnTo>
                    <a:pt x="1387638" y="1862970"/>
                  </a:lnTo>
                  <a:lnTo>
                    <a:pt x="1345431" y="1881429"/>
                  </a:lnTo>
                  <a:lnTo>
                    <a:pt x="1302215" y="1897926"/>
                  </a:lnTo>
                  <a:lnTo>
                    <a:pt x="1258045" y="1912405"/>
                  </a:lnTo>
                  <a:lnTo>
                    <a:pt x="1212977" y="1924811"/>
                  </a:lnTo>
                  <a:lnTo>
                    <a:pt x="1167066" y="1935086"/>
                  </a:lnTo>
                  <a:lnTo>
                    <a:pt x="1120370" y="1943175"/>
                  </a:lnTo>
                  <a:lnTo>
                    <a:pt x="1072943" y="1949022"/>
                  </a:lnTo>
                  <a:lnTo>
                    <a:pt x="1024841" y="1952572"/>
                  </a:lnTo>
                  <a:lnTo>
                    <a:pt x="976122" y="1953768"/>
                  </a:lnTo>
                  <a:lnTo>
                    <a:pt x="927402" y="1952572"/>
                  </a:lnTo>
                  <a:lnTo>
                    <a:pt x="879300" y="1949022"/>
                  </a:lnTo>
                  <a:lnTo>
                    <a:pt x="831873" y="1943175"/>
                  </a:lnTo>
                  <a:lnTo>
                    <a:pt x="785177" y="1935086"/>
                  </a:lnTo>
                  <a:lnTo>
                    <a:pt x="739266" y="1924811"/>
                  </a:lnTo>
                  <a:lnTo>
                    <a:pt x="694198" y="1912405"/>
                  </a:lnTo>
                  <a:lnTo>
                    <a:pt x="650028" y="1897926"/>
                  </a:lnTo>
                  <a:lnTo>
                    <a:pt x="606812" y="1881429"/>
                  </a:lnTo>
                  <a:lnTo>
                    <a:pt x="564605" y="1862970"/>
                  </a:lnTo>
                  <a:lnTo>
                    <a:pt x="523465" y="1842605"/>
                  </a:lnTo>
                  <a:lnTo>
                    <a:pt x="483446" y="1820389"/>
                  </a:lnTo>
                  <a:lnTo>
                    <a:pt x="444605" y="1796380"/>
                  </a:lnTo>
                  <a:lnTo>
                    <a:pt x="406997" y="1770632"/>
                  </a:lnTo>
                  <a:lnTo>
                    <a:pt x="370679" y="1743203"/>
                  </a:lnTo>
                  <a:lnTo>
                    <a:pt x="335707" y="1714147"/>
                  </a:lnTo>
                  <a:lnTo>
                    <a:pt x="302135" y="1683521"/>
                  </a:lnTo>
                  <a:lnTo>
                    <a:pt x="270021" y="1651381"/>
                  </a:lnTo>
                  <a:lnTo>
                    <a:pt x="239420" y="1617782"/>
                  </a:lnTo>
                  <a:lnTo>
                    <a:pt x="210388" y="1582781"/>
                  </a:lnTo>
                  <a:lnTo>
                    <a:pt x="182981" y="1546435"/>
                  </a:lnTo>
                  <a:lnTo>
                    <a:pt x="157254" y="1508797"/>
                  </a:lnTo>
                  <a:lnTo>
                    <a:pt x="133265" y="1469926"/>
                  </a:lnTo>
                  <a:lnTo>
                    <a:pt x="111068" y="1429876"/>
                  </a:lnTo>
                  <a:lnTo>
                    <a:pt x="90720" y="1388704"/>
                  </a:lnTo>
                  <a:lnTo>
                    <a:pt x="72276" y="1346465"/>
                  </a:lnTo>
                  <a:lnTo>
                    <a:pt x="55793" y="1303216"/>
                  </a:lnTo>
                  <a:lnTo>
                    <a:pt x="41326" y="1259012"/>
                  </a:lnTo>
                  <a:lnTo>
                    <a:pt x="28932" y="1213911"/>
                  </a:lnTo>
                  <a:lnTo>
                    <a:pt x="18665" y="1167966"/>
                  </a:lnTo>
                  <a:lnTo>
                    <a:pt x="10583" y="1121235"/>
                  </a:lnTo>
                  <a:lnTo>
                    <a:pt x="4740" y="1073774"/>
                  </a:lnTo>
                  <a:lnTo>
                    <a:pt x="1194" y="1025638"/>
                  </a:lnTo>
                  <a:lnTo>
                    <a:pt x="0" y="97688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41953" y="1270253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1617726" y="0"/>
                  </a:moveTo>
                  <a:lnTo>
                    <a:pt x="1549342" y="514"/>
                  </a:lnTo>
                  <a:lnTo>
                    <a:pt x="1481682" y="2042"/>
                  </a:lnTo>
                  <a:lnTo>
                    <a:pt x="1414801" y="4566"/>
                  </a:lnTo>
                  <a:lnTo>
                    <a:pt x="1348757" y="8063"/>
                  </a:lnTo>
                  <a:lnTo>
                    <a:pt x="1283604" y="12514"/>
                  </a:lnTo>
                  <a:lnTo>
                    <a:pt x="1219399" y="17898"/>
                  </a:lnTo>
                  <a:lnTo>
                    <a:pt x="1156199" y="24195"/>
                  </a:lnTo>
                  <a:lnTo>
                    <a:pt x="1094059" y="31384"/>
                  </a:lnTo>
                  <a:lnTo>
                    <a:pt x="1033035" y="39446"/>
                  </a:lnTo>
                  <a:lnTo>
                    <a:pt x="973184" y="48360"/>
                  </a:lnTo>
                  <a:lnTo>
                    <a:pt x="914562" y="58105"/>
                  </a:lnTo>
                  <a:lnTo>
                    <a:pt x="857225" y="68662"/>
                  </a:lnTo>
                  <a:lnTo>
                    <a:pt x="801228" y="80010"/>
                  </a:lnTo>
                  <a:lnTo>
                    <a:pt x="746630" y="92127"/>
                  </a:lnTo>
                  <a:lnTo>
                    <a:pt x="693484" y="104996"/>
                  </a:lnTo>
                  <a:lnTo>
                    <a:pt x="641848" y="118594"/>
                  </a:lnTo>
                  <a:lnTo>
                    <a:pt x="591778" y="132901"/>
                  </a:lnTo>
                  <a:lnTo>
                    <a:pt x="543329" y="147898"/>
                  </a:lnTo>
                  <a:lnTo>
                    <a:pt x="496559" y="163563"/>
                  </a:lnTo>
                  <a:lnTo>
                    <a:pt x="451523" y="179877"/>
                  </a:lnTo>
                  <a:lnTo>
                    <a:pt x="408277" y="196819"/>
                  </a:lnTo>
                  <a:lnTo>
                    <a:pt x="366877" y="214368"/>
                  </a:lnTo>
                  <a:lnTo>
                    <a:pt x="327380" y="232505"/>
                  </a:lnTo>
                  <a:lnTo>
                    <a:pt x="289842" y="251209"/>
                  </a:lnTo>
                  <a:lnTo>
                    <a:pt x="254319" y="270460"/>
                  </a:lnTo>
                  <a:lnTo>
                    <a:pt x="220867" y="290237"/>
                  </a:lnTo>
                  <a:lnTo>
                    <a:pt x="160400" y="331289"/>
                  </a:lnTo>
                  <a:lnTo>
                    <a:pt x="108891" y="374202"/>
                  </a:lnTo>
                  <a:lnTo>
                    <a:pt x="66789" y="418813"/>
                  </a:lnTo>
                  <a:lnTo>
                    <a:pt x="34544" y="464960"/>
                  </a:lnTo>
                  <a:lnTo>
                    <a:pt x="12604" y="512480"/>
                  </a:lnTo>
                  <a:lnTo>
                    <a:pt x="1419" y="561210"/>
                  </a:lnTo>
                  <a:lnTo>
                    <a:pt x="0" y="585978"/>
                  </a:lnTo>
                  <a:lnTo>
                    <a:pt x="1419" y="610745"/>
                  </a:lnTo>
                  <a:lnTo>
                    <a:pt x="12604" y="659475"/>
                  </a:lnTo>
                  <a:lnTo>
                    <a:pt x="34544" y="706995"/>
                  </a:lnTo>
                  <a:lnTo>
                    <a:pt x="66789" y="753142"/>
                  </a:lnTo>
                  <a:lnTo>
                    <a:pt x="108891" y="797753"/>
                  </a:lnTo>
                  <a:lnTo>
                    <a:pt x="160400" y="840666"/>
                  </a:lnTo>
                  <a:lnTo>
                    <a:pt x="220867" y="881718"/>
                  </a:lnTo>
                  <a:lnTo>
                    <a:pt x="254319" y="901495"/>
                  </a:lnTo>
                  <a:lnTo>
                    <a:pt x="289842" y="920746"/>
                  </a:lnTo>
                  <a:lnTo>
                    <a:pt x="327380" y="939450"/>
                  </a:lnTo>
                  <a:lnTo>
                    <a:pt x="366877" y="957587"/>
                  </a:lnTo>
                  <a:lnTo>
                    <a:pt x="408277" y="975136"/>
                  </a:lnTo>
                  <a:lnTo>
                    <a:pt x="451523" y="992078"/>
                  </a:lnTo>
                  <a:lnTo>
                    <a:pt x="496559" y="1008392"/>
                  </a:lnTo>
                  <a:lnTo>
                    <a:pt x="543329" y="1024057"/>
                  </a:lnTo>
                  <a:lnTo>
                    <a:pt x="591778" y="1039054"/>
                  </a:lnTo>
                  <a:lnTo>
                    <a:pt x="641848" y="1053361"/>
                  </a:lnTo>
                  <a:lnTo>
                    <a:pt x="693484" y="1066959"/>
                  </a:lnTo>
                  <a:lnTo>
                    <a:pt x="746630" y="1079828"/>
                  </a:lnTo>
                  <a:lnTo>
                    <a:pt x="801228" y="1091946"/>
                  </a:lnTo>
                  <a:lnTo>
                    <a:pt x="857225" y="1103293"/>
                  </a:lnTo>
                  <a:lnTo>
                    <a:pt x="914562" y="1113850"/>
                  </a:lnTo>
                  <a:lnTo>
                    <a:pt x="973184" y="1123595"/>
                  </a:lnTo>
                  <a:lnTo>
                    <a:pt x="1033035" y="1132509"/>
                  </a:lnTo>
                  <a:lnTo>
                    <a:pt x="1094059" y="1140571"/>
                  </a:lnTo>
                  <a:lnTo>
                    <a:pt x="1156199" y="1147760"/>
                  </a:lnTo>
                  <a:lnTo>
                    <a:pt x="1219399" y="1154057"/>
                  </a:lnTo>
                  <a:lnTo>
                    <a:pt x="1283604" y="1159441"/>
                  </a:lnTo>
                  <a:lnTo>
                    <a:pt x="1348757" y="1163892"/>
                  </a:lnTo>
                  <a:lnTo>
                    <a:pt x="1414801" y="1167389"/>
                  </a:lnTo>
                  <a:lnTo>
                    <a:pt x="1481682" y="1169913"/>
                  </a:lnTo>
                  <a:lnTo>
                    <a:pt x="1549342" y="1171441"/>
                  </a:lnTo>
                  <a:lnTo>
                    <a:pt x="1617726" y="1171956"/>
                  </a:lnTo>
                  <a:lnTo>
                    <a:pt x="1686109" y="1171441"/>
                  </a:lnTo>
                  <a:lnTo>
                    <a:pt x="1753769" y="1169913"/>
                  </a:lnTo>
                  <a:lnTo>
                    <a:pt x="1820650" y="1167389"/>
                  </a:lnTo>
                  <a:lnTo>
                    <a:pt x="1886694" y="1163892"/>
                  </a:lnTo>
                  <a:lnTo>
                    <a:pt x="1951847" y="1159441"/>
                  </a:lnTo>
                  <a:lnTo>
                    <a:pt x="2016052" y="1154057"/>
                  </a:lnTo>
                  <a:lnTo>
                    <a:pt x="2079252" y="1147760"/>
                  </a:lnTo>
                  <a:lnTo>
                    <a:pt x="2141392" y="1140571"/>
                  </a:lnTo>
                  <a:lnTo>
                    <a:pt x="2202416" y="1132509"/>
                  </a:lnTo>
                  <a:lnTo>
                    <a:pt x="2262267" y="1123595"/>
                  </a:lnTo>
                  <a:lnTo>
                    <a:pt x="2320889" y="1113850"/>
                  </a:lnTo>
                  <a:lnTo>
                    <a:pt x="2378226" y="1103293"/>
                  </a:lnTo>
                  <a:lnTo>
                    <a:pt x="2434223" y="1091945"/>
                  </a:lnTo>
                  <a:lnTo>
                    <a:pt x="2488821" y="1079828"/>
                  </a:lnTo>
                  <a:lnTo>
                    <a:pt x="2541967" y="1066959"/>
                  </a:lnTo>
                  <a:lnTo>
                    <a:pt x="2593603" y="1053361"/>
                  </a:lnTo>
                  <a:lnTo>
                    <a:pt x="2643673" y="1039054"/>
                  </a:lnTo>
                  <a:lnTo>
                    <a:pt x="2692122" y="1024057"/>
                  </a:lnTo>
                  <a:lnTo>
                    <a:pt x="2738892" y="1008392"/>
                  </a:lnTo>
                  <a:lnTo>
                    <a:pt x="2783928" y="992078"/>
                  </a:lnTo>
                  <a:lnTo>
                    <a:pt x="2827174" y="975136"/>
                  </a:lnTo>
                  <a:lnTo>
                    <a:pt x="2868574" y="957587"/>
                  </a:lnTo>
                  <a:lnTo>
                    <a:pt x="2908071" y="939450"/>
                  </a:lnTo>
                  <a:lnTo>
                    <a:pt x="2945609" y="920746"/>
                  </a:lnTo>
                  <a:lnTo>
                    <a:pt x="2981132" y="901495"/>
                  </a:lnTo>
                  <a:lnTo>
                    <a:pt x="3014584" y="881718"/>
                  </a:lnTo>
                  <a:lnTo>
                    <a:pt x="3075051" y="840666"/>
                  </a:lnTo>
                  <a:lnTo>
                    <a:pt x="3126560" y="797753"/>
                  </a:lnTo>
                  <a:lnTo>
                    <a:pt x="3168662" y="753142"/>
                  </a:lnTo>
                  <a:lnTo>
                    <a:pt x="3200907" y="706995"/>
                  </a:lnTo>
                  <a:lnTo>
                    <a:pt x="3222847" y="659475"/>
                  </a:lnTo>
                  <a:lnTo>
                    <a:pt x="3234032" y="610745"/>
                  </a:lnTo>
                  <a:lnTo>
                    <a:pt x="3235452" y="585978"/>
                  </a:lnTo>
                  <a:lnTo>
                    <a:pt x="3234032" y="561210"/>
                  </a:lnTo>
                  <a:lnTo>
                    <a:pt x="3222847" y="512480"/>
                  </a:lnTo>
                  <a:lnTo>
                    <a:pt x="3200907" y="464960"/>
                  </a:lnTo>
                  <a:lnTo>
                    <a:pt x="3168662" y="418813"/>
                  </a:lnTo>
                  <a:lnTo>
                    <a:pt x="3126560" y="374202"/>
                  </a:lnTo>
                  <a:lnTo>
                    <a:pt x="3075051" y="331289"/>
                  </a:lnTo>
                  <a:lnTo>
                    <a:pt x="3014584" y="290237"/>
                  </a:lnTo>
                  <a:lnTo>
                    <a:pt x="2981132" y="270460"/>
                  </a:lnTo>
                  <a:lnTo>
                    <a:pt x="2945609" y="251209"/>
                  </a:lnTo>
                  <a:lnTo>
                    <a:pt x="2908071" y="232505"/>
                  </a:lnTo>
                  <a:lnTo>
                    <a:pt x="2868574" y="214368"/>
                  </a:lnTo>
                  <a:lnTo>
                    <a:pt x="2827174" y="196819"/>
                  </a:lnTo>
                  <a:lnTo>
                    <a:pt x="2783928" y="179877"/>
                  </a:lnTo>
                  <a:lnTo>
                    <a:pt x="2738892" y="163563"/>
                  </a:lnTo>
                  <a:lnTo>
                    <a:pt x="2692122" y="147898"/>
                  </a:lnTo>
                  <a:lnTo>
                    <a:pt x="2643673" y="132901"/>
                  </a:lnTo>
                  <a:lnTo>
                    <a:pt x="2593603" y="118594"/>
                  </a:lnTo>
                  <a:lnTo>
                    <a:pt x="2541967" y="104996"/>
                  </a:lnTo>
                  <a:lnTo>
                    <a:pt x="2488821" y="92127"/>
                  </a:lnTo>
                  <a:lnTo>
                    <a:pt x="2434223" y="80009"/>
                  </a:lnTo>
                  <a:lnTo>
                    <a:pt x="2378226" y="68662"/>
                  </a:lnTo>
                  <a:lnTo>
                    <a:pt x="2320889" y="58105"/>
                  </a:lnTo>
                  <a:lnTo>
                    <a:pt x="2262267" y="48360"/>
                  </a:lnTo>
                  <a:lnTo>
                    <a:pt x="2202416" y="39446"/>
                  </a:lnTo>
                  <a:lnTo>
                    <a:pt x="2141392" y="31384"/>
                  </a:lnTo>
                  <a:lnTo>
                    <a:pt x="2079252" y="24195"/>
                  </a:lnTo>
                  <a:lnTo>
                    <a:pt x="2016052" y="17898"/>
                  </a:lnTo>
                  <a:lnTo>
                    <a:pt x="1951847" y="12514"/>
                  </a:lnTo>
                  <a:lnTo>
                    <a:pt x="1886694" y="8063"/>
                  </a:lnTo>
                  <a:lnTo>
                    <a:pt x="1820650" y="4566"/>
                  </a:lnTo>
                  <a:lnTo>
                    <a:pt x="1753769" y="2042"/>
                  </a:lnTo>
                  <a:lnTo>
                    <a:pt x="1686109" y="514"/>
                  </a:lnTo>
                  <a:lnTo>
                    <a:pt x="1617726" y="0"/>
                  </a:lnTo>
                  <a:close/>
                </a:path>
              </a:pathLst>
            </a:custGeom>
            <a:solidFill>
              <a:srgbClr val="46D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1953" y="1270253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0" y="585978"/>
                  </a:moveTo>
                  <a:lnTo>
                    <a:pt x="5639" y="536704"/>
                  </a:lnTo>
                  <a:lnTo>
                    <a:pt x="22258" y="488558"/>
                  </a:lnTo>
                  <a:lnTo>
                    <a:pt x="49406" y="441705"/>
                  </a:lnTo>
                  <a:lnTo>
                    <a:pt x="86636" y="396305"/>
                  </a:lnTo>
                  <a:lnTo>
                    <a:pt x="133498" y="352523"/>
                  </a:lnTo>
                  <a:lnTo>
                    <a:pt x="189542" y="310520"/>
                  </a:lnTo>
                  <a:lnTo>
                    <a:pt x="254319" y="270460"/>
                  </a:lnTo>
                  <a:lnTo>
                    <a:pt x="289842" y="251209"/>
                  </a:lnTo>
                  <a:lnTo>
                    <a:pt x="327380" y="232505"/>
                  </a:lnTo>
                  <a:lnTo>
                    <a:pt x="366877" y="214368"/>
                  </a:lnTo>
                  <a:lnTo>
                    <a:pt x="408277" y="196819"/>
                  </a:lnTo>
                  <a:lnTo>
                    <a:pt x="451523" y="179877"/>
                  </a:lnTo>
                  <a:lnTo>
                    <a:pt x="496559" y="163563"/>
                  </a:lnTo>
                  <a:lnTo>
                    <a:pt x="543329" y="147898"/>
                  </a:lnTo>
                  <a:lnTo>
                    <a:pt x="591778" y="132901"/>
                  </a:lnTo>
                  <a:lnTo>
                    <a:pt x="641848" y="118594"/>
                  </a:lnTo>
                  <a:lnTo>
                    <a:pt x="693484" y="104996"/>
                  </a:lnTo>
                  <a:lnTo>
                    <a:pt x="746630" y="92127"/>
                  </a:lnTo>
                  <a:lnTo>
                    <a:pt x="801228" y="80010"/>
                  </a:lnTo>
                  <a:lnTo>
                    <a:pt x="857225" y="68662"/>
                  </a:lnTo>
                  <a:lnTo>
                    <a:pt x="914562" y="58105"/>
                  </a:lnTo>
                  <a:lnTo>
                    <a:pt x="973184" y="48360"/>
                  </a:lnTo>
                  <a:lnTo>
                    <a:pt x="1033035" y="39446"/>
                  </a:lnTo>
                  <a:lnTo>
                    <a:pt x="1094059" y="31384"/>
                  </a:lnTo>
                  <a:lnTo>
                    <a:pt x="1156199" y="24195"/>
                  </a:lnTo>
                  <a:lnTo>
                    <a:pt x="1219399" y="17898"/>
                  </a:lnTo>
                  <a:lnTo>
                    <a:pt x="1283604" y="12514"/>
                  </a:lnTo>
                  <a:lnTo>
                    <a:pt x="1348757" y="8063"/>
                  </a:lnTo>
                  <a:lnTo>
                    <a:pt x="1414801" y="4566"/>
                  </a:lnTo>
                  <a:lnTo>
                    <a:pt x="1481682" y="2042"/>
                  </a:lnTo>
                  <a:lnTo>
                    <a:pt x="1549342" y="514"/>
                  </a:lnTo>
                  <a:lnTo>
                    <a:pt x="1617726" y="0"/>
                  </a:lnTo>
                  <a:lnTo>
                    <a:pt x="1686109" y="514"/>
                  </a:lnTo>
                  <a:lnTo>
                    <a:pt x="1753769" y="2042"/>
                  </a:lnTo>
                  <a:lnTo>
                    <a:pt x="1820650" y="4566"/>
                  </a:lnTo>
                  <a:lnTo>
                    <a:pt x="1886694" y="8063"/>
                  </a:lnTo>
                  <a:lnTo>
                    <a:pt x="1951847" y="12514"/>
                  </a:lnTo>
                  <a:lnTo>
                    <a:pt x="2016052" y="17898"/>
                  </a:lnTo>
                  <a:lnTo>
                    <a:pt x="2079252" y="24195"/>
                  </a:lnTo>
                  <a:lnTo>
                    <a:pt x="2141392" y="31384"/>
                  </a:lnTo>
                  <a:lnTo>
                    <a:pt x="2202416" y="39446"/>
                  </a:lnTo>
                  <a:lnTo>
                    <a:pt x="2262267" y="48360"/>
                  </a:lnTo>
                  <a:lnTo>
                    <a:pt x="2320889" y="58105"/>
                  </a:lnTo>
                  <a:lnTo>
                    <a:pt x="2378226" y="68662"/>
                  </a:lnTo>
                  <a:lnTo>
                    <a:pt x="2434223" y="80009"/>
                  </a:lnTo>
                  <a:lnTo>
                    <a:pt x="2488821" y="92127"/>
                  </a:lnTo>
                  <a:lnTo>
                    <a:pt x="2541967" y="104996"/>
                  </a:lnTo>
                  <a:lnTo>
                    <a:pt x="2593603" y="118594"/>
                  </a:lnTo>
                  <a:lnTo>
                    <a:pt x="2643673" y="132901"/>
                  </a:lnTo>
                  <a:lnTo>
                    <a:pt x="2692122" y="147898"/>
                  </a:lnTo>
                  <a:lnTo>
                    <a:pt x="2738892" y="163563"/>
                  </a:lnTo>
                  <a:lnTo>
                    <a:pt x="2783928" y="179877"/>
                  </a:lnTo>
                  <a:lnTo>
                    <a:pt x="2827174" y="196819"/>
                  </a:lnTo>
                  <a:lnTo>
                    <a:pt x="2868574" y="214368"/>
                  </a:lnTo>
                  <a:lnTo>
                    <a:pt x="2908071" y="232505"/>
                  </a:lnTo>
                  <a:lnTo>
                    <a:pt x="2945609" y="251209"/>
                  </a:lnTo>
                  <a:lnTo>
                    <a:pt x="2981132" y="270460"/>
                  </a:lnTo>
                  <a:lnTo>
                    <a:pt x="3014584" y="290237"/>
                  </a:lnTo>
                  <a:lnTo>
                    <a:pt x="3075051" y="331289"/>
                  </a:lnTo>
                  <a:lnTo>
                    <a:pt x="3126560" y="374202"/>
                  </a:lnTo>
                  <a:lnTo>
                    <a:pt x="3168662" y="418813"/>
                  </a:lnTo>
                  <a:lnTo>
                    <a:pt x="3200907" y="464960"/>
                  </a:lnTo>
                  <a:lnTo>
                    <a:pt x="3222847" y="512480"/>
                  </a:lnTo>
                  <a:lnTo>
                    <a:pt x="3234032" y="561210"/>
                  </a:lnTo>
                  <a:lnTo>
                    <a:pt x="3235452" y="585978"/>
                  </a:lnTo>
                  <a:lnTo>
                    <a:pt x="3234032" y="610745"/>
                  </a:lnTo>
                  <a:lnTo>
                    <a:pt x="3222847" y="659475"/>
                  </a:lnTo>
                  <a:lnTo>
                    <a:pt x="3200907" y="706995"/>
                  </a:lnTo>
                  <a:lnTo>
                    <a:pt x="3168662" y="753142"/>
                  </a:lnTo>
                  <a:lnTo>
                    <a:pt x="3126560" y="797753"/>
                  </a:lnTo>
                  <a:lnTo>
                    <a:pt x="3075051" y="840666"/>
                  </a:lnTo>
                  <a:lnTo>
                    <a:pt x="3014584" y="881718"/>
                  </a:lnTo>
                  <a:lnTo>
                    <a:pt x="2981132" y="901495"/>
                  </a:lnTo>
                  <a:lnTo>
                    <a:pt x="2945609" y="920746"/>
                  </a:lnTo>
                  <a:lnTo>
                    <a:pt x="2908071" y="939450"/>
                  </a:lnTo>
                  <a:lnTo>
                    <a:pt x="2868574" y="957587"/>
                  </a:lnTo>
                  <a:lnTo>
                    <a:pt x="2827174" y="975136"/>
                  </a:lnTo>
                  <a:lnTo>
                    <a:pt x="2783928" y="992078"/>
                  </a:lnTo>
                  <a:lnTo>
                    <a:pt x="2738892" y="1008392"/>
                  </a:lnTo>
                  <a:lnTo>
                    <a:pt x="2692122" y="1024057"/>
                  </a:lnTo>
                  <a:lnTo>
                    <a:pt x="2643673" y="1039054"/>
                  </a:lnTo>
                  <a:lnTo>
                    <a:pt x="2593603" y="1053361"/>
                  </a:lnTo>
                  <a:lnTo>
                    <a:pt x="2541967" y="1066959"/>
                  </a:lnTo>
                  <a:lnTo>
                    <a:pt x="2488821" y="1079828"/>
                  </a:lnTo>
                  <a:lnTo>
                    <a:pt x="2434223" y="1091945"/>
                  </a:lnTo>
                  <a:lnTo>
                    <a:pt x="2378226" y="1103293"/>
                  </a:lnTo>
                  <a:lnTo>
                    <a:pt x="2320889" y="1113850"/>
                  </a:lnTo>
                  <a:lnTo>
                    <a:pt x="2262267" y="1123595"/>
                  </a:lnTo>
                  <a:lnTo>
                    <a:pt x="2202416" y="1132509"/>
                  </a:lnTo>
                  <a:lnTo>
                    <a:pt x="2141392" y="1140571"/>
                  </a:lnTo>
                  <a:lnTo>
                    <a:pt x="2079252" y="1147760"/>
                  </a:lnTo>
                  <a:lnTo>
                    <a:pt x="2016052" y="1154057"/>
                  </a:lnTo>
                  <a:lnTo>
                    <a:pt x="1951847" y="1159441"/>
                  </a:lnTo>
                  <a:lnTo>
                    <a:pt x="1886694" y="1163892"/>
                  </a:lnTo>
                  <a:lnTo>
                    <a:pt x="1820650" y="1167389"/>
                  </a:lnTo>
                  <a:lnTo>
                    <a:pt x="1753769" y="1169913"/>
                  </a:lnTo>
                  <a:lnTo>
                    <a:pt x="1686109" y="1171441"/>
                  </a:lnTo>
                  <a:lnTo>
                    <a:pt x="1617726" y="1171956"/>
                  </a:lnTo>
                  <a:lnTo>
                    <a:pt x="1549342" y="1171441"/>
                  </a:lnTo>
                  <a:lnTo>
                    <a:pt x="1481682" y="1169913"/>
                  </a:lnTo>
                  <a:lnTo>
                    <a:pt x="1414801" y="1167389"/>
                  </a:lnTo>
                  <a:lnTo>
                    <a:pt x="1348757" y="1163892"/>
                  </a:lnTo>
                  <a:lnTo>
                    <a:pt x="1283604" y="1159441"/>
                  </a:lnTo>
                  <a:lnTo>
                    <a:pt x="1219399" y="1154057"/>
                  </a:lnTo>
                  <a:lnTo>
                    <a:pt x="1156199" y="1147760"/>
                  </a:lnTo>
                  <a:lnTo>
                    <a:pt x="1094059" y="1140571"/>
                  </a:lnTo>
                  <a:lnTo>
                    <a:pt x="1033035" y="1132509"/>
                  </a:lnTo>
                  <a:lnTo>
                    <a:pt x="973184" y="1123595"/>
                  </a:lnTo>
                  <a:lnTo>
                    <a:pt x="914562" y="1113850"/>
                  </a:lnTo>
                  <a:lnTo>
                    <a:pt x="857225" y="1103293"/>
                  </a:lnTo>
                  <a:lnTo>
                    <a:pt x="801228" y="1091946"/>
                  </a:lnTo>
                  <a:lnTo>
                    <a:pt x="746630" y="1079828"/>
                  </a:lnTo>
                  <a:lnTo>
                    <a:pt x="693484" y="1066959"/>
                  </a:lnTo>
                  <a:lnTo>
                    <a:pt x="641848" y="1053361"/>
                  </a:lnTo>
                  <a:lnTo>
                    <a:pt x="591778" y="1039054"/>
                  </a:lnTo>
                  <a:lnTo>
                    <a:pt x="543329" y="1024057"/>
                  </a:lnTo>
                  <a:lnTo>
                    <a:pt x="496559" y="1008392"/>
                  </a:lnTo>
                  <a:lnTo>
                    <a:pt x="451523" y="992078"/>
                  </a:lnTo>
                  <a:lnTo>
                    <a:pt x="408277" y="975136"/>
                  </a:lnTo>
                  <a:lnTo>
                    <a:pt x="366877" y="957587"/>
                  </a:lnTo>
                  <a:lnTo>
                    <a:pt x="327380" y="939450"/>
                  </a:lnTo>
                  <a:lnTo>
                    <a:pt x="289842" y="920746"/>
                  </a:lnTo>
                  <a:lnTo>
                    <a:pt x="254319" y="901495"/>
                  </a:lnTo>
                  <a:lnTo>
                    <a:pt x="220867" y="881718"/>
                  </a:lnTo>
                  <a:lnTo>
                    <a:pt x="160400" y="840666"/>
                  </a:lnTo>
                  <a:lnTo>
                    <a:pt x="108891" y="797753"/>
                  </a:lnTo>
                  <a:lnTo>
                    <a:pt x="66789" y="753142"/>
                  </a:lnTo>
                  <a:lnTo>
                    <a:pt x="34544" y="706995"/>
                  </a:lnTo>
                  <a:lnTo>
                    <a:pt x="12604" y="659475"/>
                  </a:lnTo>
                  <a:lnTo>
                    <a:pt x="1419" y="610745"/>
                  </a:lnTo>
                  <a:lnTo>
                    <a:pt x="0" y="58597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29050" y="2612897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1617726" y="0"/>
                  </a:moveTo>
                  <a:lnTo>
                    <a:pt x="1549342" y="514"/>
                  </a:lnTo>
                  <a:lnTo>
                    <a:pt x="1481682" y="2042"/>
                  </a:lnTo>
                  <a:lnTo>
                    <a:pt x="1414801" y="4566"/>
                  </a:lnTo>
                  <a:lnTo>
                    <a:pt x="1348757" y="8063"/>
                  </a:lnTo>
                  <a:lnTo>
                    <a:pt x="1283604" y="12514"/>
                  </a:lnTo>
                  <a:lnTo>
                    <a:pt x="1219399" y="17898"/>
                  </a:lnTo>
                  <a:lnTo>
                    <a:pt x="1156199" y="24195"/>
                  </a:lnTo>
                  <a:lnTo>
                    <a:pt x="1094059" y="31384"/>
                  </a:lnTo>
                  <a:lnTo>
                    <a:pt x="1033035" y="39446"/>
                  </a:lnTo>
                  <a:lnTo>
                    <a:pt x="973184" y="48360"/>
                  </a:lnTo>
                  <a:lnTo>
                    <a:pt x="914562" y="58105"/>
                  </a:lnTo>
                  <a:lnTo>
                    <a:pt x="857225" y="68662"/>
                  </a:lnTo>
                  <a:lnTo>
                    <a:pt x="801228" y="80010"/>
                  </a:lnTo>
                  <a:lnTo>
                    <a:pt x="746630" y="92127"/>
                  </a:lnTo>
                  <a:lnTo>
                    <a:pt x="693484" y="104996"/>
                  </a:lnTo>
                  <a:lnTo>
                    <a:pt x="641848" y="118594"/>
                  </a:lnTo>
                  <a:lnTo>
                    <a:pt x="591778" y="132901"/>
                  </a:lnTo>
                  <a:lnTo>
                    <a:pt x="543329" y="147898"/>
                  </a:lnTo>
                  <a:lnTo>
                    <a:pt x="496559" y="163563"/>
                  </a:lnTo>
                  <a:lnTo>
                    <a:pt x="451523" y="179877"/>
                  </a:lnTo>
                  <a:lnTo>
                    <a:pt x="408277" y="196819"/>
                  </a:lnTo>
                  <a:lnTo>
                    <a:pt x="366877" y="214368"/>
                  </a:lnTo>
                  <a:lnTo>
                    <a:pt x="327380" y="232505"/>
                  </a:lnTo>
                  <a:lnTo>
                    <a:pt x="289842" y="251209"/>
                  </a:lnTo>
                  <a:lnTo>
                    <a:pt x="254319" y="270460"/>
                  </a:lnTo>
                  <a:lnTo>
                    <a:pt x="220867" y="290237"/>
                  </a:lnTo>
                  <a:lnTo>
                    <a:pt x="160400" y="331289"/>
                  </a:lnTo>
                  <a:lnTo>
                    <a:pt x="108891" y="374202"/>
                  </a:lnTo>
                  <a:lnTo>
                    <a:pt x="66789" y="418813"/>
                  </a:lnTo>
                  <a:lnTo>
                    <a:pt x="34544" y="464960"/>
                  </a:lnTo>
                  <a:lnTo>
                    <a:pt x="12604" y="512480"/>
                  </a:lnTo>
                  <a:lnTo>
                    <a:pt x="1419" y="561210"/>
                  </a:lnTo>
                  <a:lnTo>
                    <a:pt x="0" y="585977"/>
                  </a:lnTo>
                  <a:lnTo>
                    <a:pt x="1419" y="610745"/>
                  </a:lnTo>
                  <a:lnTo>
                    <a:pt x="12604" y="659475"/>
                  </a:lnTo>
                  <a:lnTo>
                    <a:pt x="34544" y="706995"/>
                  </a:lnTo>
                  <a:lnTo>
                    <a:pt x="66789" y="753142"/>
                  </a:lnTo>
                  <a:lnTo>
                    <a:pt x="108891" y="797753"/>
                  </a:lnTo>
                  <a:lnTo>
                    <a:pt x="160400" y="840666"/>
                  </a:lnTo>
                  <a:lnTo>
                    <a:pt x="220867" y="881718"/>
                  </a:lnTo>
                  <a:lnTo>
                    <a:pt x="254319" y="901495"/>
                  </a:lnTo>
                  <a:lnTo>
                    <a:pt x="289842" y="920746"/>
                  </a:lnTo>
                  <a:lnTo>
                    <a:pt x="327380" y="939450"/>
                  </a:lnTo>
                  <a:lnTo>
                    <a:pt x="366877" y="957587"/>
                  </a:lnTo>
                  <a:lnTo>
                    <a:pt x="408277" y="975136"/>
                  </a:lnTo>
                  <a:lnTo>
                    <a:pt x="451523" y="992078"/>
                  </a:lnTo>
                  <a:lnTo>
                    <a:pt x="496559" y="1008392"/>
                  </a:lnTo>
                  <a:lnTo>
                    <a:pt x="543329" y="1024057"/>
                  </a:lnTo>
                  <a:lnTo>
                    <a:pt x="591778" y="1039054"/>
                  </a:lnTo>
                  <a:lnTo>
                    <a:pt x="641848" y="1053361"/>
                  </a:lnTo>
                  <a:lnTo>
                    <a:pt x="693484" y="1066959"/>
                  </a:lnTo>
                  <a:lnTo>
                    <a:pt x="746630" y="1079828"/>
                  </a:lnTo>
                  <a:lnTo>
                    <a:pt x="801228" y="1091945"/>
                  </a:lnTo>
                  <a:lnTo>
                    <a:pt x="857225" y="1103293"/>
                  </a:lnTo>
                  <a:lnTo>
                    <a:pt x="914562" y="1113850"/>
                  </a:lnTo>
                  <a:lnTo>
                    <a:pt x="973184" y="1123595"/>
                  </a:lnTo>
                  <a:lnTo>
                    <a:pt x="1033035" y="1132509"/>
                  </a:lnTo>
                  <a:lnTo>
                    <a:pt x="1094059" y="1140571"/>
                  </a:lnTo>
                  <a:lnTo>
                    <a:pt x="1156199" y="1147760"/>
                  </a:lnTo>
                  <a:lnTo>
                    <a:pt x="1219399" y="1154057"/>
                  </a:lnTo>
                  <a:lnTo>
                    <a:pt x="1283604" y="1159441"/>
                  </a:lnTo>
                  <a:lnTo>
                    <a:pt x="1348757" y="1163892"/>
                  </a:lnTo>
                  <a:lnTo>
                    <a:pt x="1414801" y="1167389"/>
                  </a:lnTo>
                  <a:lnTo>
                    <a:pt x="1481682" y="1169913"/>
                  </a:lnTo>
                  <a:lnTo>
                    <a:pt x="1549342" y="1171441"/>
                  </a:lnTo>
                  <a:lnTo>
                    <a:pt x="1617726" y="1171956"/>
                  </a:lnTo>
                  <a:lnTo>
                    <a:pt x="1686109" y="1171441"/>
                  </a:lnTo>
                  <a:lnTo>
                    <a:pt x="1753769" y="1169913"/>
                  </a:lnTo>
                  <a:lnTo>
                    <a:pt x="1820650" y="1167389"/>
                  </a:lnTo>
                  <a:lnTo>
                    <a:pt x="1886694" y="1163892"/>
                  </a:lnTo>
                  <a:lnTo>
                    <a:pt x="1951847" y="1159441"/>
                  </a:lnTo>
                  <a:lnTo>
                    <a:pt x="2016052" y="1154057"/>
                  </a:lnTo>
                  <a:lnTo>
                    <a:pt x="2079252" y="1147760"/>
                  </a:lnTo>
                  <a:lnTo>
                    <a:pt x="2141392" y="1140571"/>
                  </a:lnTo>
                  <a:lnTo>
                    <a:pt x="2202416" y="1132509"/>
                  </a:lnTo>
                  <a:lnTo>
                    <a:pt x="2262267" y="1123595"/>
                  </a:lnTo>
                  <a:lnTo>
                    <a:pt x="2320889" y="1113850"/>
                  </a:lnTo>
                  <a:lnTo>
                    <a:pt x="2378226" y="1103293"/>
                  </a:lnTo>
                  <a:lnTo>
                    <a:pt x="2434223" y="1091945"/>
                  </a:lnTo>
                  <a:lnTo>
                    <a:pt x="2488821" y="1079828"/>
                  </a:lnTo>
                  <a:lnTo>
                    <a:pt x="2541967" y="1066959"/>
                  </a:lnTo>
                  <a:lnTo>
                    <a:pt x="2593603" y="1053361"/>
                  </a:lnTo>
                  <a:lnTo>
                    <a:pt x="2643673" y="1039054"/>
                  </a:lnTo>
                  <a:lnTo>
                    <a:pt x="2692122" y="1024057"/>
                  </a:lnTo>
                  <a:lnTo>
                    <a:pt x="2738892" y="1008392"/>
                  </a:lnTo>
                  <a:lnTo>
                    <a:pt x="2783928" y="992078"/>
                  </a:lnTo>
                  <a:lnTo>
                    <a:pt x="2827174" y="975136"/>
                  </a:lnTo>
                  <a:lnTo>
                    <a:pt x="2868574" y="957587"/>
                  </a:lnTo>
                  <a:lnTo>
                    <a:pt x="2908071" y="939450"/>
                  </a:lnTo>
                  <a:lnTo>
                    <a:pt x="2945609" y="920746"/>
                  </a:lnTo>
                  <a:lnTo>
                    <a:pt x="2981132" y="901495"/>
                  </a:lnTo>
                  <a:lnTo>
                    <a:pt x="3014584" y="881718"/>
                  </a:lnTo>
                  <a:lnTo>
                    <a:pt x="3075051" y="840666"/>
                  </a:lnTo>
                  <a:lnTo>
                    <a:pt x="3126560" y="797753"/>
                  </a:lnTo>
                  <a:lnTo>
                    <a:pt x="3168662" y="753142"/>
                  </a:lnTo>
                  <a:lnTo>
                    <a:pt x="3200907" y="706995"/>
                  </a:lnTo>
                  <a:lnTo>
                    <a:pt x="3222847" y="659475"/>
                  </a:lnTo>
                  <a:lnTo>
                    <a:pt x="3234032" y="610745"/>
                  </a:lnTo>
                  <a:lnTo>
                    <a:pt x="3235452" y="585977"/>
                  </a:lnTo>
                  <a:lnTo>
                    <a:pt x="3234032" y="561210"/>
                  </a:lnTo>
                  <a:lnTo>
                    <a:pt x="3222847" y="512480"/>
                  </a:lnTo>
                  <a:lnTo>
                    <a:pt x="3200907" y="464960"/>
                  </a:lnTo>
                  <a:lnTo>
                    <a:pt x="3168662" y="418813"/>
                  </a:lnTo>
                  <a:lnTo>
                    <a:pt x="3126560" y="374202"/>
                  </a:lnTo>
                  <a:lnTo>
                    <a:pt x="3075051" y="331289"/>
                  </a:lnTo>
                  <a:lnTo>
                    <a:pt x="3014584" y="290237"/>
                  </a:lnTo>
                  <a:lnTo>
                    <a:pt x="2981132" y="270460"/>
                  </a:lnTo>
                  <a:lnTo>
                    <a:pt x="2945609" y="251209"/>
                  </a:lnTo>
                  <a:lnTo>
                    <a:pt x="2908071" y="232505"/>
                  </a:lnTo>
                  <a:lnTo>
                    <a:pt x="2868574" y="214368"/>
                  </a:lnTo>
                  <a:lnTo>
                    <a:pt x="2827174" y="196819"/>
                  </a:lnTo>
                  <a:lnTo>
                    <a:pt x="2783928" y="179877"/>
                  </a:lnTo>
                  <a:lnTo>
                    <a:pt x="2738892" y="163563"/>
                  </a:lnTo>
                  <a:lnTo>
                    <a:pt x="2692122" y="147898"/>
                  </a:lnTo>
                  <a:lnTo>
                    <a:pt x="2643673" y="132901"/>
                  </a:lnTo>
                  <a:lnTo>
                    <a:pt x="2593603" y="118594"/>
                  </a:lnTo>
                  <a:lnTo>
                    <a:pt x="2541967" y="104996"/>
                  </a:lnTo>
                  <a:lnTo>
                    <a:pt x="2488821" y="92127"/>
                  </a:lnTo>
                  <a:lnTo>
                    <a:pt x="2434223" y="80009"/>
                  </a:lnTo>
                  <a:lnTo>
                    <a:pt x="2378226" y="68662"/>
                  </a:lnTo>
                  <a:lnTo>
                    <a:pt x="2320889" y="58105"/>
                  </a:lnTo>
                  <a:lnTo>
                    <a:pt x="2262267" y="48360"/>
                  </a:lnTo>
                  <a:lnTo>
                    <a:pt x="2202416" y="39446"/>
                  </a:lnTo>
                  <a:lnTo>
                    <a:pt x="2141392" y="31384"/>
                  </a:lnTo>
                  <a:lnTo>
                    <a:pt x="2079252" y="24195"/>
                  </a:lnTo>
                  <a:lnTo>
                    <a:pt x="2016052" y="17898"/>
                  </a:lnTo>
                  <a:lnTo>
                    <a:pt x="1951847" y="12514"/>
                  </a:lnTo>
                  <a:lnTo>
                    <a:pt x="1886694" y="8063"/>
                  </a:lnTo>
                  <a:lnTo>
                    <a:pt x="1820650" y="4566"/>
                  </a:lnTo>
                  <a:lnTo>
                    <a:pt x="1753769" y="2042"/>
                  </a:lnTo>
                  <a:lnTo>
                    <a:pt x="1686109" y="514"/>
                  </a:lnTo>
                  <a:lnTo>
                    <a:pt x="1617726" y="0"/>
                  </a:lnTo>
                  <a:close/>
                </a:path>
              </a:pathLst>
            </a:custGeom>
            <a:solidFill>
              <a:srgbClr val="ACE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9050" y="2612897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0" y="585977"/>
                  </a:moveTo>
                  <a:lnTo>
                    <a:pt x="5639" y="536704"/>
                  </a:lnTo>
                  <a:lnTo>
                    <a:pt x="22258" y="488558"/>
                  </a:lnTo>
                  <a:lnTo>
                    <a:pt x="49406" y="441705"/>
                  </a:lnTo>
                  <a:lnTo>
                    <a:pt x="86636" y="396305"/>
                  </a:lnTo>
                  <a:lnTo>
                    <a:pt x="133498" y="352523"/>
                  </a:lnTo>
                  <a:lnTo>
                    <a:pt x="189542" y="310520"/>
                  </a:lnTo>
                  <a:lnTo>
                    <a:pt x="254319" y="270460"/>
                  </a:lnTo>
                  <a:lnTo>
                    <a:pt x="289842" y="251209"/>
                  </a:lnTo>
                  <a:lnTo>
                    <a:pt x="327380" y="232505"/>
                  </a:lnTo>
                  <a:lnTo>
                    <a:pt x="366877" y="214368"/>
                  </a:lnTo>
                  <a:lnTo>
                    <a:pt x="408277" y="196819"/>
                  </a:lnTo>
                  <a:lnTo>
                    <a:pt x="451523" y="179877"/>
                  </a:lnTo>
                  <a:lnTo>
                    <a:pt x="496559" y="163563"/>
                  </a:lnTo>
                  <a:lnTo>
                    <a:pt x="543329" y="147898"/>
                  </a:lnTo>
                  <a:lnTo>
                    <a:pt x="591778" y="132901"/>
                  </a:lnTo>
                  <a:lnTo>
                    <a:pt x="641848" y="118594"/>
                  </a:lnTo>
                  <a:lnTo>
                    <a:pt x="693484" y="104996"/>
                  </a:lnTo>
                  <a:lnTo>
                    <a:pt x="746630" y="92127"/>
                  </a:lnTo>
                  <a:lnTo>
                    <a:pt x="801228" y="80010"/>
                  </a:lnTo>
                  <a:lnTo>
                    <a:pt x="857225" y="68662"/>
                  </a:lnTo>
                  <a:lnTo>
                    <a:pt x="914562" y="58105"/>
                  </a:lnTo>
                  <a:lnTo>
                    <a:pt x="973184" y="48360"/>
                  </a:lnTo>
                  <a:lnTo>
                    <a:pt x="1033035" y="39446"/>
                  </a:lnTo>
                  <a:lnTo>
                    <a:pt x="1094059" y="31384"/>
                  </a:lnTo>
                  <a:lnTo>
                    <a:pt x="1156199" y="24195"/>
                  </a:lnTo>
                  <a:lnTo>
                    <a:pt x="1219399" y="17898"/>
                  </a:lnTo>
                  <a:lnTo>
                    <a:pt x="1283604" y="12514"/>
                  </a:lnTo>
                  <a:lnTo>
                    <a:pt x="1348757" y="8063"/>
                  </a:lnTo>
                  <a:lnTo>
                    <a:pt x="1414801" y="4566"/>
                  </a:lnTo>
                  <a:lnTo>
                    <a:pt x="1481682" y="2042"/>
                  </a:lnTo>
                  <a:lnTo>
                    <a:pt x="1549342" y="514"/>
                  </a:lnTo>
                  <a:lnTo>
                    <a:pt x="1617726" y="0"/>
                  </a:lnTo>
                  <a:lnTo>
                    <a:pt x="1686109" y="514"/>
                  </a:lnTo>
                  <a:lnTo>
                    <a:pt x="1753769" y="2042"/>
                  </a:lnTo>
                  <a:lnTo>
                    <a:pt x="1820650" y="4566"/>
                  </a:lnTo>
                  <a:lnTo>
                    <a:pt x="1886694" y="8063"/>
                  </a:lnTo>
                  <a:lnTo>
                    <a:pt x="1951847" y="12514"/>
                  </a:lnTo>
                  <a:lnTo>
                    <a:pt x="2016052" y="17898"/>
                  </a:lnTo>
                  <a:lnTo>
                    <a:pt x="2079252" y="24195"/>
                  </a:lnTo>
                  <a:lnTo>
                    <a:pt x="2141392" y="31384"/>
                  </a:lnTo>
                  <a:lnTo>
                    <a:pt x="2202416" y="39446"/>
                  </a:lnTo>
                  <a:lnTo>
                    <a:pt x="2262267" y="48360"/>
                  </a:lnTo>
                  <a:lnTo>
                    <a:pt x="2320889" y="58105"/>
                  </a:lnTo>
                  <a:lnTo>
                    <a:pt x="2378226" y="68662"/>
                  </a:lnTo>
                  <a:lnTo>
                    <a:pt x="2434223" y="80009"/>
                  </a:lnTo>
                  <a:lnTo>
                    <a:pt x="2488821" y="92127"/>
                  </a:lnTo>
                  <a:lnTo>
                    <a:pt x="2541967" y="104996"/>
                  </a:lnTo>
                  <a:lnTo>
                    <a:pt x="2593603" y="118594"/>
                  </a:lnTo>
                  <a:lnTo>
                    <a:pt x="2643673" y="132901"/>
                  </a:lnTo>
                  <a:lnTo>
                    <a:pt x="2692122" y="147898"/>
                  </a:lnTo>
                  <a:lnTo>
                    <a:pt x="2738892" y="163563"/>
                  </a:lnTo>
                  <a:lnTo>
                    <a:pt x="2783928" y="179877"/>
                  </a:lnTo>
                  <a:lnTo>
                    <a:pt x="2827174" y="196819"/>
                  </a:lnTo>
                  <a:lnTo>
                    <a:pt x="2868574" y="214368"/>
                  </a:lnTo>
                  <a:lnTo>
                    <a:pt x="2908071" y="232505"/>
                  </a:lnTo>
                  <a:lnTo>
                    <a:pt x="2945609" y="251209"/>
                  </a:lnTo>
                  <a:lnTo>
                    <a:pt x="2981132" y="270460"/>
                  </a:lnTo>
                  <a:lnTo>
                    <a:pt x="3014584" y="290237"/>
                  </a:lnTo>
                  <a:lnTo>
                    <a:pt x="3075051" y="331289"/>
                  </a:lnTo>
                  <a:lnTo>
                    <a:pt x="3126560" y="374202"/>
                  </a:lnTo>
                  <a:lnTo>
                    <a:pt x="3168662" y="418813"/>
                  </a:lnTo>
                  <a:lnTo>
                    <a:pt x="3200907" y="464960"/>
                  </a:lnTo>
                  <a:lnTo>
                    <a:pt x="3222847" y="512480"/>
                  </a:lnTo>
                  <a:lnTo>
                    <a:pt x="3234032" y="561210"/>
                  </a:lnTo>
                  <a:lnTo>
                    <a:pt x="3235452" y="585977"/>
                  </a:lnTo>
                  <a:lnTo>
                    <a:pt x="3234032" y="610745"/>
                  </a:lnTo>
                  <a:lnTo>
                    <a:pt x="3222847" y="659475"/>
                  </a:lnTo>
                  <a:lnTo>
                    <a:pt x="3200907" y="706995"/>
                  </a:lnTo>
                  <a:lnTo>
                    <a:pt x="3168662" y="753142"/>
                  </a:lnTo>
                  <a:lnTo>
                    <a:pt x="3126560" y="797753"/>
                  </a:lnTo>
                  <a:lnTo>
                    <a:pt x="3075051" y="840666"/>
                  </a:lnTo>
                  <a:lnTo>
                    <a:pt x="3014584" y="881718"/>
                  </a:lnTo>
                  <a:lnTo>
                    <a:pt x="2981132" y="901495"/>
                  </a:lnTo>
                  <a:lnTo>
                    <a:pt x="2945609" y="920746"/>
                  </a:lnTo>
                  <a:lnTo>
                    <a:pt x="2908071" y="939450"/>
                  </a:lnTo>
                  <a:lnTo>
                    <a:pt x="2868574" y="957587"/>
                  </a:lnTo>
                  <a:lnTo>
                    <a:pt x="2827174" y="975136"/>
                  </a:lnTo>
                  <a:lnTo>
                    <a:pt x="2783928" y="992078"/>
                  </a:lnTo>
                  <a:lnTo>
                    <a:pt x="2738892" y="1008392"/>
                  </a:lnTo>
                  <a:lnTo>
                    <a:pt x="2692122" y="1024057"/>
                  </a:lnTo>
                  <a:lnTo>
                    <a:pt x="2643673" y="1039054"/>
                  </a:lnTo>
                  <a:lnTo>
                    <a:pt x="2593603" y="1053361"/>
                  </a:lnTo>
                  <a:lnTo>
                    <a:pt x="2541967" y="1066959"/>
                  </a:lnTo>
                  <a:lnTo>
                    <a:pt x="2488821" y="1079828"/>
                  </a:lnTo>
                  <a:lnTo>
                    <a:pt x="2434223" y="1091945"/>
                  </a:lnTo>
                  <a:lnTo>
                    <a:pt x="2378226" y="1103293"/>
                  </a:lnTo>
                  <a:lnTo>
                    <a:pt x="2320889" y="1113850"/>
                  </a:lnTo>
                  <a:lnTo>
                    <a:pt x="2262267" y="1123595"/>
                  </a:lnTo>
                  <a:lnTo>
                    <a:pt x="2202416" y="1132509"/>
                  </a:lnTo>
                  <a:lnTo>
                    <a:pt x="2141392" y="1140571"/>
                  </a:lnTo>
                  <a:lnTo>
                    <a:pt x="2079252" y="1147760"/>
                  </a:lnTo>
                  <a:lnTo>
                    <a:pt x="2016052" y="1154057"/>
                  </a:lnTo>
                  <a:lnTo>
                    <a:pt x="1951847" y="1159441"/>
                  </a:lnTo>
                  <a:lnTo>
                    <a:pt x="1886694" y="1163892"/>
                  </a:lnTo>
                  <a:lnTo>
                    <a:pt x="1820650" y="1167389"/>
                  </a:lnTo>
                  <a:lnTo>
                    <a:pt x="1753769" y="1169913"/>
                  </a:lnTo>
                  <a:lnTo>
                    <a:pt x="1686109" y="1171441"/>
                  </a:lnTo>
                  <a:lnTo>
                    <a:pt x="1617726" y="1171956"/>
                  </a:lnTo>
                  <a:lnTo>
                    <a:pt x="1549342" y="1171441"/>
                  </a:lnTo>
                  <a:lnTo>
                    <a:pt x="1481682" y="1169913"/>
                  </a:lnTo>
                  <a:lnTo>
                    <a:pt x="1414801" y="1167389"/>
                  </a:lnTo>
                  <a:lnTo>
                    <a:pt x="1348757" y="1163892"/>
                  </a:lnTo>
                  <a:lnTo>
                    <a:pt x="1283604" y="1159441"/>
                  </a:lnTo>
                  <a:lnTo>
                    <a:pt x="1219399" y="1154057"/>
                  </a:lnTo>
                  <a:lnTo>
                    <a:pt x="1156199" y="1147760"/>
                  </a:lnTo>
                  <a:lnTo>
                    <a:pt x="1094059" y="1140571"/>
                  </a:lnTo>
                  <a:lnTo>
                    <a:pt x="1033035" y="1132509"/>
                  </a:lnTo>
                  <a:lnTo>
                    <a:pt x="973184" y="1123595"/>
                  </a:lnTo>
                  <a:lnTo>
                    <a:pt x="914562" y="1113850"/>
                  </a:lnTo>
                  <a:lnTo>
                    <a:pt x="857225" y="1103293"/>
                  </a:lnTo>
                  <a:lnTo>
                    <a:pt x="801228" y="1091945"/>
                  </a:lnTo>
                  <a:lnTo>
                    <a:pt x="746630" y="1079828"/>
                  </a:lnTo>
                  <a:lnTo>
                    <a:pt x="693484" y="1066959"/>
                  </a:lnTo>
                  <a:lnTo>
                    <a:pt x="641848" y="1053361"/>
                  </a:lnTo>
                  <a:lnTo>
                    <a:pt x="591778" y="1039054"/>
                  </a:lnTo>
                  <a:lnTo>
                    <a:pt x="543329" y="1024057"/>
                  </a:lnTo>
                  <a:lnTo>
                    <a:pt x="496559" y="1008392"/>
                  </a:lnTo>
                  <a:lnTo>
                    <a:pt x="451523" y="992078"/>
                  </a:lnTo>
                  <a:lnTo>
                    <a:pt x="408277" y="975136"/>
                  </a:lnTo>
                  <a:lnTo>
                    <a:pt x="366877" y="957587"/>
                  </a:lnTo>
                  <a:lnTo>
                    <a:pt x="327380" y="939450"/>
                  </a:lnTo>
                  <a:lnTo>
                    <a:pt x="289842" y="920746"/>
                  </a:lnTo>
                  <a:lnTo>
                    <a:pt x="254319" y="901495"/>
                  </a:lnTo>
                  <a:lnTo>
                    <a:pt x="220867" y="881718"/>
                  </a:lnTo>
                  <a:lnTo>
                    <a:pt x="160400" y="840666"/>
                  </a:lnTo>
                  <a:lnTo>
                    <a:pt x="108891" y="797753"/>
                  </a:lnTo>
                  <a:lnTo>
                    <a:pt x="66789" y="753142"/>
                  </a:lnTo>
                  <a:lnTo>
                    <a:pt x="34544" y="706995"/>
                  </a:lnTo>
                  <a:lnTo>
                    <a:pt x="12604" y="659475"/>
                  </a:lnTo>
                  <a:lnTo>
                    <a:pt x="1419" y="610745"/>
                  </a:lnTo>
                  <a:lnTo>
                    <a:pt x="0" y="58597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41953" y="4057650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1617726" y="0"/>
                  </a:moveTo>
                  <a:lnTo>
                    <a:pt x="1549342" y="514"/>
                  </a:lnTo>
                  <a:lnTo>
                    <a:pt x="1481682" y="2042"/>
                  </a:lnTo>
                  <a:lnTo>
                    <a:pt x="1414801" y="4566"/>
                  </a:lnTo>
                  <a:lnTo>
                    <a:pt x="1348757" y="8063"/>
                  </a:lnTo>
                  <a:lnTo>
                    <a:pt x="1283604" y="12514"/>
                  </a:lnTo>
                  <a:lnTo>
                    <a:pt x="1219399" y="17898"/>
                  </a:lnTo>
                  <a:lnTo>
                    <a:pt x="1156199" y="24195"/>
                  </a:lnTo>
                  <a:lnTo>
                    <a:pt x="1094059" y="31384"/>
                  </a:lnTo>
                  <a:lnTo>
                    <a:pt x="1033035" y="39446"/>
                  </a:lnTo>
                  <a:lnTo>
                    <a:pt x="973184" y="48360"/>
                  </a:lnTo>
                  <a:lnTo>
                    <a:pt x="914562" y="58105"/>
                  </a:lnTo>
                  <a:lnTo>
                    <a:pt x="857225" y="68662"/>
                  </a:lnTo>
                  <a:lnTo>
                    <a:pt x="801228" y="80009"/>
                  </a:lnTo>
                  <a:lnTo>
                    <a:pt x="746630" y="92127"/>
                  </a:lnTo>
                  <a:lnTo>
                    <a:pt x="693484" y="104996"/>
                  </a:lnTo>
                  <a:lnTo>
                    <a:pt x="641848" y="118594"/>
                  </a:lnTo>
                  <a:lnTo>
                    <a:pt x="591778" y="132901"/>
                  </a:lnTo>
                  <a:lnTo>
                    <a:pt x="543329" y="147898"/>
                  </a:lnTo>
                  <a:lnTo>
                    <a:pt x="496559" y="163563"/>
                  </a:lnTo>
                  <a:lnTo>
                    <a:pt x="451523" y="179877"/>
                  </a:lnTo>
                  <a:lnTo>
                    <a:pt x="408277" y="196819"/>
                  </a:lnTo>
                  <a:lnTo>
                    <a:pt x="366877" y="214368"/>
                  </a:lnTo>
                  <a:lnTo>
                    <a:pt x="327380" y="232505"/>
                  </a:lnTo>
                  <a:lnTo>
                    <a:pt x="289842" y="251209"/>
                  </a:lnTo>
                  <a:lnTo>
                    <a:pt x="254319" y="270460"/>
                  </a:lnTo>
                  <a:lnTo>
                    <a:pt x="220867" y="290237"/>
                  </a:lnTo>
                  <a:lnTo>
                    <a:pt x="160400" y="331289"/>
                  </a:lnTo>
                  <a:lnTo>
                    <a:pt x="108891" y="374202"/>
                  </a:lnTo>
                  <a:lnTo>
                    <a:pt x="66789" y="418813"/>
                  </a:lnTo>
                  <a:lnTo>
                    <a:pt x="34544" y="464960"/>
                  </a:lnTo>
                  <a:lnTo>
                    <a:pt x="12604" y="512480"/>
                  </a:lnTo>
                  <a:lnTo>
                    <a:pt x="1419" y="561210"/>
                  </a:lnTo>
                  <a:lnTo>
                    <a:pt x="0" y="585977"/>
                  </a:lnTo>
                  <a:lnTo>
                    <a:pt x="1419" y="610745"/>
                  </a:lnTo>
                  <a:lnTo>
                    <a:pt x="12604" y="659475"/>
                  </a:lnTo>
                  <a:lnTo>
                    <a:pt x="34544" y="706995"/>
                  </a:lnTo>
                  <a:lnTo>
                    <a:pt x="66789" y="753142"/>
                  </a:lnTo>
                  <a:lnTo>
                    <a:pt x="108891" y="797753"/>
                  </a:lnTo>
                  <a:lnTo>
                    <a:pt x="160400" y="840666"/>
                  </a:lnTo>
                  <a:lnTo>
                    <a:pt x="220867" y="881718"/>
                  </a:lnTo>
                  <a:lnTo>
                    <a:pt x="254319" y="901495"/>
                  </a:lnTo>
                  <a:lnTo>
                    <a:pt x="289842" y="920746"/>
                  </a:lnTo>
                  <a:lnTo>
                    <a:pt x="327380" y="939450"/>
                  </a:lnTo>
                  <a:lnTo>
                    <a:pt x="366877" y="957587"/>
                  </a:lnTo>
                  <a:lnTo>
                    <a:pt x="408277" y="975136"/>
                  </a:lnTo>
                  <a:lnTo>
                    <a:pt x="451523" y="992078"/>
                  </a:lnTo>
                  <a:lnTo>
                    <a:pt x="496559" y="1008392"/>
                  </a:lnTo>
                  <a:lnTo>
                    <a:pt x="543329" y="1024057"/>
                  </a:lnTo>
                  <a:lnTo>
                    <a:pt x="591778" y="1039054"/>
                  </a:lnTo>
                  <a:lnTo>
                    <a:pt x="641848" y="1053361"/>
                  </a:lnTo>
                  <a:lnTo>
                    <a:pt x="693484" y="1066959"/>
                  </a:lnTo>
                  <a:lnTo>
                    <a:pt x="746630" y="1079828"/>
                  </a:lnTo>
                  <a:lnTo>
                    <a:pt x="801228" y="1091945"/>
                  </a:lnTo>
                  <a:lnTo>
                    <a:pt x="857225" y="1103293"/>
                  </a:lnTo>
                  <a:lnTo>
                    <a:pt x="914562" y="1113850"/>
                  </a:lnTo>
                  <a:lnTo>
                    <a:pt x="973184" y="1123595"/>
                  </a:lnTo>
                  <a:lnTo>
                    <a:pt x="1033035" y="1132509"/>
                  </a:lnTo>
                  <a:lnTo>
                    <a:pt x="1094059" y="1140571"/>
                  </a:lnTo>
                  <a:lnTo>
                    <a:pt x="1156199" y="1147760"/>
                  </a:lnTo>
                  <a:lnTo>
                    <a:pt x="1219399" y="1154057"/>
                  </a:lnTo>
                  <a:lnTo>
                    <a:pt x="1283604" y="1159441"/>
                  </a:lnTo>
                  <a:lnTo>
                    <a:pt x="1348757" y="1163892"/>
                  </a:lnTo>
                  <a:lnTo>
                    <a:pt x="1414801" y="1167389"/>
                  </a:lnTo>
                  <a:lnTo>
                    <a:pt x="1481682" y="1169913"/>
                  </a:lnTo>
                  <a:lnTo>
                    <a:pt x="1549342" y="1171441"/>
                  </a:lnTo>
                  <a:lnTo>
                    <a:pt x="1617726" y="1171956"/>
                  </a:lnTo>
                  <a:lnTo>
                    <a:pt x="1686109" y="1171441"/>
                  </a:lnTo>
                  <a:lnTo>
                    <a:pt x="1753769" y="1169913"/>
                  </a:lnTo>
                  <a:lnTo>
                    <a:pt x="1820650" y="1167389"/>
                  </a:lnTo>
                  <a:lnTo>
                    <a:pt x="1886694" y="1163892"/>
                  </a:lnTo>
                  <a:lnTo>
                    <a:pt x="1951847" y="1159441"/>
                  </a:lnTo>
                  <a:lnTo>
                    <a:pt x="2016052" y="1154057"/>
                  </a:lnTo>
                  <a:lnTo>
                    <a:pt x="2079252" y="1147760"/>
                  </a:lnTo>
                  <a:lnTo>
                    <a:pt x="2141392" y="1140571"/>
                  </a:lnTo>
                  <a:lnTo>
                    <a:pt x="2202416" y="1132509"/>
                  </a:lnTo>
                  <a:lnTo>
                    <a:pt x="2262267" y="1123595"/>
                  </a:lnTo>
                  <a:lnTo>
                    <a:pt x="2320889" y="1113850"/>
                  </a:lnTo>
                  <a:lnTo>
                    <a:pt x="2378226" y="1103293"/>
                  </a:lnTo>
                  <a:lnTo>
                    <a:pt x="2434223" y="1091946"/>
                  </a:lnTo>
                  <a:lnTo>
                    <a:pt x="2488821" y="1079828"/>
                  </a:lnTo>
                  <a:lnTo>
                    <a:pt x="2541967" y="1066959"/>
                  </a:lnTo>
                  <a:lnTo>
                    <a:pt x="2593603" y="1053361"/>
                  </a:lnTo>
                  <a:lnTo>
                    <a:pt x="2643673" y="1039054"/>
                  </a:lnTo>
                  <a:lnTo>
                    <a:pt x="2692122" y="1024057"/>
                  </a:lnTo>
                  <a:lnTo>
                    <a:pt x="2738892" y="1008392"/>
                  </a:lnTo>
                  <a:lnTo>
                    <a:pt x="2783928" y="992078"/>
                  </a:lnTo>
                  <a:lnTo>
                    <a:pt x="2827174" y="975136"/>
                  </a:lnTo>
                  <a:lnTo>
                    <a:pt x="2868574" y="957587"/>
                  </a:lnTo>
                  <a:lnTo>
                    <a:pt x="2908071" y="939450"/>
                  </a:lnTo>
                  <a:lnTo>
                    <a:pt x="2945609" y="920746"/>
                  </a:lnTo>
                  <a:lnTo>
                    <a:pt x="2981132" y="901495"/>
                  </a:lnTo>
                  <a:lnTo>
                    <a:pt x="3014584" y="881718"/>
                  </a:lnTo>
                  <a:lnTo>
                    <a:pt x="3075051" y="840666"/>
                  </a:lnTo>
                  <a:lnTo>
                    <a:pt x="3126560" y="797753"/>
                  </a:lnTo>
                  <a:lnTo>
                    <a:pt x="3168662" y="753142"/>
                  </a:lnTo>
                  <a:lnTo>
                    <a:pt x="3200907" y="706995"/>
                  </a:lnTo>
                  <a:lnTo>
                    <a:pt x="3222847" y="659475"/>
                  </a:lnTo>
                  <a:lnTo>
                    <a:pt x="3234032" y="610745"/>
                  </a:lnTo>
                  <a:lnTo>
                    <a:pt x="3235452" y="585977"/>
                  </a:lnTo>
                  <a:lnTo>
                    <a:pt x="3234032" y="561210"/>
                  </a:lnTo>
                  <a:lnTo>
                    <a:pt x="3222847" y="512480"/>
                  </a:lnTo>
                  <a:lnTo>
                    <a:pt x="3200907" y="464960"/>
                  </a:lnTo>
                  <a:lnTo>
                    <a:pt x="3168662" y="418813"/>
                  </a:lnTo>
                  <a:lnTo>
                    <a:pt x="3126560" y="374202"/>
                  </a:lnTo>
                  <a:lnTo>
                    <a:pt x="3075051" y="331289"/>
                  </a:lnTo>
                  <a:lnTo>
                    <a:pt x="3014584" y="290237"/>
                  </a:lnTo>
                  <a:lnTo>
                    <a:pt x="2981132" y="270460"/>
                  </a:lnTo>
                  <a:lnTo>
                    <a:pt x="2945609" y="251209"/>
                  </a:lnTo>
                  <a:lnTo>
                    <a:pt x="2908071" y="232505"/>
                  </a:lnTo>
                  <a:lnTo>
                    <a:pt x="2868574" y="214368"/>
                  </a:lnTo>
                  <a:lnTo>
                    <a:pt x="2827174" y="196819"/>
                  </a:lnTo>
                  <a:lnTo>
                    <a:pt x="2783928" y="179877"/>
                  </a:lnTo>
                  <a:lnTo>
                    <a:pt x="2738892" y="163563"/>
                  </a:lnTo>
                  <a:lnTo>
                    <a:pt x="2692122" y="147898"/>
                  </a:lnTo>
                  <a:lnTo>
                    <a:pt x="2643673" y="132901"/>
                  </a:lnTo>
                  <a:lnTo>
                    <a:pt x="2593603" y="118594"/>
                  </a:lnTo>
                  <a:lnTo>
                    <a:pt x="2541967" y="104996"/>
                  </a:lnTo>
                  <a:lnTo>
                    <a:pt x="2488821" y="92127"/>
                  </a:lnTo>
                  <a:lnTo>
                    <a:pt x="2434223" y="80010"/>
                  </a:lnTo>
                  <a:lnTo>
                    <a:pt x="2378226" y="68662"/>
                  </a:lnTo>
                  <a:lnTo>
                    <a:pt x="2320889" y="58105"/>
                  </a:lnTo>
                  <a:lnTo>
                    <a:pt x="2262267" y="48360"/>
                  </a:lnTo>
                  <a:lnTo>
                    <a:pt x="2202416" y="39446"/>
                  </a:lnTo>
                  <a:lnTo>
                    <a:pt x="2141392" y="31384"/>
                  </a:lnTo>
                  <a:lnTo>
                    <a:pt x="2079252" y="24195"/>
                  </a:lnTo>
                  <a:lnTo>
                    <a:pt x="2016052" y="17898"/>
                  </a:lnTo>
                  <a:lnTo>
                    <a:pt x="1951847" y="12514"/>
                  </a:lnTo>
                  <a:lnTo>
                    <a:pt x="1886694" y="8063"/>
                  </a:lnTo>
                  <a:lnTo>
                    <a:pt x="1820650" y="4566"/>
                  </a:lnTo>
                  <a:lnTo>
                    <a:pt x="1753769" y="2042"/>
                  </a:lnTo>
                  <a:lnTo>
                    <a:pt x="1686109" y="514"/>
                  </a:lnTo>
                  <a:lnTo>
                    <a:pt x="1617726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1953" y="4057650"/>
              <a:ext cx="3235960" cy="1172210"/>
            </a:xfrm>
            <a:custGeom>
              <a:avLst/>
              <a:gdLst/>
              <a:ahLst/>
              <a:cxnLst/>
              <a:rect l="l" t="t" r="r" b="b"/>
              <a:pathLst>
                <a:path w="3235959" h="1172210">
                  <a:moveTo>
                    <a:pt x="0" y="585977"/>
                  </a:moveTo>
                  <a:lnTo>
                    <a:pt x="5639" y="536704"/>
                  </a:lnTo>
                  <a:lnTo>
                    <a:pt x="22258" y="488558"/>
                  </a:lnTo>
                  <a:lnTo>
                    <a:pt x="49406" y="441705"/>
                  </a:lnTo>
                  <a:lnTo>
                    <a:pt x="86636" y="396305"/>
                  </a:lnTo>
                  <a:lnTo>
                    <a:pt x="133498" y="352523"/>
                  </a:lnTo>
                  <a:lnTo>
                    <a:pt x="189542" y="310520"/>
                  </a:lnTo>
                  <a:lnTo>
                    <a:pt x="254319" y="270460"/>
                  </a:lnTo>
                  <a:lnTo>
                    <a:pt x="289842" y="251209"/>
                  </a:lnTo>
                  <a:lnTo>
                    <a:pt x="327380" y="232505"/>
                  </a:lnTo>
                  <a:lnTo>
                    <a:pt x="366877" y="214368"/>
                  </a:lnTo>
                  <a:lnTo>
                    <a:pt x="408277" y="196819"/>
                  </a:lnTo>
                  <a:lnTo>
                    <a:pt x="451523" y="179877"/>
                  </a:lnTo>
                  <a:lnTo>
                    <a:pt x="496559" y="163563"/>
                  </a:lnTo>
                  <a:lnTo>
                    <a:pt x="543329" y="147898"/>
                  </a:lnTo>
                  <a:lnTo>
                    <a:pt x="591778" y="132901"/>
                  </a:lnTo>
                  <a:lnTo>
                    <a:pt x="641848" y="118594"/>
                  </a:lnTo>
                  <a:lnTo>
                    <a:pt x="693484" y="104996"/>
                  </a:lnTo>
                  <a:lnTo>
                    <a:pt x="746630" y="92127"/>
                  </a:lnTo>
                  <a:lnTo>
                    <a:pt x="801228" y="80009"/>
                  </a:lnTo>
                  <a:lnTo>
                    <a:pt x="857225" y="68662"/>
                  </a:lnTo>
                  <a:lnTo>
                    <a:pt x="914562" y="58105"/>
                  </a:lnTo>
                  <a:lnTo>
                    <a:pt x="973184" y="48360"/>
                  </a:lnTo>
                  <a:lnTo>
                    <a:pt x="1033035" y="39446"/>
                  </a:lnTo>
                  <a:lnTo>
                    <a:pt x="1094059" y="31384"/>
                  </a:lnTo>
                  <a:lnTo>
                    <a:pt x="1156199" y="24195"/>
                  </a:lnTo>
                  <a:lnTo>
                    <a:pt x="1219399" y="17898"/>
                  </a:lnTo>
                  <a:lnTo>
                    <a:pt x="1283604" y="12514"/>
                  </a:lnTo>
                  <a:lnTo>
                    <a:pt x="1348757" y="8063"/>
                  </a:lnTo>
                  <a:lnTo>
                    <a:pt x="1414801" y="4566"/>
                  </a:lnTo>
                  <a:lnTo>
                    <a:pt x="1481682" y="2042"/>
                  </a:lnTo>
                  <a:lnTo>
                    <a:pt x="1549342" y="514"/>
                  </a:lnTo>
                  <a:lnTo>
                    <a:pt x="1617726" y="0"/>
                  </a:lnTo>
                  <a:lnTo>
                    <a:pt x="1686109" y="514"/>
                  </a:lnTo>
                  <a:lnTo>
                    <a:pt x="1753769" y="2042"/>
                  </a:lnTo>
                  <a:lnTo>
                    <a:pt x="1820650" y="4566"/>
                  </a:lnTo>
                  <a:lnTo>
                    <a:pt x="1886694" y="8063"/>
                  </a:lnTo>
                  <a:lnTo>
                    <a:pt x="1951847" y="12514"/>
                  </a:lnTo>
                  <a:lnTo>
                    <a:pt x="2016052" y="17898"/>
                  </a:lnTo>
                  <a:lnTo>
                    <a:pt x="2079252" y="24195"/>
                  </a:lnTo>
                  <a:lnTo>
                    <a:pt x="2141392" y="31384"/>
                  </a:lnTo>
                  <a:lnTo>
                    <a:pt x="2202416" y="39446"/>
                  </a:lnTo>
                  <a:lnTo>
                    <a:pt x="2262267" y="48360"/>
                  </a:lnTo>
                  <a:lnTo>
                    <a:pt x="2320889" y="58105"/>
                  </a:lnTo>
                  <a:lnTo>
                    <a:pt x="2378226" y="68662"/>
                  </a:lnTo>
                  <a:lnTo>
                    <a:pt x="2434223" y="80010"/>
                  </a:lnTo>
                  <a:lnTo>
                    <a:pt x="2488821" y="92127"/>
                  </a:lnTo>
                  <a:lnTo>
                    <a:pt x="2541967" y="104996"/>
                  </a:lnTo>
                  <a:lnTo>
                    <a:pt x="2593603" y="118594"/>
                  </a:lnTo>
                  <a:lnTo>
                    <a:pt x="2643673" y="132901"/>
                  </a:lnTo>
                  <a:lnTo>
                    <a:pt x="2692122" y="147898"/>
                  </a:lnTo>
                  <a:lnTo>
                    <a:pt x="2738892" y="163563"/>
                  </a:lnTo>
                  <a:lnTo>
                    <a:pt x="2783928" y="179877"/>
                  </a:lnTo>
                  <a:lnTo>
                    <a:pt x="2827174" y="196819"/>
                  </a:lnTo>
                  <a:lnTo>
                    <a:pt x="2868574" y="214368"/>
                  </a:lnTo>
                  <a:lnTo>
                    <a:pt x="2908071" y="232505"/>
                  </a:lnTo>
                  <a:lnTo>
                    <a:pt x="2945609" y="251209"/>
                  </a:lnTo>
                  <a:lnTo>
                    <a:pt x="2981132" y="270460"/>
                  </a:lnTo>
                  <a:lnTo>
                    <a:pt x="3014584" y="290237"/>
                  </a:lnTo>
                  <a:lnTo>
                    <a:pt x="3075051" y="331289"/>
                  </a:lnTo>
                  <a:lnTo>
                    <a:pt x="3126560" y="374202"/>
                  </a:lnTo>
                  <a:lnTo>
                    <a:pt x="3168662" y="418813"/>
                  </a:lnTo>
                  <a:lnTo>
                    <a:pt x="3200907" y="464960"/>
                  </a:lnTo>
                  <a:lnTo>
                    <a:pt x="3222847" y="512480"/>
                  </a:lnTo>
                  <a:lnTo>
                    <a:pt x="3234032" y="561210"/>
                  </a:lnTo>
                  <a:lnTo>
                    <a:pt x="3235452" y="585977"/>
                  </a:lnTo>
                  <a:lnTo>
                    <a:pt x="3234032" y="610745"/>
                  </a:lnTo>
                  <a:lnTo>
                    <a:pt x="3222847" y="659475"/>
                  </a:lnTo>
                  <a:lnTo>
                    <a:pt x="3200907" y="706995"/>
                  </a:lnTo>
                  <a:lnTo>
                    <a:pt x="3168662" y="753142"/>
                  </a:lnTo>
                  <a:lnTo>
                    <a:pt x="3126560" y="797753"/>
                  </a:lnTo>
                  <a:lnTo>
                    <a:pt x="3075051" y="840666"/>
                  </a:lnTo>
                  <a:lnTo>
                    <a:pt x="3014584" y="881718"/>
                  </a:lnTo>
                  <a:lnTo>
                    <a:pt x="2981132" y="901495"/>
                  </a:lnTo>
                  <a:lnTo>
                    <a:pt x="2945609" y="920746"/>
                  </a:lnTo>
                  <a:lnTo>
                    <a:pt x="2908071" y="939450"/>
                  </a:lnTo>
                  <a:lnTo>
                    <a:pt x="2868574" y="957587"/>
                  </a:lnTo>
                  <a:lnTo>
                    <a:pt x="2827174" y="975136"/>
                  </a:lnTo>
                  <a:lnTo>
                    <a:pt x="2783928" y="992078"/>
                  </a:lnTo>
                  <a:lnTo>
                    <a:pt x="2738892" y="1008392"/>
                  </a:lnTo>
                  <a:lnTo>
                    <a:pt x="2692122" y="1024057"/>
                  </a:lnTo>
                  <a:lnTo>
                    <a:pt x="2643673" y="1039054"/>
                  </a:lnTo>
                  <a:lnTo>
                    <a:pt x="2593603" y="1053361"/>
                  </a:lnTo>
                  <a:lnTo>
                    <a:pt x="2541967" y="1066959"/>
                  </a:lnTo>
                  <a:lnTo>
                    <a:pt x="2488821" y="1079828"/>
                  </a:lnTo>
                  <a:lnTo>
                    <a:pt x="2434223" y="1091946"/>
                  </a:lnTo>
                  <a:lnTo>
                    <a:pt x="2378226" y="1103293"/>
                  </a:lnTo>
                  <a:lnTo>
                    <a:pt x="2320889" y="1113850"/>
                  </a:lnTo>
                  <a:lnTo>
                    <a:pt x="2262267" y="1123595"/>
                  </a:lnTo>
                  <a:lnTo>
                    <a:pt x="2202416" y="1132509"/>
                  </a:lnTo>
                  <a:lnTo>
                    <a:pt x="2141392" y="1140571"/>
                  </a:lnTo>
                  <a:lnTo>
                    <a:pt x="2079252" y="1147760"/>
                  </a:lnTo>
                  <a:lnTo>
                    <a:pt x="2016052" y="1154057"/>
                  </a:lnTo>
                  <a:lnTo>
                    <a:pt x="1951847" y="1159441"/>
                  </a:lnTo>
                  <a:lnTo>
                    <a:pt x="1886694" y="1163892"/>
                  </a:lnTo>
                  <a:lnTo>
                    <a:pt x="1820650" y="1167389"/>
                  </a:lnTo>
                  <a:lnTo>
                    <a:pt x="1753769" y="1169913"/>
                  </a:lnTo>
                  <a:lnTo>
                    <a:pt x="1686109" y="1171441"/>
                  </a:lnTo>
                  <a:lnTo>
                    <a:pt x="1617726" y="1171956"/>
                  </a:lnTo>
                  <a:lnTo>
                    <a:pt x="1549342" y="1171441"/>
                  </a:lnTo>
                  <a:lnTo>
                    <a:pt x="1481682" y="1169913"/>
                  </a:lnTo>
                  <a:lnTo>
                    <a:pt x="1414801" y="1167389"/>
                  </a:lnTo>
                  <a:lnTo>
                    <a:pt x="1348757" y="1163892"/>
                  </a:lnTo>
                  <a:lnTo>
                    <a:pt x="1283604" y="1159441"/>
                  </a:lnTo>
                  <a:lnTo>
                    <a:pt x="1219399" y="1154057"/>
                  </a:lnTo>
                  <a:lnTo>
                    <a:pt x="1156199" y="1147760"/>
                  </a:lnTo>
                  <a:lnTo>
                    <a:pt x="1094059" y="1140571"/>
                  </a:lnTo>
                  <a:lnTo>
                    <a:pt x="1033035" y="1132509"/>
                  </a:lnTo>
                  <a:lnTo>
                    <a:pt x="973184" y="1123595"/>
                  </a:lnTo>
                  <a:lnTo>
                    <a:pt x="914562" y="1113850"/>
                  </a:lnTo>
                  <a:lnTo>
                    <a:pt x="857225" y="1103293"/>
                  </a:lnTo>
                  <a:lnTo>
                    <a:pt x="801228" y="1091945"/>
                  </a:lnTo>
                  <a:lnTo>
                    <a:pt x="746630" y="1079828"/>
                  </a:lnTo>
                  <a:lnTo>
                    <a:pt x="693484" y="1066959"/>
                  </a:lnTo>
                  <a:lnTo>
                    <a:pt x="641848" y="1053361"/>
                  </a:lnTo>
                  <a:lnTo>
                    <a:pt x="591778" y="1039054"/>
                  </a:lnTo>
                  <a:lnTo>
                    <a:pt x="543329" y="1024057"/>
                  </a:lnTo>
                  <a:lnTo>
                    <a:pt x="496559" y="1008392"/>
                  </a:lnTo>
                  <a:lnTo>
                    <a:pt x="451523" y="992078"/>
                  </a:lnTo>
                  <a:lnTo>
                    <a:pt x="408277" y="975136"/>
                  </a:lnTo>
                  <a:lnTo>
                    <a:pt x="366877" y="957587"/>
                  </a:lnTo>
                  <a:lnTo>
                    <a:pt x="327380" y="939450"/>
                  </a:lnTo>
                  <a:lnTo>
                    <a:pt x="289842" y="920746"/>
                  </a:lnTo>
                  <a:lnTo>
                    <a:pt x="254319" y="901495"/>
                  </a:lnTo>
                  <a:lnTo>
                    <a:pt x="220867" y="881718"/>
                  </a:lnTo>
                  <a:lnTo>
                    <a:pt x="160400" y="840666"/>
                  </a:lnTo>
                  <a:lnTo>
                    <a:pt x="108891" y="797753"/>
                  </a:lnTo>
                  <a:lnTo>
                    <a:pt x="66789" y="753142"/>
                  </a:lnTo>
                  <a:lnTo>
                    <a:pt x="34544" y="706995"/>
                  </a:lnTo>
                  <a:lnTo>
                    <a:pt x="12604" y="659475"/>
                  </a:lnTo>
                  <a:lnTo>
                    <a:pt x="1419" y="610745"/>
                  </a:lnTo>
                  <a:lnTo>
                    <a:pt x="0" y="58597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5004" y="1520444"/>
            <a:ext cx="2510155" cy="353822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0005" marR="344170" algn="ctr">
              <a:lnSpc>
                <a:spcPts val="2210"/>
              </a:lnSpc>
              <a:spcBef>
                <a:spcPts val="335"/>
              </a:spcBef>
            </a:pPr>
            <a:r>
              <a:rPr sz="2000" b="1" spc="-5" dirty="0">
                <a:latin typeface="Carlito"/>
                <a:cs typeface="Carlito"/>
              </a:rPr>
              <a:t>Improve </a:t>
            </a:r>
            <a:r>
              <a:rPr sz="2000" b="1" spc="-10" dirty="0">
                <a:latin typeface="Carlito"/>
                <a:cs typeface="Carlito"/>
              </a:rPr>
              <a:t>your</a:t>
            </a:r>
            <a:r>
              <a:rPr sz="2000" b="1" spc="-10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Public  Speaking</a:t>
            </a:r>
            <a:r>
              <a:rPr sz="2000" b="1" spc="-4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abilities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2100">
              <a:latin typeface="Carlito"/>
              <a:cs typeface="Carlito"/>
            </a:endParaRPr>
          </a:p>
          <a:p>
            <a:pPr marL="474345" marR="5080" algn="ctr">
              <a:lnSpc>
                <a:spcPct val="91800"/>
              </a:lnSpc>
            </a:pPr>
            <a:r>
              <a:rPr sz="2000" b="1" spc="-5" dirty="0">
                <a:latin typeface="Carlito"/>
                <a:cs typeface="Carlito"/>
              </a:rPr>
              <a:t>Improve </a:t>
            </a:r>
            <a:r>
              <a:rPr sz="2000" b="1" spc="-10" dirty="0">
                <a:latin typeface="Carlito"/>
                <a:cs typeface="Carlito"/>
              </a:rPr>
              <a:t>your  </a:t>
            </a:r>
            <a:r>
              <a:rPr sz="2000" b="1" spc="-5" dirty="0">
                <a:latin typeface="Carlito"/>
                <a:cs typeface="Carlito"/>
              </a:rPr>
              <a:t>personal </a:t>
            </a:r>
            <a:r>
              <a:rPr sz="2000" b="1" dirty="0">
                <a:latin typeface="Carlito"/>
                <a:cs typeface="Carlito"/>
              </a:rPr>
              <a:t>and</a:t>
            </a:r>
            <a:r>
              <a:rPr sz="2000" b="1" spc="-9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social  abilities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spcBef>
                <a:spcPts val="5"/>
              </a:spcBef>
            </a:pPr>
            <a:endParaRPr sz="1900">
              <a:latin typeface="Carlito"/>
              <a:cs typeface="Carlito"/>
            </a:endParaRPr>
          </a:p>
          <a:p>
            <a:pPr marL="12700" marR="316865" algn="ctr">
              <a:lnSpc>
                <a:spcPct val="91700"/>
              </a:lnSpc>
            </a:pPr>
            <a:r>
              <a:rPr sz="2000" b="1" spc="-5" dirty="0">
                <a:latin typeface="Carlito"/>
                <a:cs typeface="Carlito"/>
              </a:rPr>
              <a:t>Improve </a:t>
            </a:r>
            <a:r>
              <a:rPr sz="2000" b="1" spc="-10" dirty="0">
                <a:latin typeface="Carlito"/>
                <a:cs typeface="Carlito"/>
              </a:rPr>
              <a:t>your  </a:t>
            </a:r>
            <a:r>
              <a:rPr sz="2000" b="1" spc="-5" dirty="0">
                <a:latin typeface="Carlito"/>
                <a:cs typeface="Carlito"/>
              </a:rPr>
              <a:t>academic </a:t>
            </a:r>
            <a:r>
              <a:rPr sz="2000" b="1" dirty="0">
                <a:latin typeface="Carlito"/>
                <a:cs typeface="Carlito"/>
              </a:rPr>
              <a:t>and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career  </a:t>
            </a:r>
            <a:r>
              <a:rPr sz="2000" b="1" dirty="0">
                <a:latin typeface="Carlito"/>
                <a:cs typeface="Carlito"/>
              </a:rPr>
              <a:t>skills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1977" y="1150030"/>
            <a:ext cx="2030095" cy="753155"/>
          </a:xfrm>
          <a:prstGeom prst="rect">
            <a:avLst/>
          </a:prstGeom>
          <a:solidFill>
            <a:srgbClr val="C0504D"/>
          </a:solidFill>
          <a:ln w="25907">
            <a:solidFill>
              <a:srgbClr val="FFFFFF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07950" marR="104139" indent="1270" algn="ctr">
              <a:lnSpc>
                <a:spcPct val="91600"/>
              </a:lnSpc>
              <a:spcBef>
                <a:spcPts val="101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1-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Select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topic,</a:t>
            </a:r>
            <a:r>
              <a:rPr sz="22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purposes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0049" y="1145286"/>
            <a:ext cx="2030095" cy="918841"/>
          </a:xfrm>
          <a:prstGeom prst="rect">
            <a:avLst/>
          </a:prstGeom>
          <a:solidFill>
            <a:srgbClr val="BE7750"/>
          </a:solidFill>
          <a:ln w="25907">
            <a:solidFill>
              <a:srgbClr val="FFFF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97205" marR="135255" indent="-356870">
              <a:lnSpc>
                <a:spcPts val="2420"/>
              </a:lnSpc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2-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Analyse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audience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8121" y="1145286"/>
            <a:ext cx="2030095" cy="918200"/>
          </a:xfrm>
          <a:prstGeom prst="rect">
            <a:avLst/>
          </a:prstGeom>
          <a:solidFill>
            <a:srgbClr val="BC9B52"/>
          </a:solidFill>
          <a:ln w="25907">
            <a:solidFill>
              <a:srgbClr val="FFFFF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3230" marR="348615" indent="-85725">
              <a:lnSpc>
                <a:spcPts val="2420"/>
              </a:lnSpc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3-</a:t>
            </a:r>
            <a:r>
              <a:rPr sz="22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Research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3064" y="2762079"/>
            <a:ext cx="2030095" cy="1064009"/>
          </a:xfrm>
          <a:prstGeom prst="rect">
            <a:avLst/>
          </a:prstGeom>
          <a:solidFill>
            <a:srgbClr val="BBBB55"/>
          </a:solidFill>
          <a:ln w="25907">
            <a:solidFill>
              <a:srgbClr val="FFFFF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11150" marR="304165" algn="ctr">
              <a:lnSpc>
                <a:spcPct val="91600"/>
              </a:lnSpc>
              <a:spcBef>
                <a:spcPts val="101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4-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Collecting  supporting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materials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2223" y="2762079"/>
            <a:ext cx="2030095" cy="918841"/>
          </a:xfrm>
          <a:prstGeom prst="rect">
            <a:avLst/>
          </a:prstGeom>
          <a:solidFill>
            <a:srgbClr val="9BBA58"/>
          </a:solidFill>
          <a:ln w="25907">
            <a:solidFill>
              <a:srgbClr val="FFFF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347345" marR="107950" indent="-231775">
              <a:lnSpc>
                <a:spcPts val="2420"/>
              </a:lnSpc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5-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351108"/>
            <a:ext cx="9144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Essential </a:t>
            </a:r>
            <a:r>
              <a:rPr sz="2800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steps </a:t>
            </a:r>
            <a:r>
              <a:rPr sz="2800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</a:t>
            </a:r>
            <a:r>
              <a:rPr sz="2800" spc="-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preparation </a:t>
            </a:r>
            <a:r>
              <a:rPr sz="2800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 </a:t>
            </a:r>
            <a:r>
              <a:rPr sz="2800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effective </a:t>
            </a:r>
            <a:r>
              <a:rPr sz="2800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public</a:t>
            </a:r>
            <a:r>
              <a:rPr sz="2800" spc="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800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speech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2A705F5-BB11-41E8-B2BB-A300433D66D5}"/>
              </a:ext>
            </a:extLst>
          </p:cNvPr>
          <p:cNvSpPr txBox="1"/>
          <p:nvPr/>
        </p:nvSpPr>
        <p:spPr>
          <a:xfrm>
            <a:off x="7211264" y="2732697"/>
            <a:ext cx="2030095" cy="881652"/>
          </a:xfrm>
          <a:prstGeom prst="rect">
            <a:avLst/>
          </a:prstGeom>
          <a:solidFill>
            <a:srgbClr val="C0504D"/>
          </a:solidFill>
          <a:ln w="25907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10820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6- 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Organize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endParaRPr sz="1900" dirty="0">
              <a:latin typeface="Carlito"/>
              <a:cs typeface="Carlito"/>
            </a:endParaRPr>
          </a:p>
          <a:p>
            <a:pPr marL="187960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materials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9191F1F-393A-4E54-975C-026EB2340088}"/>
              </a:ext>
            </a:extLst>
          </p:cNvPr>
          <p:cNvSpPr txBox="1">
            <a:spLocks/>
          </p:cNvSpPr>
          <p:nvPr/>
        </p:nvSpPr>
        <p:spPr>
          <a:xfrm>
            <a:off x="2071977" y="4074575"/>
            <a:ext cx="2030095" cy="1137491"/>
          </a:xfrm>
          <a:prstGeom prst="rect">
            <a:avLst/>
          </a:prstGeom>
          <a:solidFill>
            <a:srgbClr val="9BBA58"/>
          </a:solidFill>
          <a:ln w="25907">
            <a:solidFill>
              <a:srgbClr val="FFFFFF"/>
            </a:solidFill>
          </a:ln>
        </p:spPr>
        <p:txBody>
          <a:bodyPr vert="horz" wrap="square" lIns="0" tIns="60960" rIns="0" bIns="0" rtlCol="0">
            <a:spAutoFit/>
          </a:bodyPr>
          <a:lstStyle>
            <a:lvl1pPr>
              <a:defRPr sz="3600" b="1" i="0" u="heavy">
                <a:solidFill>
                  <a:srgbClr val="562213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64465" marR="158750" algn="ctr">
              <a:lnSpc>
                <a:spcPct val="91600"/>
              </a:lnSpc>
              <a:spcBef>
                <a:spcPts val="480"/>
              </a:spcBef>
            </a:pPr>
            <a:r>
              <a:rPr lang="en-IN" sz="1900" b="0" u="none" kern="0" spc="-5" dirty="0">
                <a:solidFill>
                  <a:srgbClr val="FFFFFF"/>
                </a:solidFill>
              </a:rPr>
              <a:t>7- </a:t>
            </a:r>
            <a:r>
              <a:rPr lang="en-IN" sz="1900" b="0" u="none" kern="0" spc="-10" dirty="0">
                <a:solidFill>
                  <a:srgbClr val="FFFFFF"/>
                </a:solidFill>
              </a:rPr>
              <a:t>Construct </a:t>
            </a:r>
            <a:r>
              <a:rPr lang="en-IN" sz="1900" b="0" u="none" kern="0" spc="-15" dirty="0">
                <a:solidFill>
                  <a:srgbClr val="FFFFFF"/>
                </a:solidFill>
              </a:rPr>
              <a:t>your  </a:t>
            </a:r>
            <a:r>
              <a:rPr lang="en-IN" sz="1900" b="0" u="none" kern="0" spc="-10" dirty="0">
                <a:solidFill>
                  <a:srgbClr val="FFFFFF"/>
                </a:solidFill>
              </a:rPr>
              <a:t>introduction,  conclusions, </a:t>
            </a:r>
            <a:r>
              <a:rPr lang="en-IN" sz="1900" b="0" u="none" kern="0" spc="-5" dirty="0">
                <a:solidFill>
                  <a:srgbClr val="FFFFFF"/>
                </a:solidFill>
              </a:rPr>
              <a:t>and  </a:t>
            </a:r>
            <a:r>
              <a:rPr lang="en-IN" sz="1900" b="0" u="none" kern="0" spc="-10" dirty="0">
                <a:solidFill>
                  <a:srgbClr val="FFFFFF"/>
                </a:solidFill>
              </a:rPr>
              <a:t>transitions</a:t>
            </a:r>
            <a:endParaRPr lang="en-IN" sz="1900" kern="0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A472F66-067B-49B9-94B3-1978A0B81168}"/>
              </a:ext>
            </a:extLst>
          </p:cNvPr>
          <p:cNvSpPr txBox="1"/>
          <p:nvPr/>
        </p:nvSpPr>
        <p:spPr>
          <a:xfrm>
            <a:off x="4792221" y="4172121"/>
            <a:ext cx="2030095" cy="882934"/>
          </a:xfrm>
          <a:prstGeom prst="rect">
            <a:avLst/>
          </a:prstGeom>
          <a:solidFill>
            <a:srgbClr val="8063A1"/>
          </a:solidFill>
          <a:ln w="25907">
            <a:solidFill>
              <a:srgbClr val="FFFF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635" algn="ctr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8- 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Word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endParaRPr sz="1900" dirty="0">
              <a:latin typeface="Carlito"/>
              <a:cs typeface="Carlito"/>
            </a:endParaRPr>
          </a:p>
          <a:p>
            <a:pPr algn="ctr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75D4AC3-7945-4887-8992-6303A31E34D7}"/>
              </a:ext>
            </a:extLst>
          </p:cNvPr>
          <p:cNvSpPr txBox="1"/>
          <p:nvPr/>
        </p:nvSpPr>
        <p:spPr>
          <a:xfrm>
            <a:off x="7228121" y="4172121"/>
            <a:ext cx="2030095" cy="882934"/>
          </a:xfrm>
          <a:prstGeom prst="rect">
            <a:avLst/>
          </a:prstGeom>
          <a:solidFill>
            <a:srgbClr val="4AACC5"/>
          </a:solidFill>
          <a:ln w="25907">
            <a:solidFill>
              <a:srgbClr val="FFFF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algn="ctr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9- 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Rehearse your</a:t>
            </a:r>
            <a:endParaRPr sz="1900" dirty="0">
              <a:latin typeface="Carlito"/>
              <a:cs typeface="Carlito"/>
            </a:endParaRPr>
          </a:p>
          <a:p>
            <a:pPr algn="ctr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A135ED2-25A1-4724-804C-5D49D5B72634}"/>
              </a:ext>
            </a:extLst>
          </p:cNvPr>
          <p:cNvSpPr txBox="1"/>
          <p:nvPr/>
        </p:nvSpPr>
        <p:spPr>
          <a:xfrm>
            <a:off x="4792221" y="5624599"/>
            <a:ext cx="2030095" cy="882293"/>
          </a:xfrm>
          <a:prstGeom prst="rect">
            <a:avLst/>
          </a:prstGeom>
          <a:solidFill>
            <a:srgbClr val="F79546"/>
          </a:solidFill>
          <a:ln w="25907">
            <a:solidFill>
              <a:srgbClr val="FFFFF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algn="ctr">
              <a:lnSpc>
                <a:spcPts val="2185"/>
              </a:lnSpc>
            </a:pP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Present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endParaRPr sz="1900" dirty="0">
              <a:latin typeface="Carlito"/>
              <a:cs typeface="Carlito"/>
            </a:endParaRPr>
          </a:p>
          <a:p>
            <a:pPr algn="ctr">
              <a:lnSpc>
                <a:spcPts val="2185"/>
              </a:lnSpc>
            </a:pPr>
            <a:r>
              <a:rPr sz="1900" spc="-5" dirty="0">
                <a:solidFill>
                  <a:srgbClr val="FFFFFF"/>
                </a:solidFill>
                <a:latin typeface="Carlito"/>
                <a:cs typeface="Carlito"/>
              </a:rPr>
              <a:t>speach</a:t>
            </a:r>
            <a:endParaRPr sz="19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360" y="206693"/>
            <a:ext cx="9995549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1605" marR="5080" indent="-1399540">
              <a:spcBef>
                <a:spcPts val="95"/>
              </a:spcBef>
            </a:pPr>
            <a:r>
              <a:rPr spc="-10" dirty="0"/>
              <a:t>Comparison </a:t>
            </a:r>
            <a:r>
              <a:rPr spc="-5" dirty="0"/>
              <a:t>of Human and  Animal</a:t>
            </a:r>
            <a:r>
              <a:rPr dirty="0"/>
              <a:t> </a:t>
            </a:r>
            <a:r>
              <a:rPr spc="-15" dirty="0"/>
              <a:t>Communication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15439" y="3758336"/>
            <a:ext cx="6821170" cy="0"/>
          </a:xfrm>
          <a:custGeom>
            <a:avLst/>
            <a:gdLst/>
            <a:ahLst/>
            <a:cxnLst/>
            <a:rect l="l" t="t" r="r" b="b"/>
            <a:pathLst>
              <a:path w="6821170">
                <a:moveTo>
                  <a:pt x="0" y="0"/>
                </a:moveTo>
                <a:lnTo>
                  <a:pt x="6820584" y="0"/>
                </a:lnTo>
              </a:path>
            </a:pathLst>
          </a:custGeom>
          <a:ln w="204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39" y="4965674"/>
            <a:ext cx="6915150" cy="0"/>
          </a:xfrm>
          <a:custGeom>
            <a:avLst/>
            <a:gdLst/>
            <a:ahLst/>
            <a:cxnLst/>
            <a:rect l="l" t="t" r="r" b="b"/>
            <a:pathLst>
              <a:path w="6915150">
                <a:moveTo>
                  <a:pt x="0" y="0"/>
                </a:moveTo>
                <a:lnTo>
                  <a:pt x="6915044" y="0"/>
                </a:lnTo>
              </a:path>
            </a:pathLst>
          </a:custGeom>
          <a:ln w="2038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5439" y="1009186"/>
            <a:ext cx="8712835" cy="582082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spcBef>
                <a:spcPts val="390"/>
              </a:spcBef>
              <a:buFont typeface="Courier New"/>
              <a:buChar char="o"/>
              <a:tabLst>
                <a:tab pos="355600" algn="l"/>
                <a:tab pos="172720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Similarity</a:t>
            </a:r>
            <a:r>
              <a:rPr sz="2400" spc="-5" dirty="0">
                <a:latin typeface="Carlito"/>
                <a:cs typeface="Carlito"/>
              </a:rPr>
              <a:t>:	</a:t>
            </a:r>
            <a:r>
              <a:rPr sz="2400" dirty="0">
                <a:latin typeface="Carlito"/>
                <a:cs typeface="Carlito"/>
              </a:rPr>
              <a:t>Both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composed </a:t>
            </a:r>
            <a:r>
              <a:rPr sz="2400" spc="-5" dirty="0">
                <a:latin typeface="Carlito"/>
                <a:cs typeface="Carlito"/>
              </a:rPr>
              <a:t>of SIGNS </a:t>
            </a:r>
            <a:r>
              <a:rPr sz="2400" spc="-15" dirty="0">
                <a:latin typeface="Carlito"/>
                <a:cs typeface="Carlito"/>
              </a:rPr>
              <a:t>(forms </a:t>
            </a:r>
            <a:r>
              <a:rPr sz="2400" dirty="0">
                <a:latin typeface="Carlito"/>
                <a:cs typeface="Carlito"/>
              </a:rPr>
              <a:t>with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meaning)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spcBef>
                <a:spcPts val="29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Key</a:t>
            </a:r>
            <a:r>
              <a:rPr sz="2400" u="heavy" spc="-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Differences</a:t>
            </a:r>
            <a:r>
              <a:rPr sz="2400" spc="-10" dirty="0">
                <a:latin typeface="Carlito"/>
                <a:cs typeface="Carlito"/>
              </a:rPr>
              <a:t>:</a:t>
            </a:r>
            <a:endParaRPr lang="en-IN" sz="2400" spc="-10" dirty="0">
              <a:latin typeface="Carlito"/>
              <a:cs typeface="Carlito"/>
            </a:endParaRPr>
          </a:p>
          <a:p>
            <a:pPr marL="12700">
              <a:spcBef>
                <a:spcPts val="290"/>
              </a:spcBef>
              <a:tabLst>
                <a:tab pos="355600" algn="l"/>
              </a:tabLst>
            </a:pPr>
            <a:r>
              <a:rPr lang="en-IN" sz="2400" spc="-10" dirty="0">
                <a:latin typeface="Carlito"/>
                <a:cs typeface="Carlito"/>
              </a:rPr>
              <a:t>-------------------------------------------------------------------------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spcBef>
                <a:spcPts val="29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Animal: </a:t>
            </a:r>
            <a:r>
              <a:rPr sz="2400" spc="-5" dirty="0">
                <a:latin typeface="Carlito"/>
                <a:cs typeface="Carlito"/>
              </a:rPr>
              <a:t>The signs of animal </a:t>
            </a:r>
            <a:r>
              <a:rPr sz="2400" spc="-20" dirty="0">
                <a:latin typeface="Carlito"/>
                <a:cs typeface="Carlito"/>
              </a:rPr>
              <a:t>systems </a:t>
            </a:r>
            <a:r>
              <a:rPr sz="2400" spc="-15" dirty="0">
                <a:latin typeface="Carlito"/>
                <a:cs typeface="Carlito"/>
              </a:rPr>
              <a:t>are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inborn.</a:t>
            </a:r>
          </a:p>
          <a:p>
            <a:pPr marL="355600" marR="363855" indent="-342900">
              <a:lnSpc>
                <a:spcPts val="2590"/>
              </a:lnSpc>
              <a:spcBef>
                <a:spcPts val="615"/>
              </a:spcBef>
              <a:buFont typeface="Wingdings"/>
              <a:buChar char=""/>
              <a:tabLst>
                <a:tab pos="355600" algn="l"/>
                <a:tab pos="1473835" algn="l"/>
                <a:tab pos="7435850" algn="l"/>
              </a:tabLst>
            </a:pPr>
            <a:r>
              <a:rPr sz="2400" spc="-5" dirty="0">
                <a:latin typeface="Carlito"/>
                <a:cs typeface="Carlito"/>
              </a:rPr>
              <a:t>Human:	The capacity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creative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5" dirty="0">
                <a:latin typeface="Carlito"/>
                <a:cs typeface="Carlito"/>
              </a:rPr>
              <a:t>signs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inborn,	but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5" dirty="0">
                <a:latin typeface="Carlito"/>
                <a:cs typeface="Carlito"/>
              </a:rPr>
              <a:t>signs </a:t>
            </a:r>
            <a:r>
              <a:rPr sz="2400" spc="-15" dirty="0">
                <a:latin typeface="Carlito"/>
                <a:cs typeface="Carlito"/>
              </a:rPr>
              <a:t>(words) </a:t>
            </a:r>
            <a:r>
              <a:rPr sz="2400" spc="-5" dirty="0">
                <a:latin typeface="Carlito"/>
                <a:cs typeface="Carlito"/>
              </a:rPr>
              <a:t>themselves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acquired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culturally.</a:t>
            </a:r>
            <a:endParaRPr sz="2400" dirty="0">
              <a:latin typeface="Carlito"/>
              <a:cs typeface="Carlito"/>
            </a:endParaRPr>
          </a:p>
          <a:p>
            <a:pPr>
              <a:spcBef>
                <a:spcPts val="5"/>
              </a:spcBef>
            </a:pPr>
            <a:endParaRPr lang="en-IN" sz="28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"/>
              <a:tabLst>
                <a:tab pos="355600" algn="l"/>
              </a:tabLst>
            </a:pPr>
            <a:r>
              <a:rPr lang="en-IN" sz="2400" dirty="0">
                <a:latin typeface="Carlito"/>
                <a:cs typeface="Carlito"/>
              </a:rPr>
              <a:t>Animal: </a:t>
            </a:r>
            <a:r>
              <a:rPr lang="en-IN" sz="2400" spc="-5" dirty="0">
                <a:latin typeface="Carlito"/>
                <a:cs typeface="Carlito"/>
              </a:rPr>
              <a:t>Change extremely </a:t>
            </a:r>
            <a:r>
              <a:rPr lang="en-IN" sz="2400" spc="-30" dirty="0">
                <a:latin typeface="Carlito"/>
                <a:cs typeface="Carlito"/>
              </a:rPr>
              <a:t>slowly, </a:t>
            </a:r>
            <a:r>
              <a:rPr lang="en-IN" sz="2400" dirty="0">
                <a:latin typeface="Carlito"/>
                <a:cs typeface="Carlito"/>
              </a:rPr>
              <a:t>with the </a:t>
            </a:r>
            <a:r>
              <a:rPr lang="en-IN" sz="2400" spc="-5" dirty="0">
                <a:latin typeface="Carlito"/>
                <a:cs typeface="Carlito"/>
              </a:rPr>
              <a:t>speed</a:t>
            </a:r>
            <a:r>
              <a:rPr lang="en-IN" sz="2400" spc="-65" dirty="0">
                <a:latin typeface="Carlito"/>
                <a:cs typeface="Carlito"/>
              </a:rPr>
              <a:t> </a:t>
            </a:r>
            <a:r>
              <a:rPr lang="en-IN" sz="2400" spc="-5" dirty="0">
                <a:latin typeface="Carlito"/>
                <a:cs typeface="Carlito"/>
              </a:rPr>
              <a:t>of</a:t>
            </a:r>
            <a:endParaRPr lang="en-IN" sz="2400" dirty="0">
              <a:latin typeface="Carlito"/>
              <a:cs typeface="Carlito"/>
            </a:endParaRPr>
          </a:p>
          <a:p>
            <a:pPr marL="355600">
              <a:spcBef>
                <a:spcPts val="5"/>
              </a:spcBef>
              <a:tabLst>
                <a:tab pos="1463675" algn="l"/>
              </a:tabLst>
            </a:pPr>
            <a:r>
              <a:rPr lang="en-IN" sz="2400" spc="-5" dirty="0">
                <a:latin typeface="Carlito"/>
                <a:cs typeface="Carlito"/>
              </a:rPr>
              <a:t>genetic	</a:t>
            </a:r>
            <a:r>
              <a:rPr lang="en-IN" sz="2400" spc="-10" dirty="0">
                <a:latin typeface="Carlito"/>
                <a:cs typeface="Carlito"/>
              </a:rPr>
              <a:t>evolution.</a:t>
            </a:r>
            <a:endParaRPr lang="en-IN" sz="2400" dirty="0">
              <a:latin typeface="Carlito"/>
              <a:cs typeface="Carlito"/>
            </a:endParaRPr>
          </a:p>
          <a:p>
            <a:pPr marL="355600" indent="-342900"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lang="en-IN" sz="2400" dirty="0">
                <a:latin typeface="Carlito"/>
                <a:cs typeface="Carlito"/>
              </a:rPr>
              <a:t>Human: </a:t>
            </a:r>
            <a:r>
              <a:rPr lang="en-IN" sz="2400" spc="-10" dirty="0">
                <a:latin typeface="Carlito"/>
                <a:cs typeface="Carlito"/>
              </a:rPr>
              <a:t>Change rapidly </a:t>
            </a:r>
            <a:r>
              <a:rPr lang="en-IN" sz="2400" dirty="0">
                <a:latin typeface="Carlito"/>
                <a:cs typeface="Carlito"/>
              </a:rPr>
              <a:t>as a </a:t>
            </a:r>
            <a:r>
              <a:rPr lang="en-IN" sz="2400" spc="-5" dirty="0">
                <a:latin typeface="Carlito"/>
                <a:cs typeface="Carlito"/>
              </a:rPr>
              <a:t>cultural</a:t>
            </a:r>
            <a:r>
              <a:rPr lang="en-IN" sz="2400" spc="-50" dirty="0">
                <a:latin typeface="Carlito"/>
                <a:cs typeface="Carlito"/>
              </a:rPr>
              <a:t> </a:t>
            </a:r>
            <a:r>
              <a:rPr lang="en-IN" sz="2400" spc="-5" dirty="0">
                <a:latin typeface="Carlito"/>
                <a:cs typeface="Carlito"/>
              </a:rPr>
              <a:t>phenomenon.</a:t>
            </a:r>
            <a:endParaRPr lang="en-IN" sz="2400" dirty="0">
              <a:latin typeface="Carlito"/>
              <a:cs typeface="Carlito"/>
            </a:endParaRPr>
          </a:p>
          <a:p>
            <a:pPr marL="355600" indent="-342900">
              <a:spcBef>
                <a:spcPts val="285"/>
              </a:spcBef>
              <a:buFont typeface="Wingdings"/>
              <a:buChar char=""/>
              <a:tabLst>
                <a:tab pos="355600" algn="l"/>
              </a:tabLst>
            </a:pPr>
            <a:endParaRPr sz="2400" dirty="0">
              <a:latin typeface="Carlito"/>
              <a:cs typeface="Carlito"/>
            </a:endParaRPr>
          </a:p>
          <a:p>
            <a:pPr marL="355600" marR="5080" indent="-342900">
              <a:lnSpc>
                <a:spcPts val="259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Animal: </a:t>
            </a:r>
            <a:r>
              <a:rPr sz="2400" spc="-10" dirty="0">
                <a:latin typeface="Carlito"/>
                <a:cs typeface="Carlito"/>
              </a:rPr>
              <a:t>Each </a:t>
            </a:r>
            <a:r>
              <a:rPr sz="2400" spc="-5" dirty="0">
                <a:latin typeface="Carlito"/>
                <a:cs typeface="Carlito"/>
              </a:rPr>
              <a:t>sign has one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only </a:t>
            </a:r>
            <a:r>
              <a:rPr sz="2400" spc="-5" dirty="0">
                <a:latin typeface="Carlito"/>
                <a:cs typeface="Carlito"/>
              </a:rPr>
              <a:t>one function; </a:t>
            </a:r>
            <a:r>
              <a:rPr sz="2400" dirty="0">
                <a:latin typeface="Carlito"/>
                <a:cs typeface="Carlito"/>
              </a:rPr>
              <a:t>each meaning </a:t>
            </a:r>
            <a:r>
              <a:rPr sz="2400" spc="-10" dirty="0">
                <a:latin typeface="Carlito"/>
                <a:cs typeface="Carlito"/>
              </a:rPr>
              <a:t>can 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expressed </a:t>
            </a:r>
            <a:r>
              <a:rPr sz="2400" spc="-5" dirty="0">
                <a:latin typeface="Carlito"/>
                <a:cs typeface="Carlito"/>
              </a:rPr>
              <a:t>only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one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way</a:t>
            </a:r>
            <a:endParaRPr sz="2400" dirty="0">
              <a:latin typeface="Carlito"/>
              <a:cs typeface="Carlito"/>
            </a:endParaRPr>
          </a:p>
          <a:p>
            <a:pPr marL="355600" marR="318135" indent="-342900">
              <a:lnSpc>
                <a:spcPts val="259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Human: Signs </a:t>
            </a:r>
            <a:r>
              <a:rPr sz="2400" spc="-10" dirty="0">
                <a:latin typeface="Carlito"/>
                <a:cs typeface="Carlito"/>
              </a:rPr>
              <a:t>often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dirty="0">
                <a:latin typeface="Carlito"/>
                <a:cs typeface="Carlito"/>
              </a:rPr>
              <a:t>multiple </a:t>
            </a:r>
            <a:r>
              <a:rPr sz="2400" spc="-5" dirty="0">
                <a:latin typeface="Carlito"/>
                <a:cs typeface="Carlito"/>
              </a:rPr>
              <a:t>functions; one meaning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 </a:t>
            </a:r>
            <a:r>
              <a:rPr sz="2400" spc="-10" dirty="0" err="1">
                <a:latin typeface="Carlito"/>
                <a:cs typeface="Carlito"/>
              </a:rPr>
              <a:t>expresse</a:t>
            </a:r>
            <a:r>
              <a:rPr lang="en-IN" sz="2400" spc="-10" dirty="0">
                <a:latin typeface="Carlito"/>
                <a:cs typeface="Carlito"/>
              </a:rPr>
              <a:t>d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many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ways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2641" y="2734283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933" y="0"/>
                </a:lnTo>
              </a:path>
            </a:pathLst>
          </a:custGeom>
          <a:ln w="2038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2641" y="4782793"/>
            <a:ext cx="7007859" cy="0"/>
          </a:xfrm>
          <a:custGeom>
            <a:avLst/>
            <a:gdLst/>
            <a:ahLst/>
            <a:cxnLst/>
            <a:rect l="l" t="t" r="r" b="b"/>
            <a:pathLst>
              <a:path w="7007859">
                <a:moveTo>
                  <a:pt x="0" y="0"/>
                </a:moveTo>
                <a:lnTo>
                  <a:pt x="7007657" y="0"/>
                </a:lnTo>
              </a:path>
            </a:pathLst>
          </a:custGeom>
          <a:ln w="2038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2641" y="1419423"/>
            <a:ext cx="7506334" cy="42107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Animal: Not </a:t>
            </a:r>
            <a:r>
              <a:rPr sz="2400" spc="-10" dirty="0">
                <a:latin typeface="Carlito"/>
                <a:cs typeface="Carlito"/>
              </a:rPr>
              <a:t>naturally </a:t>
            </a:r>
            <a:r>
              <a:rPr sz="2400" spc="-5" dirty="0">
                <a:latin typeface="Carlito"/>
                <a:cs typeface="Carlito"/>
              </a:rPr>
              <a:t>used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novel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way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Human: </a:t>
            </a:r>
            <a:r>
              <a:rPr sz="2400" spc="-10" dirty="0">
                <a:latin typeface="Carlito"/>
                <a:cs typeface="Carlito"/>
              </a:rPr>
              <a:t>Creative, can </a:t>
            </a:r>
            <a:r>
              <a:rPr sz="2400" spc="-5" dirty="0">
                <a:latin typeface="Carlito"/>
                <a:cs typeface="Carlito"/>
              </a:rPr>
              <a:t>be adapted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new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situation</a:t>
            </a:r>
            <a:endParaRPr sz="2400" dirty="0">
              <a:latin typeface="Carlito"/>
              <a:cs typeface="Carlito"/>
            </a:endParaRPr>
          </a:p>
          <a:p>
            <a:pPr>
              <a:spcBef>
                <a:spcPts val="5"/>
              </a:spcBef>
              <a:buFont typeface="Wingdings"/>
              <a:buChar char=""/>
            </a:pPr>
            <a:endParaRPr sz="3300" dirty="0">
              <a:latin typeface="Carlito"/>
              <a:cs typeface="Carlito"/>
            </a:endParaRPr>
          </a:p>
          <a:p>
            <a:pPr marL="355600" marR="347980" indent="-342900"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Animal: Closed </a:t>
            </a:r>
            <a:r>
              <a:rPr sz="2400" spc="-15" dirty="0">
                <a:latin typeface="Carlito"/>
                <a:cs typeface="Carlito"/>
              </a:rPr>
              <a:t>inventory </a:t>
            </a:r>
            <a:r>
              <a:rPr sz="2400" spc="-5" dirty="0">
                <a:latin typeface="Carlito"/>
                <a:cs typeface="Carlito"/>
              </a:rPr>
              <a:t>of signs; only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set number of  </a:t>
            </a:r>
            <a:r>
              <a:rPr sz="2400" spc="-20" dirty="0">
                <a:latin typeface="Carlito"/>
                <a:cs typeface="Carlito"/>
              </a:rPr>
              <a:t>different </a:t>
            </a:r>
            <a:r>
              <a:rPr sz="2400" spc="-5" dirty="0">
                <a:latin typeface="Carlito"/>
                <a:cs typeface="Carlito"/>
              </a:rPr>
              <a:t>messages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sent</a:t>
            </a:r>
            <a:endParaRPr sz="2400" dirty="0">
              <a:latin typeface="Carlito"/>
              <a:cs typeface="Carlito"/>
            </a:endParaRPr>
          </a:p>
          <a:p>
            <a:pPr marL="355600" marR="5080" indent="-342900">
              <a:spcBef>
                <a:spcPts val="580"/>
              </a:spcBef>
              <a:buFont typeface="Wingdings"/>
              <a:buChar char=""/>
              <a:tabLst>
                <a:tab pos="355600" algn="l"/>
                <a:tab pos="3146425" algn="l"/>
              </a:tabLst>
            </a:pPr>
            <a:r>
              <a:rPr sz="2400" dirty="0">
                <a:latin typeface="Carlito"/>
                <a:cs typeface="Carlito"/>
              </a:rPr>
              <a:t>Human: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Open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ended.	</a:t>
            </a:r>
            <a:r>
              <a:rPr sz="2400" spc="-10" dirty="0">
                <a:latin typeface="Carlito"/>
                <a:cs typeface="Carlito"/>
              </a:rPr>
              <a:t>Grammar </a:t>
            </a:r>
            <a:r>
              <a:rPr sz="2400" spc="-5" dirty="0">
                <a:latin typeface="Carlito"/>
                <a:cs typeface="Carlito"/>
              </a:rPr>
              <a:t>(rules of </a:t>
            </a:r>
            <a:r>
              <a:rPr sz="2400" spc="-20" dirty="0">
                <a:latin typeface="Carlito"/>
                <a:cs typeface="Carlito"/>
              </a:rPr>
              <a:t>syntax) </a:t>
            </a:r>
            <a:r>
              <a:rPr sz="2400" spc="-10" dirty="0">
                <a:latin typeface="Carlito"/>
                <a:cs typeface="Carlito"/>
              </a:rPr>
              <a:t>allows </a:t>
            </a:r>
            <a:r>
              <a:rPr sz="2400" dirty="0">
                <a:latin typeface="Carlito"/>
                <a:cs typeface="Carlito"/>
              </a:rPr>
              <a:t>a  virtually </a:t>
            </a:r>
            <a:r>
              <a:rPr sz="2400" spc="-5" dirty="0">
                <a:latin typeface="Carlito"/>
                <a:cs typeface="Carlito"/>
              </a:rPr>
              <a:t>unlimited number of messages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be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constructed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33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"/>
              <a:tabLst>
                <a:tab pos="355600" algn="l"/>
              </a:tabLst>
            </a:pPr>
            <a:r>
              <a:rPr lang="en-IN" sz="2400" dirty="0">
                <a:latin typeface="Carlito"/>
                <a:cs typeface="Carlito"/>
              </a:rPr>
              <a:t>Animal: </a:t>
            </a:r>
            <a:r>
              <a:rPr lang="en-IN" sz="2400" spc="-10" dirty="0">
                <a:latin typeface="Carlito"/>
                <a:cs typeface="Carlito"/>
              </a:rPr>
              <a:t>Communication </a:t>
            </a:r>
            <a:r>
              <a:rPr lang="en-IN" sz="2400" dirty="0">
                <a:latin typeface="Carlito"/>
                <a:cs typeface="Carlito"/>
              </a:rPr>
              <a:t>is </a:t>
            </a:r>
            <a:r>
              <a:rPr lang="en-IN" sz="2400" spc="-5" dirty="0">
                <a:latin typeface="Carlito"/>
                <a:cs typeface="Carlito"/>
              </a:rPr>
              <a:t>set responses </a:t>
            </a:r>
            <a:r>
              <a:rPr lang="en-IN" sz="2400" spc="-10" dirty="0">
                <a:latin typeface="Carlito"/>
                <a:cs typeface="Carlito"/>
              </a:rPr>
              <a:t>to </a:t>
            </a:r>
            <a:r>
              <a:rPr lang="en-IN" sz="2400" spc="-5" dirty="0">
                <a:latin typeface="Carlito"/>
                <a:cs typeface="Carlito"/>
              </a:rPr>
              <a:t>stimuli.</a:t>
            </a:r>
            <a:endParaRPr lang="en-IN" sz="2400" dirty="0">
              <a:latin typeface="Carlito"/>
              <a:cs typeface="Carlito"/>
            </a:endParaRPr>
          </a:p>
          <a:p>
            <a:pPr marL="355600" indent="-342900">
              <a:buFont typeface="Wingdings"/>
              <a:buChar char=""/>
              <a:tabLst>
                <a:tab pos="355600" algn="l"/>
              </a:tabLst>
            </a:pPr>
            <a:r>
              <a:rPr lang="en-IN" sz="2400" spc="-5" dirty="0">
                <a:latin typeface="Carlito"/>
                <a:cs typeface="Carlito"/>
              </a:rPr>
              <a:t>Human: Not limited </a:t>
            </a:r>
            <a:r>
              <a:rPr lang="en-IN" sz="2400" spc="-15" dirty="0">
                <a:latin typeface="Carlito"/>
                <a:cs typeface="Carlito"/>
              </a:rPr>
              <a:t>to </a:t>
            </a:r>
            <a:r>
              <a:rPr lang="en-IN" sz="2400" spc="-5" dirty="0">
                <a:latin typeface="Carlito"/>
                <a:cs typeface="Carlito"/>
              </a:rPr>
              <a:t>use </a:t>
            </a:r>
            <a:r>
              <a:rPr lang="en-IN" sz="2400" dirty="0">
                <a:latin typeface="Carlito"/>
                <a:cs typeface="Carlito"/>
              </a:rPr>
              <a:t>as an</a:t>
            </a:r>
            <a:r>
              <a:rPr lang="en-IN" sz="2400" spc="-45" dirty="0">
                <a:latin typeface="Carlito"/>
                <a:cs typeface="Carlito"/>
              </a:rPr>
              <a:t> </a:t>
            </a:r>
            <a:r>
              <a:rPr lang="en-IN" sz="2400" spc="-5" dirty="0">
                <a:latin typeface="Carlito"/>
                <a:cs typeface="Carlito"/>
              </a:rPr>
              <a:t>stimuli</a:t>
            </a:r>
            <a:r>
              <a:rPr lang="en-IN" sz="2400" spc="-10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FCC03-86A9-4BF0-BAA8-59BDAB03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03" y="265152"/>
            <a:ext cx="10260457" cy="963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146304"/>
            <a:ext cx="3619500" cy="753110"/>
            <a:chOff x="1219200" y="146304"/>
            <a:chExt cx="3619500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146304"/>
              <a:ext cx="3619500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743712"/>
              <a:ext cx="3107436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2" y="255523"/>
            <a:ext cx="3027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0898" y="940055"/>
            <a:ext cx="6626859" cy="4044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60960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Animal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communication is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passage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information  b/w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two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animals.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285115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animal which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sends is called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signaller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and the  animal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that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recieves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 is called</a:t>
            </a:r>
            <a:r>
              <a:rPr sz="2200" spc="1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reciever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215265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Animal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communication is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also known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as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Biological  communication.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356870" algn="l"/>
                <a:tab pos="357505" algn="l"/>
              </a:tabLst>
            </a:pPr>
            <a:r>
              <a:rPr lang="en-IN" sz="2200" spc="-10" dirty="0">
                <a:solidFill>
                  <a:prstClr val="black"/>
                </a:solidFill>
                <a:latin typeface="Caladea"/>
              </a:rPr>
              <a:t>They can convey their needs, desires and reactions to the  environment via some sophisticated </a:t>
            </a:r>
            <a:r>
              <a:rPr lang="en-IN" sz="2200" spc="-10" dirty="0" err="1">
                <a:solidFill>
                  <a:prstClr val="black"/>
                </a:solidFill>
                <a:latin typeface="Caladea"/>
              </a:rPr>
              <a:t>signaling</a:t>
            </a:r>
            <a:r>
              <a:rPr lang="en-IN" sz="2200" spc="-10" dirty="0">
                <a:solidFill>
                  <a:prstClr val="black"/>
                </a:solidFill>
                <a:latin typeface="Caladea"/>
              </a:rPr>
              <a:t> of their  own.</a:t>
            </a:r>
          </a:p>
          <a:p>
            <a:pPr marL="295910" marR="5080" indent="-283845"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356870" algn="l"/>
                <a:tab pos="35750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The classical ethological view 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communication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was 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developed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Niko</a:t>
            </a:r>
            <a:r>
              <a:rPr sz="2200" spc="7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Tinbergen.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0336" y="4629998"/>
            <a:ext cx="1077569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2360" y="6279939"/>
            <a:ext cx="149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Caladea"/>
                <a:cs typeface="Caladea"/>
              </a:rPr>
              <a:t>Niko</a:t>
            </a:r>
            <a:r>
              <a:rPr i="1" spc="-8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i="1" spc="-5" dirty="0">
                <a:solidFill>
                  <a:prstClr val="black"/>
                </a:solidFill>
                <a:latin typeface="Caladea"/>
                <a:cs typeface="Caladea"/>
              </a:rPr>
              <a:t>Tinbergen</a:t>
            </a:r>
            <a:endParaRPr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1109" y="1162532"/>
            <a:ext cx="7664450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22375">
              <a:spcBef>
                <a:spcPts val="95"/>
              </a:spcBef>
            </a:pPr>
            <a:r>
              <a:rPr sz="8800" spc="-5" dirty="0">
                <a:solidFill>
                  <a:srgbClr val="FF0000"/>
                </a:solidFill>
                <a:latin typeface="Comic Sans MS"/>
                <a:cs typeface="Comic Sans MS"/>
              </a:rPr>
              <a:t>Models of  Communication</a:t>
            </a:r>
            <a:endParaRPr sz="8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7377" y="200169"/>
            <a:ext cx="6267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0" dirty="0">
                <a:solidFill>
                  <a:srgbClr val="FF0000"/>
                </a:solidFill>
              </a:rPr>
              <a:t>Models</a:t>
            </a:r>
            <a:r>
              <a:rPr spc="-330" dirty="0">
                <a:solidFill>
                  <a:srgbClr val="FF0000"/>
                </a:solidFill>
              </a:rPr>
              <a:t> </a:t>
            </a:r>
            <a:r>
              <a:rPr spc="720" dirty="0">
                <a:solidFill>
                  <a:srgbClr val="FF0000"/>
                </a:solidFill>
              </a:rPr>
              <a:t>of</a:t>
            </a:r>
            <a:r>
              <a:rPr spc="-320" dirty="0">
                <a:solidFill>
                  <a:srgbClr val="FF0000"/>
                </a:solidFill>
              </a:rPr>
              <a:t> </a:t>
            </a:r>
            <a:r>
              <a:rPr spc="345" dirty="0">
                <a:solidFill>
                  <a:srgbClr val="FF0000"/>
                </a:solidFill>
              </a:rPr>
              <a:t>Communication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5057" y="921853"/>
            <a:ext cx="8041886" cy="251863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spcBef>
                <a:spcPts val="700"/>
              </a:spcBef>
              <a:buSzPct val="79687"/>
              <a:tabLst>
                <a:tab pos="494665" algn="l"/>
                <a:tab pos="495300" algn="l"/>
              </a:tabLst>
            </a:pPr>
            <a:r>
              <a:rPr sz="3200" spc="15" dirty="0">
                <a:latin typeface="MathJax_SansSerif"/>
                <a:cs typeface="MathJax_SansSerif"/>
              </a:rPr>
              <a:t>Linear </a:t>
            </a:r>
            <a:r>
              <a:rPr sz="3200" spc="-25" dirty="0">
                <a:latin typeface="MathJax_SansSerif"/>
                <a:cs typeface="MathJax_SansSerif"/>
              </a:rPr>
              <a:t>Communication</a:t>
            </a:r>
            <a:r>
              <a:rPr sz="3200" spc="-75" dirty="0">
                <a:latin typeface="MathJax_SansSerif"/>
                <a:cs typeface="MathJax_SansSerif"/>
              </a:rPr>
              <a:t> </a:t>
            </a:r>
            <a:r>
              <a:rPr sz="3200" spc="25" dirty="0">
                <a:latin typeface="MathJax_SansSerif"/>
                <a:cs typeface="MathJax_SansSerif"/>
              </a:rPr>
              <a:t>Model</a:t>
            </a:r>
            <a:r>
              <a:rPr lang="en-IN" sz="3200" spc="25" dirty="0">
                <a:latin typeface="MathJax_SansSerif"/>
                <a:cs typeface="MathJax_SansSerif"/>
              </a:rPr>
              <a:t>:</a:t>
            </a:r>
          </a:p>
          <a:p>
            <a:pPr marL="38100">
              <a:spcBef>
                <a:spcPts val="700"/>
              </a:spcBef>
              <a:buSzPct val="79687"/>
              <a:tabLst>
                <a:tab pos="494665" algn="l"/>
                <a:tab pos="495300" algn="l"/>
              </a:tabLst>
            </a:pPr>
            <a:r>
              <a:rPr lang="en-IN" dirty="0">
                <a:latin typeface="MathJax_SansSerif"/>
                <a:cs typeface="MathJax_SansSerif"/>
              </a:rPr>
              <a:t>It is a simple one way communication  model. The message flows in a straight line from sender to the receiver.  There is no concept of feedback. The only task that a receiver does  here is to receive the message. </a:t>
            </a:r>
            <a:endParaRPr dirty="0">
              <a:latin typeface="MathJax_SansSerif"/>
              <a:cs typeface="MathJax_SansSerif"/>
            </a:endParaRPr>
          </a:p>
          <a:p>
            <a:pPr marL="570865" lvl="1">
              <a:spcBef>
                <a:spcPts val="40"/>
              </a:spcBef>
              <a:buSzPct val="80000"/>
              <a:tabLst>
                <a:tab pos="754380" algn="l"/>
              </a:tabLst>
            </a:pPr>
            <a:r>
              <a:rPr spc="-20" dirty="0">
                <a:solidFill>
                  <a:srgbClr val="006FBF"/>
                </a:solidFill>
                <a:latin typeface="MathJax_SansSerif"/>
                <a:cs typeface="MathJax_SansSerif"/>
              </a:rPr>
              <a:t>Aristotle’s</a:t>
            </a:r>
            <a:r>
              <a:rPr spc="-65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dirty="0">
              <a:latin typeface="MathJax_SansSerif"/>
              <a:cs typeface="MathJax_SansSerif"/>
            </a:endParaRPr>
          </a:p>
          <a:p>
            <a:pPr marL="570865" lvl="1">
              <a:spcBef>
                <a:spcPts val="30"/>
              </a:spcBef>
              <a:buSzPct val="80000"/>
              <a:tabLst>
                <a:tab pos="754380" algn="l"/>
              </a:tabLst>
            </a:pPr>
            <a:r>
              <a:rPr spc="5" dirty="0">
                <a:solidFill>
                  <a:srgbClr val="006FBF"/>
                </a:solidFill>
                <a:latin typeface="MathJax_SansSerif"/>
                <a:cs typeface="MathJax_SansSerif"/>
              </a:rPr>
              <a:t>Berlo’s </a:t>
            </a:r>
            <a:r>
              <a:rPr spc="20" dirty="0">
                <a:solidFill>
                  <a:srgbClr val="006FBF"/>
                </a:solidFill>
                <a:latin typeface="MathJax_SansSerif"/>
                <a:cs typeface="MathJax_SansSerif"/>
              </a:rPr>
              <a:t>SMCR</a:t>
            </a:r>
            <a:r>
              <a:rPr spc="5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lang="en-IN" spc="25" dirty="0">
              <a:solidFill>
                <a:srgbClr val="006FBF"/>
              </a:solidFill>
              <a:latin typeface="MathJax_SansSerif"/>
              <a:cs typeface="MathJax_SansSerif"/>
            </a:endParaRPr>
          </a:p>
          <a:p>
            <a:pPr marL="570865" lvl="1">
              <a:spcBef>
                <a:spcPts val="30"/>
              </a:spcBef>
              <a:buSzPct val="80000"/>
              <a:tabLst>
                <a:tab pos="754380" algn="l"/>
              </a:tabLst>
            </a:pPr>
            <a:r>
              <a:rPr lang="en-IN" sz="1600" spc="-10" dirty="0">
                <a:solidFill>
                  <a:srgbClr val="006FBF"/>
                </a:solidFill>
                <a:latin typeface="MathJax_SansSerif"/>
                <a:cs typeface="MathJax_SansSerif"/>
              </a:rPr>
              <a:t>Shannon </a:t>
            </a:r>
            <a:r>
              <a:rPr lang="en-IN" sz="1600" spc="-150" dirty="0">
                <a:solidFill>
                  <a:srgbClr val="006FBF"/>
                </a:solidFill>
                <a:latin typeface="MathJax_SansSerif"/>
                <a:cs typeface="MathJax_SansSerif"/>
              </a:rPr>
              <a:t>&amp; </a:t>
            </a:r>
            <a:r>
              <a:rPr lang="en-IN" sz="1600" spc="10" dirty="0">
                <a:solidFill>
                  <a:srgbClr val="006FBF"/>
                </a:solidFill>
                <a:latin typeface="MathJax_SansSerif"/>
                <a:cs typeface="MathJax_SansSerif"/>
              </a:rPr>
              <a:t>Weaver</a:t>
            </a:r>
            <a:r>
              <a:rPr lang="en-IN" sz="1600" spc="-170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lang="en-IN" sz="1600"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lang="en-IN" sz="1600" dirty="0">
              <a:latin typeface="MathJax_SansSerif"/>
              <a:cs typeface="MathJax_SansSerif"/>
            </a:endParaRPr>
          </a:p>
          <a:p>
            <a:pPr marL="570865" lvl="1">
              <a:spcBef>
                <a:spcPts val="30"/>
              </a:spcBef>
              <a:buSzPct val="80000"/>
              <a:tabLst>
                <a:tab pos="754380" algn="l"/>
              </a:tabLst>
            </a:pPr>
            <a:endParaRPr lang="en-IN" sz="1400" dirty="0">
              <a:latin typeface="MathJax_SansSerif"/>
              <a:cs typeface="MathJax_Sans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2493" y="3081519"/>
            <a:ext cx="8715171" cy="285462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0800">
              <a:spcBef>
                <a:spcPts val="680"/>
              </a:spcBef>
              <a:buSzPct val="79687"/>
              <a:tabLst>
                <a:tab pos="507365" algn="l"/>
                <a:tab pos="508000" algn="l"/>
              </a:tabLst>
            </a:pPr>
            <a:r>
              <a:rPr spc="-75" dirty="0">
                <a:latin typeface="MathJax_SansSerif"/>
                <a:cs typeface="MathJax_SansSerif"/>
              </a:rPr>
              <a:t>Transactional</a:t>
            </a:r>
            <a:r>
              <a:rPr spc="-20" dirty="0">
                <a:latin typeface="MathJax_SansSerif"/>
                <a:cs typeface="MathJax_SansSerif"/>
              </a:rPr>
              <a:t> </a:t>
            </a:r>
            <a:r>
              <a:rPr spc="25" dirty="0">
                <a:latin typeface="MathJax_SansSerif"/>
                <a:cs typeface="MathJax_SansSerif"/>
              </a:rPr>
              <a:t>Model</a:t>
            </a:r>
            <a:r>
              <a:rPr lang="en-IN" spc="25" dirty="0">
                <a:latin typeface="MathJax_SansSerif"/>
                <a:cs typeface="MathJax_SansSerif"/>
              </a:rPr>
              <a:t>: Here, senders and receivers both are known as  communicators and both play equally important role in  communication. Transactional model relates communication with social reality, cultural up-bringing and relational context (relationships). Non- verbal feedback like gestures, body language, is also considered as  feedback in this model. </a:t>
            </a:r>
          </a:p>
          <a:p>
            <a:pPr marL="50800">
              <a:spcBef>
                <a:spcPts val="680"/>
              </a:spcBef>
              <a:buSzPct val="79687"/>
              <a:tabLst>
                <a:tab pos="507365" algn="l"/>
                <a:tab pos="508000" algn="l"/>
              </a:tabLst>
            </a:pPr>
            <a:r>
              <a:rPr lang="en-IN" sz="1600" spc="25" dirty="0">
                <a:solidFill>
                  <a:srgbClr val="006FBF"/>
                </a:solidFill>
                <a:latin typeface="MathJax_SansSerif"/>
                <a:cs typeface="MathJax_SansSerif"/>
              </a:rPr>
              <a:t>	</a:t>
            </a:r>
            <a:r>
              <a:rPr sz="1600" spc="-15" dirty="0" err="1">
                <a:solidFill>
                  <a:srgbClr val="006FBF"/>
                </a:solidFill>
                <a:latin typeface="MathJax_SansSerif"/>
                <a:cs typeface="MathJax_SansSerif"/>
              </a:rPr>
              <a:t>Barlund’s</a:t>
            </a:r>
            <a:r>
              <a:rPr sz="1600" spc="-5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sz="1600"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sz="1600" dirty="0">
              <a:latin typeface="MathJax_SansSerif"/>
              <a:cs typeface="MathJax_SansSerif"/>
            </a:endParaRPr>
          </a:p>
          <a:p>
            <a:pPr marL="50800">
              <a:buSzPct val="79687"/>
              <a:tabLst>
                <a:tab pos="507365" algn="l"/>
                <a:tab pos="508000" algn="l"/>
              </a:tabLst>
            </a:pPr>
            <a:r>
              <a:rPr spc="-70" dirty="0">
                <a:latin typeface="MathJax_SansSerif"/>
                <a:cs typeface="MathJax_SansSerif"/>
              </a:rPr>
              <a:t>Interactive</a:t>
            </a:r>
            <a:r>
              <a:rPr spc="-10" dirty="0">
                <a:latin typeface="MathJax_SansSerif"/>
                <a:cs typeface="MathJax_SansSerif"/>
              </a:rPr>
              <a:t> </a:t>
            </a:r>
            <a:r>
              <a:rPr spc="25" dirty="0">
                <a:latin typeface="MathJax_SansSerif"/>
                <a:cs typeface="MathJax_SansSerif"/>
              </a:rPr>
              <a:t>Model</a:t>
            </a:r>
            <a:r>
              <a:rPr lang="en-IN" spc="25" dirty="0">
                <a:latin typeface="MathJax_SansSerif"/>
                <a:cs typeface="MathJax_SansSerif"/>
              </a:rPr>
              <a:t>: deals with exchange of  ideas and messages taking place both ways  from sender to receiver and vice-versa.</a:t>
            </a:r>
          </a:p>
          <a:p>
            <a:pPr marL="507365" lvl="1">
              <a:buSzPct val="78947"/>
              <a:tabLst>
                <a:tab pos="782320" algn="l"/>
              </a:tabLst>
            </a:pPr>
            <a:r>
              <a:rPr sz="1600" spc="-30" dirty="0">
                <a:solidFill>
                  <a:srgbClr val="006FBF"/>
                </a:solidFill>
                <a:latin typeface="MathJax_SansSerif"/>
                <a:cs typeface="MathJax_SansSerif"/>
              </a:rPr>
              <a:t>Schramm’s</a:t>
            </a:r>
            <a:r>
              <a:rPr sz="1600" spc="5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sz="1600"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sz="1600" dirty="0">
              <a:latin typeface="MathJax_SansSerif"/>
              <a:cs typeface="MathJax_SansSerif"/>
            </a:endParaRPr>
          </a:p>
          <a:p>
            <a:pPr marL="507365" lvl="1">
              <a:spcBef>
                <a:spcPts val="20"/>
              </a:spcBef>
              <a:buSzPct val="78947"/>
              <a:tabLst>
                <a:tab pos="782320" algn="l"/>
              </a:tabLst>
            </a:pPr>
            <a:r>
              <a:rPr sz="1600" spc="-10" dirty="0">
                <a:solidFill>
                  <a:srgbClr val="006FBF"/>
                </a:solidFill>
                <a:latin typeface="MathJax_SansSerif"/>
                <a:cs typeface="MathJax_SansSerif"/>
              </a:rPr>
              <a:t>White’s</a:t>
            </a:r>
            <a:r>
              <a:rPr sz="1600" spc="5" dirty="0">
                <a:solidFill>
                  <a:srgbClr val="006FBF"/>
                </a:solidFill>
                <a:latin typeface="MathJax_SansSerif"/>
                <a:cs typeface="MathJax_SansSerif"/>
              </a:rPr>
              <a:t> </a:t>
            </a:r>
            <a:r>
              <a:rPr sz="1600" spc="25" dirty="0">
                <a:solidFill>
                  <a:srgbClr val="006FBF"/>
                </a:solidFill>
                <a:latin typeface="MathJax_SansSerif"/>
                <a:cs typeface="MathJax_SansSerif"/>
              </a:rPr>
              <a:t>Model</a:t>
            </a:r>
            <a:endParaRPr sz="1600" dirty="0">
              <a:latin typeface="MathJax_SansSerif"/>
              <a:cs typeface="MathJax_Sans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143000"/>
            <a:ext cx="8830310" cy="5715000"/>
            <a:chOff x="0" y="1143000"/>
            <a:chExt cx="883031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143000"/>
              <a:ext cx="8449310" cy="480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D44794-5025-42FD-938D-647F67DA07A7}"/>
              </a:ext>
            </a:extLst>
          </p:cNvPr>
          <p:cNvSpPr txBox="1"/>
          <p:nvPr/>
        </p:nvSpPr>
        <p:spPr>
          <a:xfrm>
            <a:off x="1905000" y="3757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spcBef>
                <a:spcPts val="700"/>
              </a:spcBef>
              <a:buSzPct val="79687"/>
              <a:tabLst>
                <a:tab pos="494665" algn="l"/>
                <a:tab pos="495300" algn="l"/>
              </a:tabLst>
            </a:pPr>
            <a:r>
              <a:rPr lang="en-IN" sz="2800" b="1" spc="15" dirty="0">
                <a:latin typeface="MathJax_SansSerif"/>
                <a:cs typeface="MathJax_SansSerif"/>
              </a:rPr>
              <a:t>Linear </a:t>
            </a:r>
            <a:r>
              <a:rPr lang="en-IN" sz="2800" b="1" spc="-25" dirty="0">
                <a:latin typeface="MathJax_SansSerif"/>
                <a:cs typeface="MathJax_SansSerif"/>
              </a:rPr>
              <a:t>Communication</a:t>
            </a:r>
            <a:r>
              <a:rPr lang="en-IN" sz="2800" b="1" spc="-75" dirty="0">
                <a:latin typeface="MathJax_SansSerif"/>
                <a:cs typeface="MathJax_SansSerif"/>
              </a:rPr>
              <a:t> </a:t>
            </a:r>
            <a:r>
              <a:rPr lang="en-IN" sz="2800" b="1" spc="25" dirty="0">
                <a:latin typeface="MathJax_SansSerif"/>
                <a:cs typeface="MathJax_SansSerif"/>
              </a:rPr>
              <a:t>Model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875029"/>
            <a:ext cx="9364980" cy="6206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Linear </a:t>
            </a:r>
            <a:r>
              <a:rPr sz="2000" spc="5" dirty="0">
                <a:solidFill>
                  <a:srgbClr val="434343"/>
                </a:solidFill>
                <a:latin typeface="Arial"/>
                <a:cs typeface="Arial"/>
              </a:rPr>
              <a:t>model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has defined set of  components required </a:t>
            </a:r>
            <a:r>
              <a:rPr sz="2000" spc="-10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a communication 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be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established where</a:t>
            </a:r>
            <a:endParaRPr lang="en-IN" sz="2000" spc="-5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8100" marR="30480">
              <a:spcBef>
                <a:spcPts val="100"/>
              </a:spcBef>
            </a:pPr>
            <a:endParaRPr sz="2000" dirty="0">
              <a:latin typeface="Arial"/>
              <a:cs typeface="Arial"/>
            </a:endParaRPr>
          </a:p>
          <a:p>
            <a:pPr marL="38100" marR="1258570">
              <a:spcBef>
                <a:spcPts val="114"/>
              </a:spcBef>
              <a:buSzPct val="76562"/>
              <a:buFont typeface="Arial"/>
              <a:buChar char="•"/>
              <a:tabLst>
                <a:tab pos="153035" algn="l"/>
              </a:tabLst>
            </a:pPr>
            <a:r>
              <a:rPr sz="2000" spc="210" dirty="0">
                <a:latin typeface="Georgia"/>
                <a:cs typeface="Georgia"/>
              </a:rPr>
              <a:t>Sender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is the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person </a:t>
            </a:r>
            <a:r>
              <a:rPr sz="2000" spc="-10" dirty="0">
                <a:solidFill>
                  <a:srgbClr val="434343"/>
                </a:solidFill>
                <a:latin typeface="Arial"/>
                <a:cs typeface="Arial"/>
              </a:rPr>
              <a:t>who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sends</a:t>
            </a:r>
            <a:r>
              <a:rPr sz="2000" spc="-1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a  message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after</a:t>
            </a:r>
            <a:r>
              <a:rPr sz="20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encoding.</a:t>
            </a:r>
            <a:endParaRPr lang="en-IN" sz="2000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8100" marR="1258570">
              <a:spcBef>
                <a:spcPts val="114"/>
              </a:spcBef>
              <a:buSzPct val="76562"/>
              <a:buFont typeface="Arial"/>
              <a:buChar char="•"/>
              <a:tabLst>
                <a:tab pos="153035" algn="l"/>
              </a:tabLst>
            </a:pPr>
            <a:endParaRPr sz="2000" dirty="0">
              <a:latin typeface="Arial"/>
              <a:cs typeface="Arial"/>
            </a:endParaRPr>
          </a:p>
          <a:p>
            <a:pPr marL="38100" marR="419100">
              <a:buSzPct val="76562"/>
              <a:buFont typeface="Arial"/>
              <a:buChar char="•"/>
              <a:tabLst>
                <a:tab pos="153035" algn="l"/>
              </a:tabLst>
            </a:pPr>
            <a:r>
              <a:rPr sz="2000" spc="190" dirty="0">
                <a:latin typeface="Georgia"/>
                <a:cs typeface="Georgia"/>
              </a:rPr>
              <a:t>Encoding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is the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process of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converting  the </a:t>
            </a:r>
            <a:r>
              <a:rPr sz="2000" spc="5" dirty="0">
                <a:solidFill>
                  <a:srgbClr val="434343"/>
                </a:solidFill>
                <a:latin typeface="Arial"/>
                <a:cs typeface="Arial"/>
              </a:rPr>
              <a:t>message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into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codes compatible </a:t>
            </a:r>
            <a:r>
              <a:rPr sz="2000" spc="-10" dirty="0">
                <a:solidFill>
                  <a:srgbClr val="434343"/>
                </a:solidFill>
                <a:latin typeface="Arial"/>
                <a:cs typeface="Arial"/>
              </a:rPr>
              <a:t>with 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channel and understandable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for the  receiver.</a:t>
            </a:r>
            <a:endParaRPr lang="en-IN" sz="2000" spc="-5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8100" marR="419100">
              <a:buSzPct val="76562"/>
              <a:buFont typeface="Arial"/>
              <a:buChar char="•"/>
              <a:tabLst>
                <a:tab pos="153035" algn="l"/>
              </a:tabLst>
            </a:pPr>
            <a:endParaRPr sz="2000" dirty="0">
              <a:latin typeface="Arial"/>
              <a:cs typeface="Arial"/>
            </a:endParaRPr>
          </a:p>
          <a:p>
            <a:pPr marL="152400" indent="-114935">
              <a:buSzPct val="76562"/>
              <a:buFont typeface="Arial"/>
              <a:buChar char="•"/>
              <a:tabLst>
                <a:tab pos="153035" algn="l"/>
              </a:tabLst>
            </a:pPr>
            <a:r>
              <a:rPr sz="2000" spc="190" dirty="0">
                <a:latin typeface="Georgia"/>
                <a:cs typeface="Georgia"/>
              </a:rPr>
              <a:t>Decoding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is the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process of changing</a:t>
            </a:r>
            <a:r>
              <a:rPr sz="2000" spc="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endParaRPr sz="2000" dirty="0">
              <a:latin typeface="Arial"/>
              <a:cs typeface="Arial"/>
            </a:endParaRPr>
          </a:p>
          <a:p>
            <a:pPr marL="38100" marR="615950"/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encoded </a:t>
            </a:r>
            <a:r>
              <a:rPr sz="2000" spc="5" dirty="0">
                <a:solidFill>
                  <a:srgbClr val="434343"/>
                </a:solidFill>
                <a:latin typeface="Arial"/>
                <a:cs typeface="Arial"/>
              </a:rPr>
              <a:t>message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into</a:t>
            </a:r>
            <a:r>
              <a:rPr sz="20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34343"/>
                </a:solidFill>
                <a:latin typeface="Arial"/>
                <a:cs typeface="Arial"/>
              </a:rPr>
              <a:t>understandable  language by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Arial"/>
                <a:cs typeface="Arial"/>
              </a:rPr>
              <a:t>receiver.</a:t>
            </a:r>
            <a:endParaRPr lang="en-IN" sz="2000" spc="-5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8100" marR="615950"/>
            <a:endParaRPr lang="en-IN" sz="2000" spc="-5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8100" marR="615950"/>
            <a:r>
              <a:rPr lang="en-IN" sz="2000" dirty="0">
                <a:latin typeface="Arial"/>
                <a:cs typeface="Arial"/>
              </a:rPr>
              <a:t>Message is the information sent by the  sender to the receiver.</a:t>
            </a:r>
          </a:p>
          <a:p>
            <a:pPr marL="38100" marR="615950"/>
            <a:endParaRPr lang="en-IN" sz="2000" dirty="0">
              <a:latin typeface="Arial"/>
              <a:cs typeface="Arial"/>
            </a:endParaRPr>
          </a:p>
          <a:p>
            <a:pPr marL="38100" marR="615950"/>
            <a:r>
              <a:rPr lang="en-IN" sz="2000" dirty="0">
                <a:latin typeface="Arial"/>
                <a:cs typeface="Arial"/>
              </a:rPr>
              <a:t>Channel is the medium through which  the message is sent.</a:t>
            </a:r>
          </a:p>
          <a:p>
            <a:pPr marL="38100" marR="615950"/>
            <a:endParaRPr lang="en-IN" sz="2000" dirty="0">
              <a:latin typeface="Arial"/>
              <a:cs typeface="Arial"/>
            </a:endParaRPr>
          </a:p>
          <a:p>
            <a:pPr marL="38100" marR="615950"/>
            <a:r>
              <a:rPr lang="en-IN" sz="2000" dirty="0">
                <a:latin typeface="Arial"/>
                <a:cs typeface="Arial"/>
              </a:rPr>
              <a:t>Receiver is the person who gets the  message	after decoding.</a:t>
            </a:r>
          </a:p>
          <a:p>
            <a:pPr marL="38100" marR="615950"/>
            <a:endParaRPr lang="en-IN" sz="2000" dirty="0">
              <a:latin typeface="Arial"/>
              <a:cs typeface="Arial"/>
            </a:endParaRPr>
          </a:p>
          <a:p>
            <a:pPr marL="38100" marR="615950"/>
            <a:r>
              <a:rPr lang="en-IN" sz="2000" dirty="0">
                <a:latin typeface="Arial"/>
                <a:cs typeface="Arial"/>
              </a:rPr>
              <a:t>Noise is the disruptions that are  caused in the communication process  in channel or in understandability of the  message.</a:t>
            </a:r>
          </a:p>
          <a:p>
            <a:pPr marL="38100" marR="615950"/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151129"/>
            <a:ext cx="8779510" cy="68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83" y="522731"/>
            <a:ext cx="6233160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798" y="641680"/>
            <a:ext cx="553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35" dirty="0"/>
              <a:t>ARISTOTLE</a:t>
            </a:r>
            <a:r>
              <a:rPr sz="4400" spc="-90" dirty="0"/>
              <a:t> </a:t>
            </a:r>
            <a:r>
              <a:rPr sz="4400" spc="45" dirty="0"/>
              <a:t>MODEL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049782" y="1473455"/>
            <a:ext cx="1037843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2400" spc="-15" dirty="0">
                <a:latin typeface="Wingdings"/>
                <a:cs typeface="Wingdings"/>
              </a:rPr>
              <a:t></a:t>
            </a:r>
            <a:r>
              <a:rPr sz="2400" spc="-15" dirty="0"/>
              <a:t>By </a:t>
            </a:r>
            <a:r>
              <a:rPr sz="2400" spc="-10" dirty="0"/>
              <a:t>Aristotle(384-322 </a:t>
            </a:r>
            <a:r>
              <a:rPr sz="2400" spc="-15" dirty="0"/>
              <a:t>B.C) </a:t>
            </a:r>
            <a:r>
              <a:rPr sz="2400" spc="-10" dirty="0"/>
              <a:t>Greek philosopher </a:t>
            </a:r>
            <a:r>
              <a:rPr sz="2400" dirty="0"/>
              <a:t>and </a:t>
            </a:r>
            <a:r>
              <a:rPr sz="2400" spc="-5" dirty="0"/>
              <a:t>writer born </a:t>
            </a:r>
            <a:r>
              <a:rPr sz="2400" dirty="0"/>
              <a:t>in  </a:t>
            </a:r>
            <a:r>
              <a:rPr sz="2400" spc="-10" dirty="0"/>
              <a:t>Stagira, </a:t>
            </a:r>
            <a:r>
              <a:rPr sz="2400" spc="-5" dirty="0"/>
              <a:t>Northern Greece. He studied </a:t>
            </a:r>
            <a:r>
              <a:rPr sz="2400" spc="-15" dirty="0"/>
              <a:t>physics, </a:t>
            </a:r>
            <a:r>
              <a:rPr sz="2400" spc="-5" dirty="0"/>
              <a:t>logic, mathematics,</a:t>
            </a:r>
            <a:r>
              <a:rPr sz="2400" spc="-40" dirty="0"/>
              <a:t> </a:t>
            </a:r>
            <a:r>
              <a:rPr sz="2400" spc="-10" dirty="0"/>
              <a:t>etc.</a:t>
            </a:r>
            <a:endParaRPr sz="2400" dirty="0">
              <a:latin typeface="Wingdings"/>
              <a:cs typeface="Wingdings"/>
            </a:endParaRPr>
          </a:p>
          <a:p>
            <a:pPr marL="38100" marR="49530">
              <a:spcBef>
                <a:spcPts val="5"/>
              </a:spcBef>
            </a:pPr>
            <a:r>
              <a:rPr sz="2400" spc="-10" dirty="0">
                <a:latin typeface="Wingdings"/>
                <a:cs typeface="Wingdings"/>
              </a:rPr>
              <a:t></a:t>
            </a:r>
            <a:r>
              <a:rPr sz="2400" spc="-10" dirty="0"/>
              <a:t>Aristotle </a:t>
            </a:r>
            <a:r>
              <a:rPr sz="2400" spc="-5" dirty="0"/>
              <a:t>developed </a:t>
            </a:r>
            <a:r>
              <a:rPr sz="2400" dirty="0"/>
              <a:t>a linear model </a:t>
            </a:r>
            <a:r>
              <a:rPr sz="2400" spc="-5" dirty="0"/>
              <a:t>of </a:t>
            </a:r>
            <a:r>
              <a:rPr sz="2400" spc="-10" dirty="0"/>
              <a:t>communication </a:t>
            </a:r>
            <a:r>
              <a:rPr sz="2400" spc="-20" dirty="0"/>
              <a:t>for </a:t>
            </a:r>
            <a:r>
              <a:rPr sz="2400" spc="-15" dirty="0"/>
              <a:t>oral  </a:t>
            </a:r>
            <a:r>
              <a:rPr sz="2400" spc="-10" dirty="0"/>
              <a:t>communication </a:t>
            </a:r>
            <a:r>
              <a:rPr sz="2400" spc="-5" dirty="0"/>
              <a:t>known </a:t>
            </a:r>
            <a:r>
              <a:rPr sz="2400" dirty="0"/>
              <a:t>as which is </a:t>
            </a:r>
            <a:r>
              <a:rPr sz="2400" spc="-10" dirty="0"/>
              <a:t>considered </a:t>
            </a:r>
            <a:r>
              <a:rPr sz="2400" dirty="0"/>
              <a:t>as the </a:t>
            </a:r>
            <a:r>
              <a:rPr sz="2400" spc="-10" dirty="0"/>
              <a:t>1</a:t>
            </a:r>
            <a:r>
              <a:rPr sz="2400" spc="-15" baseline="24305" dirty="0"/>
              <a:t>st </a:t>
            </a:r>
            <a:r>
              <a:rPr sz="2400" dirty="0"/>
              <a:t>model </a:t>
            </a:r>
            <a:r>
              <a:rPr sz="2400" spc="-5" dirty="0"/>
              <a:t>of  </a:t>
            </a:r>
            <a:r>
              <a:rPr sz="2400" spc="-10" dirty="0"/>
              <a:t>communication</a:t>
            </a:r>
            <a:r>
              <a:rPr sz="2400" spc="-15" dirty="0"/>
              <a:t>. </a:t>
            </a:r>
            <a:r>
              <a:rPr sz="2400" dirty="0"/>
              <a:t>It is </a:t>
            </a:r>
            <a:r>
              <a:rPr sz="2400" spc="-10" dirty="0"/>
              <a:t>most </a:t>
            </a:r>
            <a:r>
              <a:rPr sz="2400" dirty="0"/>
              <a:t>widely  </a:t>
            </a:r>
            <a:r>
              <a:rPr lang="en-IN" sz="2400" dirty="0"/>
              <a:t>used </a:t>
            </a:r>
            <a:r>
              <a:rPr sz="2400" spc="-10" dirty="0"/>
              <a:t>communication</a:t>
            </a:r>
            <a:r>
              <a:rPr sz="2400" spc="-40" dirty="0"/>
              <a:t> </a:t>
            </a:r>
            <a:r>
              <a:rPr sz="2400" dirty="0"/>
              <a:t>model.</a:t>
            </a:r>
            <a:endParaRPr sz="2400" dirty="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0073" y="3842890"/>
            <a:ext cx="6135270" cy="1805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83" y="522731"/>
            <a:ext cx="6233160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798" y="641680"/>
            <a:ext cx="553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35" dirty="0"/>
              <a:t>ARISTOTLE</a:t>
            </a:r>
            <a:r>
              <a:rPr sz="4400" spc="-90" dirty="0"/>
              <a:t> </a:t>
            </a:r>
            <a:r>
              <a:rPr sz="4400" spc="45" dirty="0"/>
              <a:t>MODEL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741120" y="1607946"/>
            <a:ext cx="887158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spcBef>
                <a:spcPts val="100"/>
              </a:spcBef>
              <a:buFont typeface="Wingdings"/>
              <a:buChar char=""/>
              <a:tabLst>
                <a:tab pos="353060" algn="l"/>
              </a:tabLst>
            </a:pPr>
            <a:r>
              <a:rPr sz="2400" spc="-10" dirty="0">
                <a:latin typeface="Carlito"/>
                <a:cs typeface="Carlito"/>
              </a:rPr>
              <a:t>Aristotle Model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mainly </a:t>
            </a:r>
            <a:r>
              <a:rPr sz="2400" spc="-15" dirty="0">
                <a:latin typeface="Carlito"/>
                <a:cs typeface="Carlito"/>
              </a:rPr>
              <a:t>focused </a:t>
            </a:r>
            <a:r>
              <a:rPr sz="2400" spc="-5" dirty="0">
                <a:latin typeface="Carlito"/>
                <a:cs typeface="Carlito"/>
              </a:rPr>
              <a:t>on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5" dirty="0">
                <a:latin typeface="Carlito"/>
                <a:cs typeface="Carlito"/>
              </a:rPr>
              <a:t>and speech. It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 </a:t>
            </a:r>
            <a:r>
              <a:rPr sz="2400" spc="-10" dirty="0">
                <a:latin typeface="Carlito"/>
                <a:cs typeface="Carlito"/>
              </a:rPr>
              <a:t>broadly </a:t>
            </a:r>
            <a:r>
              <a:rPr sz="2400" spc="-5" dirty="0">
                <a:latin typeface="Carlito"/>
                <a:cs typeface="Carlito"/>
              </a:rPr>
              <a:t>divided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b="1" dirty="0">
                <a:latin typeface="Carlito"/>
                <a:cs typeface="Carlito"/>
              </a:rPr>
              <a:t>5 </a:t>
            </a:r>
            <a:r>
              <a:rPr sz="2400" spc="-5" dirty="0">
                <a:latin typeface="Carlito"/>
                <a:cs typeface="Carlito"/>
              </a:rPr>
              <a:t>primary elements: </a:t>
            </a:r>
            <a:r>
              <a:rPr sz="2400" b="1" spc="-35" dirty="0">
                <a:latin typeface="Carlito"/>
                <a:cs typeface="Carlito"/>
              </a:rPr>
              <a:t>Speaker, </a:t>
            </a:r>
            <a:r>
              <a:rPr sz="2400" b="1" spc="-5" dirty="0">
                <a:latin typeface="Carlito"/>
                <a:cs typeface="Carlito"/>
              </a:rPr>
              <a:t>Speech, Occasion,  Audience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b="1" spc="-20" dirty="0">
                <a:latin typeface="Carlito"/>
                <a:cs typeface="Carlito"/>
              </a:rPr>
              <a:t>Effect</a:t>
            </a:r>
            <a:r>
              <a:rPr sz="2400" spc="-20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10"/>
              </a:spcBef>
              <a:buFont typeface="Wingdings"/>
              <a:buChar char=""/>
            </a:pPr>
            <a:endParaRPr sz="2350">
              <a:latin typeface="Carlito"/>
              <a:cs typeface="Carlito"/>
            </a:endParaRPr>
          </a:p>
          <a:p>
            <a:pPr marL="12700" marR="5080" algn="just">
              <a:buFont typeface="Wingdings"/>
              <a:buChar char=""/>
              <a:tabLst>
                <a:tab pos="353060" algn="l"/>
              </a:tabLst>
            </a:pPr>
            <a:r>
              <a:rPr sz="2400" spc="-5" dirty="0">
                <a:latin typeface="Carlito"/>
                <a:cs typeface="Carlito"/>
              </a:rPr>
              <a:t>It </a:t>
            </a:r>
            <a:r>
              <a:rPr sz="2400" dirty="0">
                <a:latin typeface="Carlito"/>
                <a:cs typeface="Carlito"/>
              </a:rPr>
              <a:t>is a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10" dirty="0">
                <a:latin typeface="Carlito"/>
                <a:cs typeface="Carlito"/>
              </a:rPr>
              <a:t>centred </a:t>
            </a:r>
            <a:r>
              <a:rPr sz="2400" dirty="0">
                <a:latin typeface="Carlito"/>
                <a:cs typeface="Carlito"/>
              </a:rPr>
              <a:t>model as the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5" dirty="0">
                <a:latin typeface="Carlito"/>
                <a:cs typeface="Carlito"/>
              </a:rPr>
              <a:t>has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most important  </a:t>
            </a:r>
            <a:r>
              <a:rPr sz="2400" spc="-15" dirty="0">
                <a:latin typeface="Carlito"/>
                <a:cs typeface="Carlito"/>
              </a:rPr>
              <a:t>role </a:t>
            </a:r>
            <a:r>
              <a:rPr sz="2400" dirty="0">
                <a:latin typeface="Carlito"/>
                <a:cs typeface="Carlito"/>
              </a:rPr>
              <a:t>in it. </a:t>
            </a:r>
            <a:r>
              <a:rPr sz="2400" spc="-5" dirty="0">
                <a:latin typeface="Carlito"/>
                <a:cs typeface="Carlito"/>
              </a:rPr>
              <a:t>It </a:t>
            </a:r>
            <a:r>
              <a:rPr sz="2400" dirty="0">
                <a:latin typeface="Carlito"/>
                <a:cs typeface="Carlito"/>
              </a:rPr>
              <a:t>is the </a:t>
            </a:r>
            <a:r>
              <a:rPr sz="2400" spc="-15" dirty="0">
                <a:latin typeface="Carlito"/>
                <a:cs typeface="Carlito"/>
              </a:rPr>
              <a:t>speaker’s role to </a:t>
            </a:r>
            <a:r>
              <a:rPr sz="2400" spc="-10" dirty="0">
                <a:latin typeface="Carlito"/>
                <a:cs typeface="Carlito"/>
              </a:rPr>
              <a:t>deliver </a:t>
            </a:r>
            <a:r>
              <a:rPr sz="2400" dirty="0">
                <a:latin typeface="Carlito"/>
                <a:cs typeface="Carlito"/>
              </a:rPr>
              <a:t>a speech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 audience. 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role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dirty="0">
                <a:latin typeface="Carlito"/>
                <a:cs typeface="Carlito"/>
              </a:rPr>
              <a:t>audience is </a:t>
            </a:r>
            <a:r>
              <a:rPr sz="2400" spc="-10" dirty="0">
                <a:latin typeface="Carlito"/>
                <a:cs typeface="Carlito"/>
              </a:rPr>
              <a:t>passive, </a:t>
            </a:r>
            <a:r>
              <a:rPr sz="2400" spc="-5" dirty="0">
                <a:latin typeface="Carlito"/>
                <a:cs typeface="Carlito"/>
              </a:rPr>
              <a:t>influenced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spc="-5" dirty="0">
                <a:latin typeface="Carlito"/>
                <a:cs typeface="Carlito"/>
              </a:rPr>
              <a:t>the speech. This </a:t>
            </a:r>
            <a:r>
              <a:rPr sz="2400" spc="53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makes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communication process </a:t>
            </a:r>
            <a:r>
              <a:rPr sz="2400" b="1" dirty="0">
                <a:latin typeface="Carlito"/>
                <a:cs typeface="Carlito"/>
              </a:rPr>
              <a:t>one </a:t>
            </a:r>
            <a:r>
              <a:rPr sz="2400" b="1" spc="-20" dirty="0">
                <a:latin typeface="Carlito"/>
                <a:cs typeface="Carlito"/>
              </a:rPr>
              <a:t>way</a:t>
            </a:r>
            <a:r>
              <a:rPr sz="2400" spc="-20" dirty="0">
                <a:latin typeface="Carlito"/>
                <a:cs typeface="Carlito"/>
              </a:rPr>
              <a:t>, </a:t>
            </a:r>
            <a:r>
              <a:rPr sz="2400" spc="-15" dirty="0">
                <a:latin typeface="Carlito"/>
                <a:cs typeface="Carlito"/>
              </a:rPr>
              <a:t>from speaker to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receiver.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2350">
              <a:latin typeface="Carlito"/>
              <a:cs typeface="Carlito"/>
            </a:endParaRPr>
          </a:p>
          <a:p>
            <a:pPr marL="12700" marR="81280"/>
            <a:r>
              <a:rPr sz="2400" spc="-5" dirty="0">
                <a:latin typeface="Wingdings"/>
                <a:cs typeface="Wingdings"/>
              </a:rPr>
              <a:t>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20" dirty="0">
                <a:latin typeface="Carlito"/>
                <a:cs typeface="Carlito"/>
              </a:rPr>
              <a:t>organize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speech </a:t>
            </a:r>
            <a:r>
              <a:rPr sz="2400" spc="-15" dirty="0">
                <a:latin typeface="Carlito"/>
                <a:cs typeface="Carlito"/>
              </a:rPr>
              <a:t>beforehand, </a:t>
            </a:r>
            <a:r>
              <a:rPr sz="2400" spc="-10" dirty="0">
                <a:latin typeface="Carlito"/>
                <a:cs typeface="Carlito"/>
              </a:rPr>
              <a:t>according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20" dirty="0">
                <a:latin typeface="Carlito"/>
                <a:cs typeface="Carlito"/>
              </a:rPr>
              <a:t>target </a:t>
            </a:r>
            <a:r>
              <a:rPr sz="2400" dirty="0">
                <a:latin typeface="Carlito"/>
                <a:cs typeface="Carlito"/>
              </a:rPr>
              <a:t>audience and </a:t>
            </a:r>
            <a:r>
              <a:rPr sz="2400" spc="-5" dirty="0">
                <a:latin typeface="Carlito"/>
                <a:cs typeface="Carlito"/>
              </a:rPr>
              <a:t>situation (occasion). The speech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prepared  </a:t>
            </a:r>
            <a:r>
              <a:rPr sz="2400" spc="-5" dirty="0">
                <a:latin typeface="Carlito"/>
                <a:cs typeface="Carlito"/>
              </a:rPr>
              <a:t>so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audience be </a:t>
            </a:r>
            <a:r>
              <a:rPr sz="2400" spc="-10" dirty="0">
                <a:latin typeface="Carlito"/>
                <a:cs typeface="Carlito"/>
              </a:rPr>
              <a:t>persuaded </a:t>
            </a:r>
            <a:r>
              <a:rPr sz="2400" spc="-5" dirty="0">
                <a:latin typeface="Carlito"/>
                <a:cs typeface="Carlito"/>
              </a:rPr>
              <a:t>or influenced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speech.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83" y="522731"/>
            <a:ext cx="6233160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798" y="641680"/>
            <a:ext cx="553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35" dirty="0"/>
              <a:t>ARISTOTLE</a:t>
            </a:r>
            <a:r>
              <a:rPr sz="4400" spc="-90" dirty="0"/>
              <a:t> </a:t>
            </a:r>
            <a:r>
              <a:rPr sz="4400" spc="45" dirty="0"/>
              <a:t>MODEL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741120" y="1607946"/>
            <a:ext cx="887031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spcBef>
                <a:spcPts val="100"/>
              </a:spcBef>
              <a:buFont typeface="Wingdings"/>
              <a:buChar char=""/>
              <a:tabLst>
                <a:tab pos="353060" algn="l"/>
              </a:tabLst>
            </a:pPr>
            <a:r>
              <a:rPr sz="2400" spc="-114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develop public speaking skills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propaganda </a:t>
            </a:r>
            <a:r>
              <a:rPr sz="2400" dirty="0">
                <a:latin typeface="Carlito"/>
                <a:cs typeface="Carlito"/>
              </a:rPr>
              <a:t>and is 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10" dirty="0">
                <a:latin typeface="Carlito"/>
                <a:cs typeface="Carlito"/>
              </a:rPr>
              <a:t>oriented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focuses </a:t>
            </a:r>
            <a:r>
              <a:rPr sz="2400" spc="-5" dirty="0">
                <a:latin typeface="Carlito"/>
                <a:cs typeface="Carlito"/>
              </a:rPr>
              <a:t>on audience </a:t>
            </a:r>
            <a:r>
              <a:rPr sz="2400" spc="-10" dirty="0">
                <a:latin typeface="Carlito"/>
                <a:cs typeface="Carlito"/>
              </a:rPr>
              <a:t>interaction </a:t>
            </a:r>
            <a:r>
              <a:rPr sz="2400" dirty="0">
                <a:latin typeface="Carlito"/>
                <a:cs typeface="Carlito"/>
              </a:rPr>
              <a:t>in  </a:t>
            </a:r>
            <a:r>
              <a:rPr sz="2400" spc="-10" dirty="0">
                <a:latin typeface="Carlito"/>
                <a:cs typeface="Carlito"/>
              </a:rPr>
              <a:t>communication, there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b="1" spc="-5" dirty="0">
                <a:latin typeface="Carlito"/>
                <a:cs typeface="Carlito"/>
              </a:rPr>
              <a:t>no concept </a:t>
            </a:r>
            <a:r>
              <a:rPr sz="2400" b="1" dirty="0">
                <a:latin typeface="Carlito"/>
                <a:cs typeface="Carlito"/>
              </a:rPr>
              <a:t>of</a:t>
            </a:r>
            <a:r>
              <a:rPr sz="2400" b="1" spc="-5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feedbacks</a:t>
            </a:r>
            <a:r>
              <a:rPr sz="2400" spc="-10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10"/>
              </a:spcBef>
              <a:buFont typeface="Wingdings"/>
              <a:buChar char=""/>
            </a:pPr>
            <a:endParaRPr sz="2350">
              <a:latin typeface="Carlito"/>
              <a:cs typeface="Carlito"/>
            </a:endParaRPr>
          </a:p>
          <a:p>
            <a:pPr marL="12700" marR="5080" algn="just">
              <a:buFont typeface="Wingdings"/>
              <a:buChar char=""/>
              <a:tabLst>
                <a:tab pos="353060" algn="l"/>
              </a:tabLst>
            </a:pPr>
            <a:r>
              <a:rPr sz="2400" dirty="0">
                <a:latin typeface="Carlito"/>
                <a:cs typeface="Carlito"/>
              </a:rPr>
              <a:t>E.g. a </a:t>
            </a:r>
            <a:r>
              <a:rPr sz="2400" spc="-5" dirty="0">
                <a:latin typeface="Carlito"/>
                <a:cs typeface="Carlito"/>
              </a:rPr>
              <a:t>politician </a:t>
            </a:r>
            <a:r>
              <a:rPr sz="2400" spc="-15" dirty="0">
                <a:latin typeface="Carlito"/>
                <a:cs typeface="Carlito"/>
              </a:rPr>
              <a:t>(speaker) </a:t>
            </a:r>
            <a:r>
              <a:rPr sz="2400" spc="-10" dirty="0">
                <a:latin typeface="Carlito"/>
                <a:cs typeface="Carlito"/>
              </a:rPr>
              <a:t>gives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speech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get </a:t>
            </a:r>
            <a:r>
              <a:rPr sz="2400" spc="-15" dirty="0">
                <a:latin typeface="Carlito"/>
                <a:cs typeface="Carlito"/>
              </a:rPr>
              <a:t>votes from </a:t>
            </a:r>
            <a:r>
              <a:rPr sz="2400" dirty="0">
                <a:latin typeface="Carlito"/>
                <a:cs typeface="Carlito"/>
              </a:rPr>
              <a:t>the  civilians </a:t>
            </a:r>
            <a:r>
              <a:rPr sz="2400" spc="-5" dirty="0">
                <a:latin typeface="Carlito"/>
                <a:cs typeface="Carlito"/>
              </a:rPr>
              <a:t>(audience) </a:t>
            </a:r>
            <a:r>
              <a:rPr sz="2400" spc="-20" dirty="0">
                <a:latin typeface="Carlito"/>
                <a:cs typeface="Carlito"/>
              </a:rPr>
              <a:t>at </a:t>
            </a:r>
            <a:r>
              <a:rPr sz="2400" spc="-10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time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election </a:t>
            </a:r>
            <a:r>
              <a:rPr sz="2400" spc="-5" dirty="0">
                <a:latin typeface="Carlito"/>
                <a:cs typeface="Carlito"/>
              </a:rPr>
              <a:t>(occasion). The </a:t>
            </a:r>
            <a:r>
              <a:rPr sz="2400" dirty="0">
                <a:latin typeface="Carlito"/>
                <a:cs typeface="Carlito"/>
              </a:rPr>
              <a:t>civilians </a:t>
            </a:r>
            <a:r>
              <a:rPr sz="2400" spc="-10" dirty="0">
                <a:latin typeface="Carlito"/>
                <a:cs typeface="Carlito"/>
              </a:rPr>
              <a:t>only  </a:t>
            </a:r>
            <a:r>
              <a:rPr sz="2400" spc="-20" dirty="0">
                <a:latin typeface="Carlito"/>
                <a:cs typeface="Carlito"/>
              </a:rPr>
              <a:t>vote </a:t>
            </a:r>
            <a:r>
              <a:rPr sz="2400" dirty="0">
                <a:latin typeface="Carlito"/>
                <a:cs typeface="Carlito"/>
              </a:rPr>
              <a:t>if they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influenced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spc="-5" dirty="0">
                <a:latin typeface="Carlito"/>
                <a:cs typeface="Carlito"/>
              </a:rPr>
              <a:t>the things the politician </a:t>
            </a:r>
            <a:r>
              <a:rPr sz="2400" spc="-20" dirty="0">
                <a:latin typeface="Carlito"/>
                <a:cs typeface="Carlito"/>
              </a:rPr>
              <a:t>says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his speech  so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content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5" dirty="0">
                <a:latin typeface="Carlito"/>
                <a:cs typeface="Carlito"/>
              </a:rPr>
              <a:t>be very </a:t>
            </a:r>
            <a:r>
              <a:rPr sz="2400" spc="-10" dirty="0">
                <a:latin typeface="Carlito"/>
                <a:cs typeface="Carlito"/>
              </a:rPr>
              <a:t>impressive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influence </a:t>
            </a:r>
            <a:r>
              <a:rPr sz="2400" dirty="0">
                <a:latin typeface="Carlito"/>
                <a:cs typeface="Carlito"/>
              </a:rPr>
              <a:t>the mass and </a:t>
            </a:r>
            <a:r>
              <a:rPr sz="2400" spc="-5" dirty="0">
                <a:latin typeface="Carlito"/>
                <a:cs typeface="Carlito"/>
              </a:rPr>
              <a:t>the 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message very </a:t>
            </a:r>
            <a:r>
              <a:rPr sz="2400" spc="-25" dirty="0">
                <a:latin typeface="Carlito"/>
                <a:cs typeface="Carlito"/>
              </a:rPr>
              <a:t>carefully.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2350">
              <a:latin typeface="Carlito"/>
              <a:cs typeface="Carlito"/>
            </a:endParaRPr>
          </a:p>
          <a:p>
            <a:pPr marL="12700" algn="just"/>
            <a:r>
              <a:rPr sz="2400" spc="-5" dirty="0">
                <a:latin typeface="Wingdings"/>
                <a:cs typeface="Wingdings"/>
              </a:rPr>
              <a:t></a:t>
            </a:r>
            <a:r>
              <a:rPr sz="2400" spc="-5" dirty="0">
                <a:latin typeface="Carlito"/>
                <a:cs typeface="Carlito"/>
              </a:rPr>
              <a:t>The speech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dirty="0">
                <a:latin typeface="Carlito"/>
                <a:cs typeface="Carlito"/>
              </a:rPr>
              <a:t>clear as </a:t>
            </a:r>
            <a:r>
              <a:rPr sz="2400" spc="-10" dirty="0">
                <a:latin typeface="Carlito"/>
                <a:cs typeface="Carlito"/>
              </a:rPr>
              <a:t>well </a:t>
            </a:r>
            <a:r>
              <a:rPr sz="2400" dirty="0">
                <a:latin typeface="Carlito"/>
                <a:cs typeface="Carlito"/>
              </a:rPr>
              <a:t>as the </a:t>
            </a:r>
            <a:r>
              <a:rPr sz="2400" spc="-15" dirty="0">
                <a:latin typeface="Carlito"/>
                <a:cs typeface="Carlito"/>
              </a:rPr>
              <a:t>speaker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very</a:t>
            </a:r>
            <a:endParaRPr sz="2400">
              <a:latin typeface="Carlito"/>
              <a:cs typeface="Carlito"/>
            </a:endParaRPr>
          </a:p>
          <a:p>
            <a:pPr marL="12700" algn="just">
              <a:spcBef>
                <a:spcPts val="5"/>
              </a:spcBef>
            </a:pPr>
            <a:r>
              <a:rPr sz="2400" spc="-10" dirty="0">
                <a:latin typeface="Carlito"/>
                <a:cs typeface="Carlito"/>
              </a:rPr>
              <a:t>good non-verbal communication </a:t>
            </a:r>
            <a:r>
              <a:rPr sz="2400" dirty="0">
                <a:latin typeface="Carlito"/>
                <a:cs typeface="Carlito"/>
              </a:rPr>
              <a:t>with the </a:t>
            </a:r>
            <a:r>
              <a:rPr sz="2400" spc="-5" dirty="0">
                <a:latin typeface="Carlito"/>
                <a:cs typeface="Carlito"/>
              </a:rPr>
              <a:t>audience </a:t>
            </a:r>
            <a:r>
              <a:rPr sz="2400" spc="-20" dirty="0">
                <a:latin typeface="Carlito"/>
                <a:cs typeface="Carlito"/>
              </a:rPr>
              <a:t>like </a:t>
            </a:r>
            <a:r>
              <a:rPr sz="2400" spc="-10" dirty="0">
                <a:latin typeface="Carlito"/>
                <a:cs typeface="Carlito"/>
              </a:rPr>
              <a:t>eye contact.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83" y="522731"/>
            <a:ext cx="6233160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798" y="641680"/>
            <a:ext cx="553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35" dirty="0"/>
              <a:t>ARISTOTLE</a:t>
            </a:r>
            <a:r>
              <a:rPr sz="4400" spc="-90" dirty="0"/>
              <a:t> </a:t>
            </a:r>
            <a:r>
              <a:rPr sz="4400" spc="45" dirty="0"/>
              <a:t>MODEL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741120" y="1607946"/>
            <a:ext cx="887158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Critical Elements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Good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Communicator</a:t>
            </a:r>
            <a:endParaRPr sz="2400">
              <a:latin typeface="Carlito"/>
              <a:cs typeface="Carlito"/>
            </a:endParaRPr>
          </a:p>
          <a:p>
            <a:pPr marL="12700" marR="5080" algn="just">
              <a:buFont typeface="Wingdings"/>
              <a:buChar char=""/>
              <a:tabLst>
                <a:tab pos="353060" algn="l"/>
              </a:tabLst>
            </a:pPr>
            <a:r>
              <a:rPr sz="2400" b="1" spc="-10" dirty="0">
                <a:latin typeface="Carlito"/>
                <a:cs typeface="Carlito"/>
              </a:rPr>
              <a:t>Ethos: </a:t>
            </a:r>
            <a:r>
              <a:rPr sz="2400" spc="-15" dirty="0">
                <a:latin typeface="Carlito"/>
                <a:cs typeface="Carlito"/>
              </a:rPr>
              <a:t>Features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20" dirty="0">
                <a:latin typeface="Carlito"/>
                <a:cs typeface="Carlito"/>
              </a:rPr>
              <a:t>makes </a:t>
            </a:r>
            <a:r>
              <a:rPr sz="2400" spc="-10" dirty="0">
                <a:latin typeface="Carlito"/>
                <a:cs typeface="Carlito"/>
              </a:rPr>
              <a:t>you </a:t>
            </a:r>
            <a:r>
              <a:rPr sz="2400" spc="-5" dirty="0">
                <a:latin typeface="Carlito"/>
                <a:cs typeface="Carlito"/>
              </a:rPr>
              <a:t>credible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front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audience.  </a:t>
            </a:r>
            <a:r>
              <a:rPr sz="2400" spc="-5" dirty="0">
                <a:latin typeface="Carlito"/>
                <a:cs typeface="Carlito"/>
              </a:rPr>
              <a:t>(Corrupt politician </a:t>
            </a:r>
            <a:r>
              <a:rPr sz="2400" spc="-10" dirty="0">
                <a:latin typeface="Carlito"/>
                <a:cs typeface="Carlito"/>
              </a:rPr>
              <a:t>vs. </a:t>
            </a:r>
            <a:r>
              <a:rPr sz="2400" spc="-5" dirty="0">
                <a:latin typeface="Carlito"/>
                <a:cs typeface="Carlito"/>
              </a:rPr>
              <a:t>Good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politician).</a:t>
            </a:r>
            <a:endParaRPr sz="2400">
              <a:latin typeface="Carlito"/>
              <a:cs typeface="Carlito"/>
            </a:endParaRPr>
          </a:p>
          <a:p>
            <a:pPr marL="12700" marR="6985" algn="just">
              <a:buFont typeface="Wingdings"/>
              <a:buChar char=""/>
              <a:tabLst>
                <a:tab pos="353060" algn="l"/>
              </a:tabLst>
            </a:pPr>
            <a:r>
              <a:rPr sz="2400" b="1" spc="-15" dirty="0">
                <a:latin typeface="Carlito"/>
                <a:cs typeface="Carlito"/>
              </a:rPr>
              <a:t>Pathos: </a:t>
            </a:r>
            <a:r>
              <a:rPr sz="2400" spc="-5" dirty="0">
                <a:latin typeface="Carlito"/>
                <a:cs typeface="Carlito"/>
              </a:rPr>
              <a:t>What </a:t>
            </a:r>
            <a:r>
              <a:rPr sz="2400" spc="-10" dirty="0">
                <a:latin typeface="Carlito"/>
                <a:cs typeface="Carlito"/>
              </a:rPr>
              <a:t>you </a:t>
            </a:r>
            <a:r>
              <a:rPr sz="2400" spc="-20" dirty="0">
                <a:latin typeface="Carlito"/>
                <a:cs typeface="Carlito"/>
              </a:rPr>
              <a:t>say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0" dirty="0">
                <a:latin typeface="Carlito"/>
                <a:cs typeface="Carlito"/>
              </a:rPr>
              <a:t>important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emotional bonds. If people </a:t>
            </a:r>
            <a:r>
              <a:rPr sz="2400" spc="-10" dirty="0">
                <a:latin typeface="Carlito"/>
                <a:cs typeface="Carlito"/>
              </a:rPr>
              <a:t>of 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village needs </a:t>
            </a:r>
            <a:r>
              <a:rPr sz="2400" spc="-15" dirty="0">
                <a:latin typeface="Carlito"/>
                <a:cs typeface="Carlito"/>
              </a:rPr>
              <a:t>water </a:t>
            </a:r>
            <a:r>
              <a:rPr sz="2400" dirty="0">
                <a:latin typeface="Carlito"/>
                <a:cs typeface="Carlito"/>
              </a:rPr>
              <a:t>and the </a:t>
            </a:r>
            <a:r>
              <a:rPr sz="2400" spc="-5" dirty="0">
                <a:latin typeface="Carlito"/>
                <a:cs typeface="Carlito"/>
              </a:rPr>
              <a:t>politician </a:t>
            </a:r>
            <a:r>
              <a:rPr sz="2400" spc="-20" dirty="0">
                <a:latin typeface="Carlito"/>
                <a:cs typeface="Carlito"/>
              </a:rPr>
              <a:t>says </a:t>
            </a:r>
            <a:r>
              <a:rPr sz="2400" spc="-5" dirty="0">
                <a:latin typeface="Carlito"/>
                <a:cs typeface="Carlito"/>
              </a:rPr>
              <a:t>he’ll build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dam </a:t>
            </a:r>
            <a:r>
              <a:rPr sz="2400" spc="-20" dirty="0">
                <a:latin typeface="Carlito"/>
                <a:cs typeface="Carlito"/>
              </a:rPr>
              <a:t>for  </a:t>
            </a:r>
            <a:r>
              <a:rPr sz="2400" spc="-5" dirty="0">
                <a:latin typeface="Carlito"/>
                <a:cs typeface="Carlito"/>
              </a:rPr>
              <a:t>drinking </a:t>
            </a:r>
            <a:r>
              <a:rPr sz="2400" spc="-15" dirty="0">
                <a:latin typeface="Carlito"/>
                <a:cs typeface="Carlito"/>
              </a:rPr>
              <a:t>water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irrigation.</a:t>
            </a:r>
            <a:endParaRPr sz="2400">
              <a:latin typeface="Carlito"/>
              <a:cs typeface="Carlito"/>
            </a:endParaRPr>
          </a:p>
          <a:p>
            <a:pPr marL="12700" marR="5715" algn="just">
              <a:buFont typeface="Wingdings"/>
              <a:buChar char=""/>
              <a:tabLst>
                <a:tab pos="353060" algn="l"/>
              </a:tabLst>
            </a:pPr>
            <a:r>
              <a:rPr sz="2400" spc="-5" dirty="0">
                <a:latin typeface="Carlito"/>
                <a:cs typeface="Carlito"/>
              </a:rPr>
              <a:t>L</a:t>
            </a:r>
            <a:r>
              <a:rPr sz="2400" b="1" spc="-5" dirty="0">
                <a:latin typeface="Carlito"/>
                <a:cs typeface="Carlito"/>
              </a:rPr>
              <a:t>ogos: </a:t>
            </a:r>
            <a:r>
              <a:rPr sz="2400" spc="-10" dirty="0">
                <a:latin typeface="Carlito"/>
                <a:cs typeface="Carlito"/>
              </a:rPr>
              <a:t>Logos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logic. </a:t>
            </a:r>
            <a:r>
              <a:rPr sz="2400" spc="-15" dirty="0">
                <a:latin typeface="Carlito"/>
                <a:cs typeface="Carlito"/>
              </a:rPr>
              <a:t>People </a:t>
            </a:r>
            <a:r>
              <a:rPr sz="2400" spc="-5" dirty="0">
                <a:latin typeface="Carlito"/>
                <a:cs typeface="Carlito"/>
              </a:rPr>
              <a:t>find </a:t>
            </a:r>
            <a:r>
              <a:rPr sz="2400" dirty="0">
                <a:latin typeface="Carlito"/>
                <a:cs typeface="Carlito"/>
              </a:rPr>
              <a:t>logic in </a:t>
            </a:r>
            <a:r>
              <a:rPr sz="2400" spc="-5" dirty="0">
                <a:latin typeface="Carlito"/>
                <a:cs typeface="Carlito"/>
              </a:rPr>
              <a:t>everything. Use </a:t>
            </a:r>
            <a:r>
              <a:rPr sz="2400" spc="-10" dirty="0">
                <a:latin typeface="Carlito"/>
                <a:cs typeface="Carlito"/>
              </a:rPr>
              <a:t>factual </a:t>
            </a:r>
            <a:r>
              <a:rPr sz="2400" spc="-15" dirty="0">
                <a:latin typeface="Carlito"/>
                <a:cs typeface="Carlito"/>
              </a:rPr>
              <a:t>data  </a:t>
            </a:r>
            <a:r>
              <a:rPr sz="2400" dirty="0">
                <a:latin typeface="Carlito"/>
                <a:cs typeface="Carlito"/>
              </a:rPr>
              <a:t>in an </a:t>
            </a:r>
            <a:r>
              <a:rPr sz="2400" spc="-15" dirty="0">
                <a:latin typeface="Carlito"/>
                <a:cs typeface="Carlito"/>
              </a:rPr>
              <a:t>awareness </a:t>
            </a:r>
            <a:r>
              <a:rPr sz="2400" spc="-20" dirty="0">
                <a:latin typeface="Carlito"/>
                <a:cs typeface="Carlito"/>
              </a:rPr>
              <a:t>program </a:t>
            </a:r>
            <a:r>
              <a:rPr sz="2400" spc="-5" dirty="0">
                <a:latin typeface="Carlito"/>
                <a:cs typeface="Carlito"/>
              </a:rPr>
              <a:t>will </a:t>
            </a:r>
            <a:r>
              <a:rPr sz="2400" spc="-20" dirty="0">
                <a:latin typeface="Carlito"/>
                <a:cs typeface="Carlito"/>
              </a:rPr>
              <a:t>attract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audience’s </a:t>
            </a:r>
            <a:r>
              <a:rPr sz="2400" spc="-20" dirty="0">
                <a:latin typeface="Carlito"/>
                <a:cs typeface="Carlito"/>
              </a:rPr>
              <a:t>attention </a:t>
            </a:r>
            <a:r>
              <a:rPr sz="2400" dirty="0">
                <a:latin typeface="Carlito"/>
                <a:cs typeface="Carlito"/>
              </a:rPr>
              <a:t>and will  </a:t>
            </a:r>
            <a:r>
              <a:rPr sz="2400" spc="-20" dirty="0">
                <a:latin typeface="Carlito"/>
                <a:cs typeface="Carlito"/>
              </a:rPr>
              <a:t>make </a:t>
            </a:r>
            <a:r>
              <a:rPr sz="2400" dirty="0">
                <a:latin typeface="Carlito"/>
                <a:cs typeface="Carlito"/>
              </a:rPr>
              <a:t>them </a:t>
            </a:r>
            <a:r>
              <a:rPr sz="2400" spc="-10" dirty="0">
                <a:latin typeface="Carlito"/>
                <a:cs typeface="Carlito"/>
              </a:rPr>
              <a:t>believe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-5" dirty="0">
                <a:latin typeface="Carlito"/>
                <a:cs typeface="Carlito"/>
              </a:rPr>
              <a:t>need of </a:t>
            </a:r>
            <a:r>
              <a:rPr sz="2400" spc="-10" dirty="0">
                <a:latin typeface="Carlito"/>
                <a:cs typeface="Carlito"/>
              </a:rPr>
              <a:t>awareness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-5" dirty="0">
                <a:latin typeface="Carlito"/>
                <a:cs typeface="Carlito"/>
              </a:rPr>
              <a:t>particular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matter.</a:t>
            </a:r>
            <a:endParaRPr sz="2400">
              <a:latin typeface="Carlito"/>
              <a:cs typeface="Carlito"/>
            </a:endParaRPr>
          </a:p>
          <a:p>
            <a:pPr marL="12700" marR="6350" algn="just">
              <a:spcBef>
                <a:spcPts val="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Criticisms of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Aristotle’s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Model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Communication</a:t>
            </a:r>
            <a:r>
              <a:rPr sz="2400" b="1" spc="-10" dirty="0">
                <a:latin typeface="Carlito"/>
                <a:cs typeface="Carlito"/>
              </a:rPr>
              <a:t>: </a:t>
            </a:r>
            <a:r>
              <a:rPr sz="2400" spc="-5" dirty="0">
                <a:latin typeface="Carlito"/>
                <a:cs typeface="Carlito"/>
              </a:rPr>
              <a:t>No </a:t>
            </a:r>
            <a:r>
              <a:rPr sz="2400" spc="-10" dirty="0">
                <a:latin typeface="Carlito"/>
                <a:cs typeface="Carlito"/>
              </a:rPr>
              <a:t>concept of  feedback, </a:t>
            </a:r>
            <a:r>
              <a:rPr sz="2400" dirty="0">
                <a:latin typeface="Carlito"/>
                <a:cs typeface="Carlito"/>
              </a:rPr>
              <a:t>it is </a:t>
            </a:r>
            <a:r>
              <a:rPr sz="2400" spc="-5" dirty="0">
                <a:latin typeface="Carlito"/>
                <a:cs typeface="Carlito"/>
              </a:rPr>
              <a:t>one </a:t>
            </a:r>
            <a:r>
              <a:rPr sz="2400" spc="-30" dirty="0">
                <a:latin typeface="Carlito"/>
                <a:cs typeface="Carlito"/>
              </a:rPr>
              <a:t>way </a:t>
            </a:r>
            <a:r>
              <a:rPr sz="2400" spc="-15" dirty="0">
                <a:latin typeface="Carlito"/>
                <a:cs typeface="Carlito"/>
              </a:rPr>
              <a:t>from speaker to </a:t>
            </a:r>
            <a:r>
              <a:rPr sz="2400" spc="-5" dirty="0">
                <a:latin typeface="Carlito"/>
                <a:cs typeface="Carlito"/>
              </a:rPr>
              <a:t>audience. No </a:t>
            </a:r>
            <a:r>
              <a:rPr sz="2400" spc="-10" dirty="0">
                <a:latin typeface="Carlito"/>
                <a:cs typeface="Carlito"/>
              </a:rPr>
              <a:t>concept of  communication </a:t>
            </a:r>
            <a:r>
              <a:rPr sz="2400" spc="-15" dirty="0">
                <a:latin typeface="Carlito"/>
                <a:cs typeface="Carlito"/>
              </a:rPr>
              <a:t>failure </a:t>
            </a:r>
            <a:r>
              <a:rPr sz="2400" spc="-20" dirty="0">
                <a:latin typeface="Carlito"/>
                <a:cs typeface="Carlito"/>
              </a:rPr>
              <a:t>like </a:t>
            </a:r>
            <a:r>
              <a:rPr sz="2400" spc="-5" dirty="0">
                <a:latin typeface="Carlito"/>
                <a:cs typeface="Carlito"/>
              </a:rPr>
              <a:t>noise </a:t>
            </a:r>
            <a:r>
              <a:rPr sz="2400" dirty="0">
                <a:latin typeface="Carlito"/>
                <a:cs typeface="Carlito"/>
              </a:rPr>
              <a:t>&amp; </a:t>
            </a:r>
            <a:r>
              <a:rPr sz="2400" spc="-5" dirty="0">
                <a:latin typeface="Carlito"/>
                <a:cs typeface="Carlito"/>
              </a:rPr>
              <a:t>barriers. Only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public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speaking.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0270" y="162559"/>
            <a:ext cx="6771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27710" algn="l"/>
                <a:tab pos="2108835" algn="l"/>
                <a:tab pos="3494404" algn="l"/>
                <a:tab pos="4822190" algn="l"/>
              </a:tabLst>
            </a:pPr>
            <a:r>
              <a:rPr sz="3200" spc="-5" dirty="0">
                <a:latin typeface="Trebuchet MS"/>
                <a:cs typeface="Trebuchet MS"/>
              </a:rPr>
              <a:t>In	1960,	David	Berlo	postulated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9602" y="635000"/>
            <a:ext cx="6239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latin typeface="Trebuchet MS"/>
                <a:cs typeface="Trebuchet MS"/>
              </a:rPr>
              <a:t>Sender-Message-Channel-Receiver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8670" y="635001"/>
            <a:ext cx="276034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79"/>
              </a:lnSpc>
              <a:spcBef>
                <a:spcPts val="100"/>
              </a:spcBef>
            </a:pPr>
            <a:r>
              <a:rPr sz="3200" spc="-5" dirty="0">
                <a:latin typeface="Trebuchet MS"/>
                <a:cs typeface="Trebuchet MS"/>
              </a:rPr>
              <a:t>Berlo's</a:t>
            </a:r>
            <a:endParaRPr sz="3200" dirty="0">
              <a:latin typeface="Trebuchet MS"/>
              <a:cs typeface="Trebuchet MS"/>
            </a:endParaRPr>
          </a:p>
          <a:p>
            <a:pPr marL="12700">
              <a:lnSpc>
                <a:spcPts val="3779"/>
              </a:lnSpc>
              <a:tabLst>
                <a:tab pos="1673860" algn="l"/>
              </a:tabLst>
            </a:pPr>
            <a:r>
              <a:rPr sz="3200" dirty="0">
                <a:latin typeface="Trebuchet MS"/>
                <a:cs typeface="Trebuchet MS"/>
              </a:rPr>
              <a:t>(</a:t>
            </a:r>
            <a:r>
              <a:rPr sz="3200" spc="-1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R</a:t>
            </a:r>
            <a:r>
              <a:rPr sz="3200" dirty="0">
                <a:latin typeface="Trebuchet MS"/>
                <a:cs typeface="Trebuchet MS"/>
              </a:rPr>
              <a:t>)	</a:t>
            </a:r>
            <a:r>
              <a:rPr sz="3200" spc="-1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93506" y="1107440"/>
            <a:ext cx="4884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79780" algn="l"/>
                <a:tab pos="4007485" algn="l"/>
              </a:tabLst>
            </a:pPr>
            <a:r>
              <a:rPr sz="3200" dirty="0">
                <a:latin typeface="Trebuchet MS"/>
                <a:cs typeface="Trebuchet MS"/>
              </a:rPr>
              <a:t>of	Co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5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un</a:t>
            </a:r>
            <a:r>
              <a:rPr sz="3200" spc="5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cati</a:t>
            </a:r>
            <a:r>
              <a:rPr sz="3200" dirty="0">
                <a:latin typeface="Trebuchet MS"/>
                <a:cs typeface="Trebuchet MS"/>
              </a:rPr>
              <a:t>on	f</a:t>
            </a:r>
            <a:r>
              <a:rPr sz="3200" spc="-10" dirty="0">
                <a:latin typeface="Trebuchet MS"/>
                <a:cs typeface="Trebuchet MS"/>
              </a:rPr>
              <a:t>r</a:t>
            </a:r>
            <a:r>
              <a:rPr sz="3200" dirty="0">
                <a:latin typeface="Trebuchet MS"/>
                <a:cs typeface="Trebuchet MS"/>
              </a:rPr>
              <a:t>om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8670" y="1581150"/>
            <a:ext cx="8142605" cy="429387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96900"/>
              </a:lnSpc>
              <a:spcBef>
                <a:spcPts val="219"/>
              </a:spcBef>
              <a:tabLst>
                <a:tab pos="1133475" algn="l"/>
                <a:tab pos="1521460" algn="l"/>
                <a:tab pos="1591310" algn="l"/>
                <a:tab pos="1654810" algn="l"/>
                <a:tab pos="2050414" algn="l"/>
                <a:tab pos="2219960" algn="l"/>
                <a:tab pos="2858135" algn="l"/>
                <a:tab pos="3011805" algn="l"/>
                <a:tab pos="3118485" algn="l"/>
                <a:tab pos="3187700" algn="l"/>
                <a:tab pos="3599179" algn="l"/>
                <a:tab pos="3950970" algn="l"/>
                <a:tab pos="4194175" algn="l"/>
                <a:tab pos="4522470" algn="l"/>
                <a:tab pos="4567555" algn="l"/>
                <a:tab pos="5160645" algn="l"/>
                <a:tab pos="5259070" algn="l"/>
                <a:tab pos="5342255" algn="l"/>
                <a:tab pos="5549900" algn="l"/>
                <a:tab pos="5671185" algn="l"/>
                <a:tab pos="6118860" algn="l"/>
                <a:tab pos="6160135" algn="l"/>
                <a:tab pos="6600190" algn="l"/>
                <a:tab pos="6630670" algn="l"/>
                <a:tab pos="7465059" algn="l"/>
                <a:tab pos="7521575" algn="l"/>
                <a:tab pos="7687309" algn="l"/>
              </a:tabLst>
            </a:pPr>
            <a:r>
              <a:rPr sz="3200" u="heavy" spc="-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  <a:hlinkClick r:id="rId2"/>
              </a:rPr>
              <a:t>Shannon </a:t>
            </a:r>
            <a:r>
              <a:rPr sz="3200" u="heavy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  <a:hlinkClick r:id="rId2"/>
              </a:rPr>
              <a:t>Weaver's </a:t>
            </a:r>
            <a:r>
              <a:rPr sz="3200" u="heavy" spc="-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  <a:hlinkClick r:id="rId2"/>
              </a:rPr>
              <a:t>Model </a:t>
            </a:r>
            <a:r>
              <a:rPr sz="3200" u="heavy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  <a:hlinkClick r:id="rId2"/>
              </a:rPr>
              <a:t>of </a:t>
            </a:r>
            <a:r>
              <a:rPr sz="3200" u="heavy" spc="-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/>
                <a:cs typeface="Trebuchet MS"/>
                <a:hlinkClick r:id="rId2"/>
              </a:rPr>
              <a:t>Communication </a:t>
            </a:r>
            <a:r>
              <a:rPr sz="3200" spc="-5" dirty="0">
                <a:solidFill>
                  <a:srgbClr val="99C93B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(</a:t>
            </a:r>
            <a:r>
              <a:rPr sz="3200" spc="-5" dirty="0">
                <a:latin typeface="Trebuchet MS"/>
                <a:cs typeface="Trebuchet MS"/>
              </a:rPr>
              <a:t>1</a:t>
            </a:r>
            <a:r>
              <a:rPr sz="3200" spc="-10" dirty="0">
                <a:latin typeface="Trebuchet MS"/>
                <a:cs typeface="Trebuchet MS"/>
              </a:rPr>
              <a:t>9</a:t>
            </a:r>
            <a:r>
              <a:rPr sz="3200" spc="5" dirty="0">
                <a:latin typeface="Trebuchet MS"/>
                <a:cs typeface="Trebuchet MS"/>
              </a:rPr>
              <a:t>4</a:t>
            </a:r>
            <a:r>
              <a:rPr sz="3200" spc="-5" dirty="0">
                <a:latin typeface="Trebuchet MS"/>
                <a:cs typeface="Trebuchet MS"/>
              </a:rPr>
              <a:t>9)</a:t>
            </a:r>
            <a:r>
              <a:rPr sz="3200" dirty="0">
                <a:latin typeface="Trebuchet MS"/>
                <a:cs typeface="Trebuchet MS"/>
              </a:rPr>
              <a:t>.	He		des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dirty="0">
                <a:latin typeface="Trebuchet MS"/>
                <a:cs typeface="Trebuchet MS"/>
              </a:rPr>
              <a:t>r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dirty="0">
                <a:latin typeface="Trebuchet MS"/>
                <a:cs typeface="Trebuchet MS"/>
              </a:rPr>
              <a:t>bed	f</a:t>
            </a:r>
            <a:r>
              <a:rPr sz="3200" spc="-5" dirty="0">
                <a:latin typeface="Trebuchet MS"/>
                <a:cs typeface="Trebuchet MS"/>
              </a:rPr>
              <a:t>act</a:t>
            </a:r>
            <a:r>
              <a:rPr sz="3200" dirty="0">
                <a:latin typeface="Trebuchet MS"/>
                <a:cs typeface="Trebuchet MS"/>
              </a:rPr>
              <a:t>ors		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5" dirty="0">
                <a:latin typeface="Trebuchet MS"/>
                <a:cs typeface="Trebuchet MS"/>
              </a:rPr>
              <a:t>f</a:t>
            </a:r>
            <a:r>
              <a:rPr sz="3200" dirty="0">
                <a:latin typeface="Trebuchet MS"/>
                <a:cs typeface="Trebuchet MS"/>
              </a:rPr>
              <a:t>fe</a:t>
            </a:r>
            <a:r>
              <a:rPr sz="3200" spc="-5" dirty="0">
                <a:latin typeface="Trebuchet MS"/>
                <a:cs typeface="Trebuchet MS"/>
              </a:rPr>
              <a:t>ct</a:t>
            </a:r>
            <a:r>
              <a:rPr sz="3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g		</a:t>
            </a:r>
            <a:r>
              <a:rPr sz="3200" spc="-5" dirty="0">
                <a:latin typeface="Trebuchet MS"/>
                <a:cs typeface="Trebuchet MS"/>
              </a:rPr>
              <a:t>the  in</a:t>
            </a:r>
            <a:r>
              <a:rPr sz="3200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spc="10" dirty="0">
                <a:latin typeface="Trebuchet MS"/>
                <a:cs typeface="Trebuchet MS"/>
              </a:rPr>
              <a:t>v</a:t>
            </a:r>
            <a:r>
              <a:rPr sz="3200" spc="-5" dirty="0">
                <a:latin typeface="Trebuchet MS"/>
                <a:cs typeface="Trebuchet MS"/>
              </a:rPr>
              <a:t>id</a:t>
            </a:r>
            <a:r>
              <a:rPr sz="3200" spc="5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l			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po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e</a:t>
            </a:r>
            <a:r>
              <a:rPr sz="3200" spc="5" dirty="0">
                <a:latin typeface="Trebuchet MS"/>
                <a:cs typeface="Trebuchet MS"/>
              </a:rPr>
              <a:t>n</a:t>
            </a:r>
            <a:r>
              <a:rPr sz="3200" spc="-5" dirty="0">
                <a:latin typeface="Trebuchet MS"/>
                <a:cs typeface="Trebuchet MS"/>
              </a:rPr>
              <a:t>t</a:t>
            </a:r>
            <a:r>
              <a:rPr sz="3200" dirty="0">
                <a:latin typeface="Trebuchet MS"/>
                <a:cs typeface="Trebuchet MS"/>
              </a:rPr>
              <a:t>s						</a:t>
            </a:r>
            <a:r>
              <a:rPr sz="3200" spc="5" dirty="0">
                <a:latin typeface="Trebuchet MS"/>
                <a:cs typeface="Trebuchet MS"/>
              </a:rPr>
              <a:t>i</a:t>
            </a:r>
            <a:r>
              <a:rPr sz="3200" dirty="0">
                <a:latin typeface="Trebuchet MS"/>
                <a:cs typeface="Trebuchet MS"/>
              </a:rPr>
              <a:t>n				</a:t>
            </a:r>
            <a:r>
              <a:rPr sz="3200" spc="-944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the  c</a:t>
            </a:r>
            <a:r>
              <a:rPr sz="3200" dirty="0">
                <a:latin typeface="Trebuchet MS"/>
                <a:cs typeface="Trebuchet MS"/>
              </a:rPr>
              <a:t>o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5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uni</a:t>
            </a:r>
            <a:r>
              <a:rPr sz="3200" dirty="0">
                <a:latin typeface="Trebuchet MS"/>
                <a:cs typeface="Trebuchet MS"/>
              </a:rPr>
              <a:t>c</a:t>
            </a:r>
            <a:r>
              <a:rPr sz="3200" spc="-5" dirty="0">
                <a:latin typeface="Trebuchet MS"/>
                <a:cs typeface="Trebuchet MS"/>
              </a:rPr>
              <a:t>ati</a:t>
            </a:r>
            <a:r>
              <a:rPr sz="3200" dirty="0">
                <a:latin typeface="Trebuchet MS"/>
                <a:cs typeface="Trebuchet MS"/>
              </a:rPr>
              <a:t>on		</a:t>
            </a:r>
            <a:r>
              <a:rPr sz="3200" spc="-5" dirty="0">
                <a:latin typeface="Trebuchet MS"/>
                <a:cs typeface="Trebuchet MS"/>
              </a:rPr>
              <a:t>ma</a:t>
            </a:r>
            <a:r>
              <a:rPr sz="3200" dirty="0">
                <a:latin typeface="Trebuchet MS"/>
                <a:cs typeface="Trebuchet MS"/>
              </a:rPr>
              <a:t>k</a:t>
            </a:r>
            <a:r>
              <a:rPr sz="3200" spc="-5" dirty="0">
                <a:latin typeface="Trebuchet MS"/>
                <a:cs typeface="Trebuchet MS"/>
              </a:rPr>
              <a:t>in</a:t>
            </a:r>
            <a:r>
              <a:rPr sz="3200" dirty="0">
                <a:latin typeface="Trebuchet MS"/>
                <a:cs typeface="Trebuchet MS"/>
              </a:rPr>
              <a:t>g	</a:t>
            </a:r>
            <a:r>
              <a:rPr sz="3200" spc="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dirty="0">
                <a:latin typeface="Trebuchet MS"/>
                <a:cs typeface="Trebuchet MS"/>
              </a:rPr>
              <a:t>e			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spc="5" dirty="0">
                <a:latin typeface="Trebuchet MS"/>
                <a:cs typeface="Trebuchet MS"/>
              </a:rPr>
              <a:t>m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spc="5" dirty="0">
                <a:latin typeface="Trebuchet MS"/>
                <a:cs typeface="Trebuchet MS"/>
              </a:rPr>
              <a:t>u</a:t>
            </a:r>
            <a:r>
              <a:rPr sz="3200" spc="-5" dirty="0">
                <a:latin typeface="Trebuchet MS"/>
                <a:cs typeface="Trebuchet MS"/>
              </a:rPr>
              <a:t>nica</a:t>
            </a:r>
            <a:r>
              <a:rPr sz="3200" spc="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n  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ore	ef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dirty="0">
                <a:latin typeface="Trebuchet MS"/>
                <a:cs typeface="Trebuchet MS"/>
              </a:rPr>
              <a:t>i</a:t>
            </a:r>
            <a:r>
              <a:rPr sz="3200" spc="-5" dirty="0">
                <a:latin typeface="Trebuchet MS"/>
                <a:cs typeface="Trebuchet MS"/>
              </a:rPr>
              <a:t>ci</a:t>
            </a:r>
            <a:r>
              <a:rPr sz="3200" spc="1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nt</a:t>
            </a:r>
            <a:r>
              <a:rPr sz="3200" dirty="0">
                <a:latin typeface="Trebuchet MS"/>
                <a:cs typeface="Trebuchet MS"/>
              </a:rPr>
              <a:t>.		</a:t>
            </a:r>
            <a:r>
              <a:rPr sz="3200" spc="-84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Th</a:t>
            </a:r>
            <a:r>
              <a:rPr sz="3200" dirty="0">
                <a:latin typeface="Trebuchet MS"/>
                <a:cs typeface="Trebuchet MS"/>
              </a:rPr>
              <a:t>is	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odel		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spc="5" dirty="0">
                <a:latin typeface="Trebuchet MS"/>
                <a:cs typeface="Trebuchet MS"/>
              </a:rPr>
              <a:t>l</a:t>
            </a:r>
            <a:r>
              <a:rPr sz="3200" spc="-10" dirty="0">
                <a:latin typeface="Trebuchet MS"/>
                <a:cs typeface="Trebuchet MS"/>
              </a:rPr>
              <a:t>s</a:t>
            </a:r>
            <a:r>
              <a:rPr sz="3200" dirty="0">
                <a:latin typeface="Trebuchet MS"/>
                <a:cs typeface="Trebuchet MS"/>
              </a:rPr>
              <a:t>o		</a:t>
            </a:r>
            <a:r>
              <a:rPr sz="3200" spc="-5" dirty="0">
                <a:latin typeface="Trebuchet MS"/>
                <a:cs typeface="Trebuchet MS"/>
              </a:rPr>
              <a:t>f</a:t>
            </a:r>
            <a:r>
              <a:rPr sz="3200" dirty="0">
                <a:latin typeface="Trebuchet MS"/>
                <a:cs typeface="Trebuchet MS"/>
              </a:rPr>
              <a:t>oc</a:t>
            </a:r>
            <a:r>
              <a:rPr sz="3200" spc="-5" dirty="0">
                <a:latin typeface="Trebuchet MS"/>
                <a:cs typeface="Trebuchet MS"/>
              </a:rPr>
              <a:t>us</a:t>
            </a:r>
            <a:r>
              <a:rPr sz="3200" spc="10" dirty="0">
                <a:latin typeface="Trebuchet MS"/>
                <a:cs typeface="Trebuchet MS"/>
              </a:rPr>
              <a:t>e</a:t>
            </a:r>
            <a:r>
              <a:rPr sz="3200" dirty="0">
                <a:latin typeface="Trebuchet MS"/>
                <a:cs typeface="Trebuchet MS"/>
              </a:rPr>
              <a:t>s		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n  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c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d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spc="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g		</a:t>
            </a:r>
            <a:r>
              <a:rPr sz="3200" spc="-15" dirty="0">
                <a:latin typeface="Trebuchet MS"/>
                <a:cs typeface="Trebuchet MS"/>
              </a:rPr>
              <a:t>a</a:t>
            </a:r>
            <a:r>
              <a:rPr sz="3200" spc="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d			de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dirty="0">
                <a:latin typeface="Trebuchet MS"/>
                <a:cs typeface="Trebuchet MS"/>
              </a:rPr>
              <a:t>od</a:t>
            </a:r>
            <a:r>
              <a:rPr sz="3200" spc="-5" dirty="0">
                <a:latin typeface="Trebuchet MS"/>
                <a:cs typeface="Trebuchet MS"/>
              </a:rPr>
              <a:t>in</a:t>
            </a:r>
            <a:r>
              <a:rPr sz="3200" dirty="0">
                <a:latin typeface="Trebuchet MS"/>
                <a:cs typeface="Trebuchet MS"/>
              </a:rPr>
              <a:t>g	</a:t>
            </a:r>
            <a:r>
              <a:rPr sz="3200" spc="5" dirty="0">
                <a:latin typeface="Trebuchet MS"/>
                <a:cs typeface="Trebuchet MS"/>
              </a:rPr>
              <a:t>w</a:t>
            </a:r>
            <a:r>
              <a:rPr sz="3200" spc="-5" dirty="0">
                <a:latin typeface="Trebuchet MS"/>
                <a:cs typeface="Trebuchet MS"/>
              </a:rPr>
              <a:t>hi</a:t>
            </a:r>
            <a:r>
              <a:rPr sz="3200" dirty="0">
                <a:latin typeface="Trebuchet MS"/>
                <a:cs typeface="Trebuchet MS"/>
              </a:rPr>
              <a:t>ch		</a:t>
            </a:r>
            <a:r>
              <a:rPr sz="3200" spc="-5" dirty="0">
                <a:latin typeface="Trebuchet MS"/>
                <a:cs typeface="Trebuchet MS"/>
              </a:rPr>
              <a:t>ha</a:t>
            </a:r>
            <a:r>
              <a:rPr sz="3200" dirty="0">
                <a:latin typeface="Trebuchet MS"/>
                <a:cs typeface="Trebuchet MS"/>
              </a:rPr>
              <a:t>ppe</a:t>
            </a:r>
            <a:r>
              <a:rPr sz="3200" spc="-5" dirty="0">
                <a:latin typeface="Trebuchet MS"/>
                <a:cs typeface="Trebuchet MS"/>
              </a:rPr>
              <a:t>ns  </a:t>
            </a:r>
            <a:r>
              <a:rPr sz="3200" dirty="0">
                <a:latin typeface="Trebuchet MS"/>
                <a:cs typeface="Trebuchet MS"/>
              </a:rPr>
              <a:t>bef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re		se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der				se</a:t>
            </a:r>
            <a:r>
              <a:rPr sz="3200" spc="-5" dirty="0">
                <a:latin typeface="Trebuchet MS"/>
                <a:cs typeface="Trebuchet MS"/>
              </a:rPr>
              <a:t>n</a:t>
            </a:r>
            <a:r>
              <a:rPr sz="3200" dirty="0">
                <a:latin typeface="Trebuchet MS"/>
                <a:cs typeface="Trebuchet MS"/>
              </a:rPr>
              <a:t>ds			</a:t>
            </a:r>
            <a:r>
              <a:rPr sz="3200" spc="5" dirty="0">
                <a:latin typeface="Trebuchet MS"/>
                <a:cs typeface="Trebuchet MS"/>
              </a:rPr>
              <a:t>t</a:t>
            </a:r>
            <a:r>
              <a:rPr sz="3200" spc="-5" dirty="0">
                <a:latin typeface="Trebuchet MS"/>
                <a:cs typeface="Trebuchet MS"/>
              </a:rPr>
              <a:t>h</a:t>
            </a:r>
            <a:r>
              <a:rPr sz="3200" dirty="0">
                <a:latin typeface="Trebuchet MS"/>
                <a:cs typeface="Trebuchet MS"/>
              </a:rPr>
              <a:t>e			</a:t>
            </a:r>
            <a:r>
              <a:rPr sz="3200" spc="-940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es</a:t>
            </a:r>
            <a:r>
              <a:rPr sz="3200" spc="-10" dirty="0">
                <a:latin typeface="Trebuchet MS"/>
                <a:cs typeface="Trebuchet MS"/>
              </a:rPr>
              <a:t>s</a:t>
            </a:r>
            <a:r>
              <a:rPr sz="3200" spc="-5" dirty="0">
                <a:latin typeface="Trebuchet MS"/>
                <a:cs typeface="Trebuchet MS"/>
              </a:rPr>
              <a:t>a</a:t>
            </a:r>
            <a:r>
              <a:rPr sz="3200" dirty="0">
                <a:latin typeface="Trebuchet MS"/>
                <a:cs typeface="Trebuchet MS"/>
              </a:rPr>
              <a:t>ge	</a:t>
            </a:r>
            <a:r>
              <a:rPr sz="3200" spc="-5" dirty="0">
                <a:latin typeface="Trebuchet MS"/>
                <a:cs typeface="Trebuchet MS"/>
              </a:rPr>
              <a:t>and  </a:t>
            </a:r>
            <a:r>
              <a:rPr sz="3200" dirty="0">
                <a:latin typeface="Trebuchet MS"/>
                <a:cs typeface="Trebuchet MS"/>
              </a:rPr>
              <a:t>bef</a:t>
            </a:r>
            <a:r>
              <a:rPr sz="3200" spc="-10" dirty="0">
                <a:latin typeface="Trebuchet MS"/>
                <a:cs typeface="Trebuchet MS"/>
              </a:rPr>
              <a:t>o</a:t>
            </a:r>
            <a:r>
              <a:rPr sz="3200" dirty="0">
                <a:latin typeface="Trebuchet MS"/>
                <a:cs typeface="Trebuchet MS"/>
              </a:rPr>
              <a:t>re			re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spc="1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dirty="0">
                <a:latin typeface="Trebuchet MS"/>
                <a:cs typeface="Trebuchet MS"/>
              </a:rPr>
              <a:t>ver		re</a:t>
            </a:r>
            <a:r>
              <a:rPr sz="3200" spc="-5" dirty="0">
                <a:latin typeface="Trebuchet MS"/>
                <a:cs typeface="Trebuchet MS"/>
              </a:rPr>
              <a:t>c</a:t>
            </a:r>
            <a:r>
              <a:rPr sz="3200" spc="10" dirty="0">
                <a:latin typeface="Trebuchet MS"/>
                <a:cs typeface="Trebuchet MS"/>
              </a:rPr>
              <a:t>e</a:t>
            </a:r>
            <a:r>
              <a:rPr sz="3200" spc="-5" dirty="0">
                <a:latin typeface="Trebuchet MS"/>
                <a:cs typeface="Trebuchet MS"/>
              </a:rPr>
              <a:t>i</a:t>
            </a:r>
            <a:r>
              <a:rPr sz="3200" dirty="0">
                <a:latin typeface="Trebuchet MS"/>
                <a:cs typeface="Trebuchet MS"/>
              </a:rPr>
              <a:t>ves				</a:t>
            </a:r>
            <a:r>
              <a:rPr sz="3200" spc="-5" dirty="0">
                <a:latin typeface="Trebuchet MS"/>
                <a:cs typeface="Trebuchet MS"/>
              </a:rPr>
              <a:t>th</a:t>
            </a:r>
            <a:r>
              <a:rPr sz="3200" dirty="0">
                <a:latin typeface="Trebuchet MS"/>
                <a:cs typeface="Trebuchet MS"/>
              </a:rPr>
              <a:t>e		</a:t>
            </a:r>
            <a:r>
              <a:rPr sz="3200" spc="-5" dirty="0">
                <a:latin typeface="Trebuchet MS"/>
                <a:cs typeface="Trebuchet MS"/>
              </a:rPr>
              <a:t>m</a:t>
            </a:r>
            <a:r>
              <a:rPr sz="3200" dirty="0">
                <a:latin typeface="Trebuchet MS"/>
                <a:cs typeface="Trebuchet MS"/>
              </a:rPr>
              <a:t>ess</a:t>
            </a:r>
            <a:r>
              <a:rPr sz="3200" spc="-5" dirty="0">
                <a:latin typeface="Trebuchet MS"/>
                <a:cs typeface="Trebuchet MS"/>
              </a:rPr>
              <a:t>ag</a:t>
            </a:r>
            <a:r>
              <a:rPr sz="3200" dirty="0">
                <a:latin typeface="Trebuchet MS"/>
                <a:cs typeface="Trebuchet MS"/>
              </a:rPr>
              <a:t>e  </a:t>
            </a:r>
            <a:r>
              <a:rPr sz="3200" spc="-5" dirty="0">
                <a:latin typeface="Trebuchet MS"/>
                <a:cs typeface="Trebuchet MS"/>
              </a:rPr>
              <a:t>respectively.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B52E8-5BA7-4063-BED1-7AB6E44C057D}"/>
              </a:ext>
            </a:extLst>
          </p:cNvPr>
          <p:cNvSpPr txBox="1"/>
          <p:nvPr/>
        </p:nvSpPr>
        <p:spPr>
          <a:xfrm rot="16200000">
            <a:off x="-1344422" y="25413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30" dirty="0"/>
              <a:t>Shannon Weaver’s </a:t>
            </a:r>
            <a:r>
              <a:rPr lang="en-IN" sz="3600" b="1" spc="50" dirty="0"/>
              <a:t>Model</a:t>
            </a:r>
            <a:endParaRPr lang="en-IN" sz="36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1120" y="179564"/>
            <a:ext cx="6919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170" dirty="0"/>
              <a:t>SHANONE </a:t>
            </a:r>
            <a:r>
              <a:rPr sz="4400" spc="165" dirty="0"/>
              <a:t>AND</a:t>
            </a:r>
            <a:r>
              <a:rPr sz="4400" spc="-275" dirty="0"/>
              <a:t> </a:t>
            </a:r>
            <a:r>
              <a:rPr sz="4400" spc="-120" dirty="0"/>
              <a:t>WEAVER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741120" y="1025180"/>
            <a:ext cx="8867775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400" spc="-15" dirty="0">
                <a:latin typeface="Wingdings"/>
                <a:cs typeface="Wingdings"/>
              </a:rPr>
              <a:t></a:t>
            </a:r>
            <a:r>
              <a:rPr sz="2400" spc="-15" dirty="0">
                <a:latin typeface="Carlito"/>
                <a:cs typeface="Carlito"/>
              </a:rPr>
              <a:t>Created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1948 </a:t>
            </a:r>
            <a:r>
              <a:rPr sz="2400" dirty="0">
                <a:latin typeface="Carlito"/>
                <a:cs typeface="Carlito"/>
              </a:rPr>
              <a:t>when </a:t>
            </a:r>
            <a:r>
              <a:rPr sz="2400" spc="-5" dirty="0">
                <a:latin typeface="Carlito"/>
                <a:cs typeface="Carlito"/>
              </a:rPr>
              <a:t>Claude </a:t>
            </a:r>
            <a:r>
              <a:rPr sz="2400" spc="-15" dirty="0">
                <a:latin typeface="Carlito"/>
                <a:cs typeface="Carlito"/>
              </a:rPr>
              <a:t>Elwood </a:t>
            </a:r>
            <a:r>
              <a:rPr sz="2400" spc="-5" dirty="0">
                <a:latin typeface="Carlito"/>
                <a:cs typeface="Carlito"/>
              </a:rPr>
              <a:t>Shannon </a:t>
            </a:r>
            <a:r>
              <a:rPr sz="2400" spc="-15" dirty="0">
                <a:latin typeface="Carlito"/>
                <a:cs typeface="Carlito"/>
              </a:rPr>
              <a:t>wrote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5" dirty="0">
                <a:latin typeface="Carlito"/>
                <a:cs typeface="Carlito"/>
              </a:rPr>
              <a:t>article </a:t>
            </a:r>
            <a:r>
              <a:rPr sz="2400" spc="-215" dirty="0">
                <a:latin typeface="Carlito"/>
                <a:cs typeface="Carlito"/>
              </a:rPr>
              <a:t>“A  </a:t>
            </a:r>
            <a:r>
              <a:rPr sz="2400" spc="-10" dirty="0">
                <a:latin typeface="Carlito"/>
                <a:cs typeface="Carlito"/>
              </a:rPr>
              <a:t>Mathematical </a:t>
            </a:r>
            <a:r>
              <a:rPr sz="2400" spc="-5" dirty="0">
                <a:latin typeface="Carlito"/>
                <a:cs typeface="Carlito"/>
              </a:rPr>
              <a:t>Theory of </a:t>
            </a:r>
            <a:r>
              <a:rPr sz="2400" spc="-10" dirty="0">
                <a:latin typeface="Carlito"/>
                <a:cs typeface="Carlito"/>
              </a:rPr>
              <a:t>Communication” </a:t>
            </a:r>
            <a:r>
              <a:rPr sz="2400" dirty="0">
                <a:latin typeface="Carlito"/>
                <a:cs typeface="Carlito"/>
              </a:rPr>
              <a:t>in Bell </a:t>
            </a:r>
            <a:r>
              <a:rPr sz="2400" spc="-20" dirty="0">
                <a:latin typeface="Carlito"/>
                <a:cs typeface="Carlito"/>
              </a:rPr>
              <a:t>System </a:t>
            </a:r>
            <a:r>
              <a:rPr sz="2400" spc="-30" dirty="0">
                <a:latin typeface="Carlito"/>
                <a:cs typeface="Carlito"/>
              </a:rPr>
              <a:t>Technical  </a:t>
            </a:r>
            <a:r>
              <a:rPr sz="2400" dirty="0">
                <a:latin typeface="Carlito"/>
                <a:cs typeface="Carlito"/>
              </a:rPr>
              <a:t>Journal with </a:t>
            </a:r>
            <a:r>
              <a:rPr sz="2400" spc="-20" dirty="0">
                <a:latin typeface="Carlito"/>
                <a:cs typeface="Carlito"/>
              </a:rPr>
              <a:t>Warren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Weaver.</a:t>
            </a:r>
            <a:r>
              <a:rPr lang="en-IN" sz="2400" spc="-55" dirty="0">
                <a:latin typeface="Carlito"/>
                <a:cs typeface="Carlito"/>
              </a:rPr>
              <a:t> This is often called Telephone Model because it is based on the experience of having the  message interfered with by “noise” from the telephone switchboard back in 1940s.</a:t>
            </a:r>
            <a:endParaRPr sz="2400" dirty="0">
              <a:latin typeface="Carlito"/>
              <a:cs typeface="Carlito"/>
            </a:endParaRPr>
          </a:p>
          <a:p>
            <a:pPr marL="12700" marR="425450" algn="just">
              <a:spcBef>
                <a:spcPts val="5"/>
              </a:spcBef>
            </a:pPr>
            <a:r>
              <a:rPr sz="2400" dirty="0">
                <a:latin typeface="Wingdings"/>
                <a:cs typeface="Wingdings"/>
              </a:rPr>
              <a:t>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Shannon </a:t>
            </a:r>
            <a:r>
              <a:rPr sz="2400" spc="-10" dirty="0">
                <a:latin typeface="Carlito"/>
                <a:cs typeface="Carlito"/>
              </a:rPr>
              <a:t>was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5" dirty="0">
                <a:latin typeface="Carlito"/>
                <a:cs typeface="Carlito"/>
              </a:rPr>
              <a:t>American mathematician whereas </a:t>
            </a:r>
            <a:r>
              <a:rPr sz="2400" spc="-25" dirty="0">
                <a:latin typeface="Carlito"/>
                <a:cs typeface="Carlito"/>
              </a:rPr>
              <a:t>Weaver </a:t>
            </a:r>
            <a:r>
              <a:rPr sz="2400" spc="-10" dirty="0">
                <a:latin typeface="Carlito"/>
                <a:cs typeface="Carlito"/>
              </a:rPr>
              <a:t>was</a:t>
            </a:r>
            <a:r>
              <a:rPr sz="2400" spc="-1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10" dirty="0">
                <a:latin typeface="Carlito"/>
                <a:cs typeface="Carlito"/>
              </a:rPr>
              <a:t>scientist. </a:t>
            </a:r>
            <a:r>
              <a:rPr sz="2400" b="1" spc="-5" dirty="0">
                <a:latin typeface="Carlito"/>
                <a:cs typeface="Carlito"/>
              </a:rPr>
              <a:t>This Model </a:t>
            </a:r>
            <a:r>
              <a:rPr sz="2400" b="1" dirty="0">
                <a:latin typeface="Carlito"/>
                <a:cs typeface="Carlito"/>
              </a:rPr>
              <a:t>is </a:t>
            </a:r>
            <a:r>
              <a:rPr sz="2400" b="1" spc="-5" dirty="0">
                <a:latin typeface="Carlito"/>
                <a:cs typeface="Carlito"/>
              </a:rPr>
              <a:t>Mother </a:t>
            </a:r>
            <a:r>
              <a:rPr sz="2400" b="1" dirty="0">
                <a:latin typeface="Carlito"/>
                <a:cs typeface="Carlito"/>
              </a:rPr>
              <a:t>of all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Models.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9742" y="3907968"/>
            <a:ext cx="7010530" cy="2593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38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0592" y="420623"/>
            <a:ext cx="7084059" cy="753110"/>
            <a:chOff x="926591" y="420623"/>
            <a:chExt cx="7084059" cy="753110"/>
          </a:xfrm>
        </p:grpSpPr>
        <p:sp>
          <p:nvSpPr>
            <p:cNvPr id="3" name="object 3"/>
            <p:cNvSpPr/>
            <p:nvPr/>
          </p:nvSpPr>
          <p:spPr>
            <a:xfrm>
              <a:off x="926591" y="420623"/>
              <a:ext cx="7083552" cy="75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182623" y="1018031"/>
              <a:ext cx="6571488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6045" y="530175"/>
            <a:ext cx="6489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FUNCTIONS </a:t>
            </a:r>
            <a:r>
              <a:rPr spc="-5" dirty="0"/>
              <a:t>OF</a:t>
            </a:r>
            <a:r>
              <a:rPr spc="-75" dirty="0"/>
              <a:t> </a:t>
            </a:r>
            <a:r>
              <a:rPr spc="-30" dirty="0"/>
              <a:t>COMMUNICATION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0690" y="1397254"/>
            <a:ext cx="7162165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1294765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Agonistic </a:t>
            </a: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interaction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threat displays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during  competition </a:t>
            </a:r>
            <a:r>
              <a:rPr sz="2200" spc="-30" dirty="0">
                <a:solidFill>
                  <a:prstClr val="black"/>
                </a:solidFill>
                <a:latin typeface="Caladea"/>
                <a:cs typeface="Caladea"/>
              </a:rPr>
              <a:t>over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food, mates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or</a:t>
            </a:r>
            <a:r>
              <a:rPr sz="2200" spc="114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territory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Ownership/territorality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claim or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defend</a:t>
            </a:r>
            <a:r>
              <a:rPr sz="2200" spc="12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territory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Food-related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signals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lead members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a social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group  to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food</a:t>
            </a:r>
            <a:r>
              <a:rPr sz="2200" spc="2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source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Alarm </a:t>
            </a: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calls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warn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a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threat from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</a:t>
            </a:r>
            <a:r>
              <a:rPr sz="2200" spc="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predator</a:t>
            </a:r>
            <a:endParaRPr lang="en-IN" sz="2200" spc="-15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2763" y="522731"/>
            <a:ext cx="7620000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5378" y="641680"/>
            <a:ext cx="6919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170" dirty="0"/>
              <a:t>SHANONE </a:t>
            </a:r>
            <a:r>
              <a:rPr sz="4400" spc="165" dirty="0"/>
              <a:t>AND</a:t>
            </a:r>
            <a:r>
              <a:rPr sz="4400" spc="-275" dirty="0"/>
              <a:t> </a:t>
            </a:r>
            <a:r>
              <a:rPr sz="4400" spc="-120" dirty="0"/>
              <a:t>WEAVER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753819" y="4045102"/>
            <a:ext cx="8597900" cy="0"/>
          </a:xfrm>
          <a:custGeom>
            <a:avLst/>
            <a:gdLst/>
            <a:ahLst/>
            <a:cxnLst/>
            <a:rect l="l" t="t" r="r" b="b"/>
            <a:pathLst>
              <a:path w="8597900">
                <a:moveTo>
                  <a:pt x="0" y="0"/>
                </a:moveTo>
                <a:lnTo>
                  <a:pt x="8597895" y="0"/>
                </a:lnTo>
              </a:path>
            </a:pathLst>
          </a:custGeom>
          <a:ln w="204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1120" y="1607946"/>
            <a:ext cx="8870315" cy="406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There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3 </a:t>
            </a:r>
            <a:r>
              <a:rPr sz="2400" spc="-10" dirty="0">
                <a:latin typeface="Carlito"/>
                <a:cs typeface="Carlito"/>
              </a:rPr>
              <a:t>levels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problems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communication </a:t>
            </a:r>
            <a:r>
              <a:rPr sz="2400" spc="-5" dirty="0">
                <a:latin typeface="Carlito"/>
                <a:cs typeface="Carlito"/>
              </a:rPr>
              <a:t>per Shannon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Weaver.</a:t>
            </a:r>
            <a:endParaRPr sz="2400" dirty="0">
              <a:latin typeface="Carlito"/>
              <a:cs typeface="Carlito"/>
            </a:endParaRPr>
          </a:p>
          <a:p>
            <a:pPr marL="352425" indent="-340360">
              <a:buFont typeface="Wingdings"/>
              <a:buChar char=""/>
              <a:tabLst>
                <a:tab pos="353060" algn="l"/>
              </a:tabLst>
            </a:pPr>
            <a:r>
              <a:rPr sz="2400" b="1" spc="-25" dirty="0">
                <a:latin typeface="Carlito"/>
                <a:cs typeface="Carlito"/>
              </a:rPr>
              <a:t>Technical </a:t>
            </a:r>
            <a:r>
              <a:rPr sz="2400" b="1" spc="-5" dirty="0">
                <a:latin typeface="Carlito"/>
                <a:cs typeface="Carlito"/>
              </a:rPr>
              <a:t>problem </a:t>
            </a:r>
            <a:r>
              <a:rPr sz="2400" spc="-5" dirty="0">
                <a:latin typeface="Carlito"/>
                <a:cs typeface="Carlito"/>
              </a:rPr>
              <a:t>–How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channel causes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problem</a:t>
            </a:r>
            <a:endParaRPr sz="2400" dirty="0">
              <a:latin typeface="Carlito"/>
              <a:cs typeface="Carlito"/>
            </a:endParaRPr>
          </a:p>
          <a:p>
            <a:pPr marL="352425" indent="-340360">
              <a:buFont typeface="Wingdings"/>
              <a:buChar char=""/>
              <a:tabLst>
                <a:tab pos="353060" algn="l"/>
              </a:tabLst>
            </a:pPr>
            <a:r>
              <a:rPr sz="2400" b="1" spc="-5" dirty="0">
                <a:latin typeface="Carlito"/>
                <a:cs typeface="Carlito"/>
              </a:rPr>
              <a:t>Semantic problem </a:t>
            </a:r>
            <a:r>
              <a:rPr sz="2400" dirty="0">
                <a:latin typeface="Carlito"/>
                <a:cs typeface="Carlito"/>
              </a:rPr>
              <a:t>–Is the meaning </a:t>
            </a:r>
            <a:r>
              <a:rPr sz="2400" spc="-5" dirty="0">
                <a:latin typeface="Carlito"/>
                <a:cs typeface="Carlito"/>
              </a:rPr>
              <a:t>of message </a:t>
            </a:r>
            <a:r>
              <a:rPr sz="2400" spc="-10" dirty="0">
                <a:latin typeface="Carlito"/>
                <a:cs typeface="Carlito"/>
              </a:rPr>
              <a:t>sent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received</a:t>
            </a:r>
            <a:endParaRPr sz="2400" dirty="0">
              <a:latin typeface="Carlito"/>
              <a:cs typeface="Carlito"/>
            </a:endParaRPr>
          </a:p>
          <a:p>
            <a:pPr marL="12700"/>
            <a:r>
              <a:rPr sz="2400" spc="-5" dirty="0">
                <a:latin typeface="Carlito"/>
                <a:cs typeface="Carlito"/>
              </a:rPr>
              <a:t>very </a:t>
            </a:r>
            <a:r>
              <a:rPr sz="2400" spc="-20" dirty="0">
                <a:latin typeface="Carlito"/>
                <a:cs typeface="Carlito"/>
              </a:rPr>
              <a:t>different</a:t>
            </a:r>
            <a:endParaRPr sz="2400" dirty="0">
              <a:latin typeface="Carlito"/>
              <a:cs typeface="Carlito"/>
            </a:endParaRPr>
          </a:p>
          <a:p>
            <a:pPr marL="12700" marR="536575">
              <a:buFont typeface="Wingdings"/>
              <a:buChar char=""/>
              <a:tabLst>
                <a:tab pos="353060" algn="l"/>
              </a:tabLst>
            </a:pPr>
            <a:r>
              <a:rPr sz="2400" b="1" spc="-15" dirty="0">
                <a:latin typeface="Carlito"/>
                <a:cs typeface="Carlito"/>
              </a:rPr>
              <a:t>Effectiveness </a:t>
            </a:r>
            <a:r>
              <a:rPr sz="2400" b="1" spc="-5" dirty="0">
                <a:latin typeface="Carlito"/>
                <a:cs typeface="Carlito"/>
              </a:rPr>
              <a:t>problem </a:t>
            </a:r>
            <a:r>
              <a:rPr sz="2400" spc="-5" dirty="0">
                <a:latin typeface="Carlito"/>
                <a:cs typeface="Carlito"/>
              </a:rPr>
              <a:t>–How </a:t>
            </a:r>
            <a:r>
              <a:rPr sz="2400" spc="-15" dirty="0">
                <a:latin typeface="Carlito"/>
                <a:cs typeface="Carlito"/>
              </a:rPr>
              <a:t>effectively </a:t>
            </a:r>
            <a:r>
              <a:rPr sz="2400" spc="-5" dirty="0">
                <a:latin typeface="Carlito"/>
                <a:cs typeface="Carlito"/>
              </a:rPr>
              <a:t>does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message </a:t>
            </a:r>
            <a:r>
              <a:rPr sz="2400" spc="-5" dirty="0">
                <a:latin typeface="Carlito"/>
                <a:cs typeface="Carlito"/>
              </a:rPr>
              <a:t>cause  reaction</a:t>
            </a:r>
            <a:endParaRPr sz="2400" dirty="0">
              <a:latin typeface="Carlito"/>
              <a:cs typeface="Carlito"/>
            </a:endParaRPr>
          </a:p>
          <a:p>
            <a:pPr>
              <a:spcBef>
                <a:spcPts val="15"/>
              </a:spcBef>
              <a:buFont typeface="Wingdings"/>
              <a:buChar char=""/>
            </a:pPr>
            <a:endParaRPr sz="2350" dirty="0">
              <a:latin typeface="Carlito"/>
              <a:cs typeface="Carlito"/>
            </a:endParaRPr>
          </a:p>
          <a:p>
            <a:pPr marL="12700" marR="5080" algn="just">
              <a:buFont typeface="Wingdings"/>
              <a:buChar char=""/>
              <a:tabLst>
                <a:tab pos="353060" algn="l"/>
              </a:tabLst>
            </a:pPr>
            <a:r>
              <a:rPr sz="2400" spc="-5" dirty="0">
                <a:latin typeface="Carlito"/>
                <a:cs typeface="Carlito"/>
              </a:rPr>
              <a:t>Concept of noise. </a:t>
            </a:r>
            <a:r>
              <a:rPr sz="2400" dirty="0">
                <a:latin typeface="Carlito"/>
                <a:cs typeface="Carlito"/>
              </a:rPr>
              <a:t>2 </a:t>
            </a:r>
            <a:r>
              <a:rPr sz="2400" spc="-30" dirty="0">
                <a:latin typeface="Carlito"/>
                <a:cs typeface="Carlito"/>
              </a:rPr>
              <a:t>way </a:t>
            </a:r>
            <a:r>
              <a:rPr sz="2400" spc="-10" dirty="0">
                <a:latin typeface="Carlito"/>
                <a:cs typeface="Carlito"/>
              </a:rPr>
              <a:t>process. </a:t>
            </a:r>
            <a:r>
              <a:rPr sz="2400" dirty="0">
                <a:latin typeface="Carlito"/>
                <a:cs typeface="Carlito"/>
              </a:rPr>
              <a:t>Apply in </a:t>
            </a:r>
            <a:r>
              <a:rPr sz="2400" spc="-15" dirty="0">
                <a:latin typeface="Carlito"/>
                <a:cs typeface="Carlito"/>
              </a:rPr>
              <a:t>general </a:t>
            </a:r>
            <a:r>
              <a:rPr sz="2400" spc="-10" dirty="0">
                <a:latin typeface="Carlito"/>
                <a:cs typeface="Carlito"/>
              </a:rPr>
              <a:t>communication.  </a:t>
            </a:r>
            <a:r>
              <a:rPr sz="2400" spc="-5" dirty="0">
                <a:latin typeface="Carlito"/>
                <a:cs typeface="Carlito"/>
              </a:rPr>
              <a:t>Quantifiable. </a:t>
            </a:r>
            <a:r>
              <a:rPr sz="2400" spc="-10" dirty="0">
                <a:latin typeface="Carlito"/>
                <a:cs typeface="Carlito"/>
              </a:rPr>
              <a:t>More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interpersonal communication </a:t>
            </a:r>
            <a:r>
              <a:rPr sz="2400" spc="-5" dirty="0">
                <a:latin typeface="Carlito"/>
                <a:cs typeface="Carlito"/>
              </a:rPr>
              <a:t>than </a:t>
            </a:r>
            <a:r>
              <a:rPr sz="2400" spc="-10" dirty="0">
                <a:latin typeface="Carlito"/>
                <a:cs typeface="Carlito"/>
              </a:rPr>
              <a:t>group  communication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mass </a:t>
            </a:r>
            <a:r>
              <a:rPr sz="2400" spc="-10" dirty="0">
                <a:latin typeface="Carlito"/>
                <a:cs typeface="Carlito"/>
              </a:rPr>
              <a:t>communication. Receiver </a:t>
            </a:r>
            <a:r>
              <a:rPr sz="2400" spc="-20" dirty="0">
                <a:latin typeface="Carlito"/>
                <a:cs typeface="Carlito"/>
              </a:rPr>
              <a:t>plays </a:t>
            </a:r>
            <a:r>
              <a:rPr sz="2400" spc="-10" dirty="0">
                <a:latin typeface="Carlito"/>
                <a:cs typeface="Carlito"/>
              </a:rPr>
              <a:t>the passive 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sender </a:t>
            </a:r>
            <a:r>
              <a:rPr sz="2400" spc="-15" dirty="0">
                <a:latin typeface="Carlito"/>
                <a:cs typeface="Carlito"/>
              </a:rPr>
              <a:t>plays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25" dirty="0">
                <a:latin typeface="Carlito"/>
                <a:cs typeface="Carlito"/>
              </a:rPr>
              <a:t>primary. 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780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27329"/>
            <a:ext cx="8763000" cy="6630670"/>
            <a:chOff x="0" y="227329"/>
            <a:chExt cx="8763000" cy="663067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27329"/>
              <a:ext cx="8458200" cy="6601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1089" y="1149351"/>
            <a:ext cx="7646670" cy="219867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4190"/>
              </a:lnSpc>
              <a:spcBef>
                <a:spcPts val="345"/>
              </a:spcBef>
            </a:pP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There is no concept of feedback, so  the effect is not</a:t>
            </a:r>
            <a:r>
              <a:rPr spc="-4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considered.</a:t>
            </a:r>
            <a:endParaRPr dirty="0">
              <a:latin typeface="Trebuchet MS"/>
              <a:cs typeface="Trebuchet MS"/>
            </a:endParaRPr>
          </a:p>
          <a:p>
            <a:pPr marL="12700" marR="6985">
              <a:lnSpc>
                <a:spcPts val="4190"/>
              </a:lnSpc>
            </a:pP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There is no concept of noise </a:t>
            </a:r>
            <a:r>
              <a:rPr dirty="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spc="107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kind of barriers in</a:t>
            </a:r>
            <a:r>
              <a:rPr spc="-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000000"/>
                </a:solidFill>
                <a:latin typeface="Trebuchet MS"/>
                <a:cs typeface="Trebuchet MS"/>
              </a:rPr>
              <a:t>communication.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1090" y="3277870"/>
            <a:ext cx="7648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01090" algn="l"/>
                <a:tab pos="2197100" algn="l"/>
                <a:tab pos="3217545" algn="l"/>
                <a:tab pos="5178425" algn="l"/>
                <a:tab pos="7220584" algn="l"/>
              </a:tabLst>
            </a:pPr>
            <a:r>
              <a:rPr sz="3600" spc="5" dirty="0">
                <a:latin typeface="Trebuchet MS"/>
                <a:cs typeface="Trebuchet MS"/>
              </a:rPr>
              <a:t>I</a:t>
            </a:r>
            <a:r>
              <a:rPr sz="3600" dirty="0">
                <a:latin typeface="Trebuchet MS"/>
                <a:cs typeface="Trebuchet MS"/>
              </a:rPr>
              <a:t>t	</a:t>
            </a:r>
            <a:r>
              <a:rPr sz="3600" spc="-5" dirty="0">
                <a:latin typeface="Trebuchet MS"/>
                <a:cs typeface="Trebuchet MS"/>
              </a:rPr>
              <a:t>i</a:t>
            </a:r>
            <a:r>
              <a:rPr sz="3600" dirty="0">
                <a:latin typeface="Trebuchet MS"/>
                <a:cs typeface="Trebuchet MS"/>
              </a:rPr>
              <a:t>s	a	</a:t>
            </a:r>
            <a:r>
              <a:rPr sz="3600" spc="-5" dirty="0">
                <a:latin typeface="Trebuchet MS"/>
                <a:cs typeface="Trebuchet MS"/>
              </a:rPr>
              <a:t>lin</a:t>
            </a:r>
            <a:r>
              <a:rPr sz="3600" dirty="0">
                <a:latin typeface="Trebuchet MS"/>
                <a:cs typeface="Trebuchet MS"/>
              </a:rPr>
              <a:t>e</a:t>
            </a:r>
            <a:r>
              <a:rPr sz="3600" spc="-5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r	</a:t>
            </a:r>
            <a:r>
              <a:rPr sz="3600" spc="-5" dirty="0">
                <a:latin typeface="Trebuchet MS"/>
                <a:cs typeface="Trebuchet MS"/>
              </a:rPr>
              <a:t>mod</a:t>
            </a:r>
            <a:r>
              <a:rPr sz="3600" dirty="0">
                <a:latin typeface="Trebuchet MS"/>
                <a:cs typeface="Trebuchet MS"/>
              </a:rPr>
              <a:t>el	</a:t>
            </a:r>
            <a:r>
              <a:rPr sz="3600" spc="5" dirty="0">
                <a:latin typeface="Trebuchet MS"/>
                <a:cs typeface="Trebuchet MS"/>
              </a:rPr>
              <a:t>o</a:t>
            </a:r>
            <a:r>
              <a:rPr sz="3600" dirty="0">
                <a:latin typeface="Trebuchet MS"/>
                <a:cs typeface="Trebuchet MS"/>
              </a:rPr>
              <a:t>f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1090" y="3810001"/>
            <a:ext cx="7642225" cy="112146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4190"/>
              </a:lnSpc>
              <a:spcBef>
                <a:spcPts val="345"/>
              </a:spcBef>
            </a:pPr>
            <a:r>
              <a:rPr sz="3600" spc="-5" dirty="0">
                <a:latin typeface="Trebuchet MS"/>
                <a:cs typeface="Trebuchet MS"/>
              </a:rPr>
              <a:t>communication, there is no two way  communication.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1090" y="4874259"/>
            <a:ext cx="764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67765" algn="l"/>
                <a:tab pos="1802764" algn="l"/>
                <a:tab pos="2703830" algn="l"/>
                <a:tab pos="4311650" algn="l"/>
                <a:tab pos="5527675" algn="l"/>
                <a:tab pos="6253480" algn="l"/>
              </a:tabLst>
            </a:pPr>
            <a:r>
              <a:rPr sz="3600" spc="-5" dirty="0">
                <a:latin typeface="Trebuchet MS"/>
                <a:cs typeface="Trebuchet MS"/>
              </a:rPr>
              <a:t>Both	of	the	people	must	be	</a:t>
            </a:r>
            <a:r>
              <a:rPr sz="3600" spc="-10" dirty="0">
                <a:latin typeface="Trebuchet MS"/>
                <a:cs typeface="Trebuchet MS"/>
              </a:rPr>
              <a:t>similar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1090" y="5406391"/>
            <a:ext cx="7649209" cy="112146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4190"/>
              </a:lnSpc>
              <a:spcBef>
                <a:spcPts val="345"/>
              </a:spcBef>
              <a:tabLst>
                <a:tab pos="2644775" algn="l"/>
                <a:tab pos="3720465" algn="l"/>
                <a:tab pos="4879975" algn="l"/>
                <a:tab pos="6209030" algn="l"/>
              </a:tabLst>
            </a:pPr>
            <a:r>
              <a:rPr sz="3600" spc="5" dirty="0">
                <a:latin typeface="Trebuchet MS"/>
                <a:cs typeface="Trebuchet MS"/>
              </a:rPr>
              <a:t>a</a:t>
            </a:r>
            <a:r>
              <a:rPr sz="3600" spc="-5" dirty="0">
                <a:latin typeface="Trebuchet MS"/>
                <a:cs typeface="Trebuchet MS"/>
              </a:rPr>
              <a:t>c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5" dirty="0">
                <a:latin typeface="Trebuchet MS"/>
                <a:cs typeface="Trebuchet MS"/>
              </a:rPr>
              <a:t>o</a:t>
            </a:r>
            <a:r>
              <a:rPr sz="3600" spc="5" dirty="0">
                <a:latin typeface="Trebuchet MS"/>
                <a:cs typeface="Trebuchet MS"/>
              </a:rPr>
              <a:t>r</a:t>
            </a:r>
            <a:r>
              <a:rPr sz="3600" spc="-5" dirty="0">
                <a:latin typeface="Trebuchet MS"/>
                <a:cs typeface="Trebuchet MS"/>
              </a:rPr>
              <a:t>din</a:t>
            </a:r>
            <a:r>
              <a:rPr sz="3600" dirty="0">
                <a:latin typeface="Trebuchet MS"/>
                <a:cs typeface="Trebuchet MS"/>
              </a:rPr>
              <a:t>g	</a:t>
            </a:r>
            <a:r>
              <a:rPr sz="3600" spc="-5" dirty="0">
                <a:latin typeface="Trebuchet MS"/>
                <a:cs typeface="Trebuchet MS"/>
              </a:rPr>
              <a:t>t</a:t>
            </a:r>
            <a:r>
              <a:rPr sz="3600" dirty="0">
                <a:latin typeface="Trebuchet MS"/>
                <a:cs typeface="Trebuchet MS"/>
              </a:rPr>
              <a:t>o	</a:t>
            </a:r>
            <a:r>
              <a:rPr sz="3600" spc="5" dirty="0">
                <a:latin typeface="Trebuchet MS"/>
                <a:cs typeface="Trebuchet MS"/>
              </a:rPr>
              <a:t>a</a:t>
            </a:r>
            <a:r>
              <a:rPr sz="3600" spc="-5" dirty="0">
                <a:latin typeface="Trebuchet MS"/>
                <a:cs typeface="Trebuchet MS"/>
              </a:rPr>
              <a:t>l</a:t>
            </a:r>
            <a:r>
              <a:rPr sz="3600" dirty="0">
                <a:latin typeface="Trebuchet MS"/>
                <a:cs typeface="Trebuchet MS"/>
              </a:rPr>
              <a:t>l	</a:t>
            </a:r>
            <a:r>
              <a:rPr sz="3600" spc="-10" dirty="0">
                <a:latin typeface="Trebuchet MS"/>
                <a:cs typeface="Trebuchet MS"/>
              </a:rPr>
              <a:t>t</a:t>
            </a:r>
            <a:r>
              <a:rPr sz="3600" spc="-5" dirty="0">
                <a:latin typeface="Trebuchet MS"/>
                <a:cs typeface="Trebuchet MS"/>
              </a:rPr>
              <a:t>h</a:t>
            </a:r>
            <a:r>
              <a:rPr sz="3600" dirty="0">
                <a:latin typeface="Trebuchet MS"/>
                <a:cs typeface="Trebuchet MS"/>
              </a:rPr>
              <a:t>e	f</a:t>
            </a:r>
            <a:r>
              <a:rPr sz="3600" spc="-5" dirty="0">
                <a:latin typeface="Trebuchet MS"/>
                <a:cs typeface="Trebuchet MS"/>
              </a:rPr>
              <a:t>a</a:t>
            </a:r>
            <a:r>
              <a:rPr sz="3600" dirty="0">
                <a:latin typeface="Trebuchet MS"/>
                <a:cs typeface="Trebuchet MS"/>
              </a:rPr>
              <a:t>c</a:t>
            </a:r>
            <a:r>
              <a:rPr sz="3600" spc="-5" dirty="0">
                <a:latin typeface="Trebuchet MS"/>
                <a:cs typeface="Trebuchet MS"/>
              </a:rPr>
              <a:t>to</a:t>
            </a:r>
            <a:r>
              <a:rPr sz="3600" spc="5" dirty="0">
                <a:latin typeface="Trebuchet MS"/>
                <a:cs typeface="Trebuchet MS"/>
              </a:rPr>
              <a:t>r</a:t>
            </a:r>
            <a:r>
              <a:rPr sz="3600" dirty="0">
                <a:latin typeface="Trebuchet MS"/>
                <a:cs typeface="Trebuchet MS"/>
              </a:rPr>
              <a:t>s  </a:t>
            </a:r>
            <a:r>
              <a:rPr sz="3600" spc="-5" dirty="0">
                <a:latin typeface="Trebuchet MS"/>
                <a:cs typeface="Trebuchet MS"/>
              </a:rPr>
              <a:t>mentioned</a:t>
            </a:r>
            <a:r>
              <a:rPr sz="3600" spc="-15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above.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4000" y="151129"/>
            <a:ext cx="8779510" cy="68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066800"/>
            <a:ext cx="8567420" cy="5791200"/>
            <a:chOff x="0" y="1066800"/>
            <a:chExt cx="8567420" cy="579120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066800"/>
              <a:ext cx="818642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29200" y="4953000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160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600200" y="304800"/>
                  </a:lnTo>
                  <a:close/>
                </a:path>
              </a:pathLst>
            </a:custGeom>
            <a:solidFill>
              <a:srgbClr val="9BA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7457E5-E4B4-4383-8D13-61494F6939F2}"/>
              </a:ext>
            </a:extLst>
          </p:cNvPr>
          <p:cNvSpPr txBox="1"/>
          <p:nvPr/>
        </p:nvSpPr>
        <p:spPr>
          <a:xfrm>
            <a:off x="1905000" y="3757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spcBef>
                <a:spcPts val="700"/>
              </a:spcBef>
              <a:buSzPct val="79687"/>
              <a:tabLst>
                <a:tab pos="494665" algn="l"/>
                <a:tab pos="495300" algn="l"/>
              </a:tabLst>
            </a:pPr>
            <a:r>
              <a:rPr lang="en-IN" sz="2800" b="1" spc="15" dirty="0">
                <a:latin typeface="MathJax_SansSerif"/>
                <a:cs typeface="MathJax_SansSerif"/>
              </a:rPr>
              <a:t>Transactional </a:t>
            </a:r>
            <a:r>
              <a:rPr lang="en-IN" sz="2800" b="1" spc="-25" dirty="0">
                <a:latin typeface="MathJax_SansSerif"/>
                <a:cs typeface="MathJax_SansSerif"/>
              </a:rPr>
              <a:t>Communication</a:t>
            </a:r>
            <a:r>
              <a:rPr lang="en-IN" sz="2800" b="1" spc="-75" dirty="0">
                <a:latin typeface="MathJax_SansSerif"/>
                <a:cs typeface="MathJax_SansSerif"/>
              </a:rPr>
              <a:t> </a:t>
            </a:r>
            <a:r>
              <a:rPr lang="en-IN" sz="2800" b="1" spc="25" dirty="0">
                <a:latin typeface="MathJax_SansSerif"/>
                <a:cs typeface="MathJax_SansSerif"/>
              </a:rPr>
              <a:t>Model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1524000"/>
            <a:ext cx="756412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1" y="231141"/>
            <a:ext cx="6309359" cy="92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458" y="1405890"/>
            <a:ext cx="8469077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050" indent="-3429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Without verbal response, the sender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not be 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sure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that the receiver got the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message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as  intended. Feedback is an important component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in 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communication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process, especially in  interpersonal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communication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as it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gives a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space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to  clarify</a:t>
            </a: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misunderstandings.</a:t>
            </a:r>
            <a:endParaRPr lang="en-IN" sz="2400" spc="-5" dirty="0">
              <a:solidFill>
                <a:srgbClr val="434343"/>
              </a:solidFill>
              <a:latin typeface="Arial"/>
              <a:cs typeface="Arial"/>
            </a:endParaRPr>
          </a:p>
          <a:p>
            <a:pPr marL="355600" marR="19050" indent="-3429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transactional model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gives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the opportunity for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a 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lot of noise because the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communication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is  simultaneous.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example,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when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many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people 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are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talking at the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same time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a meeting,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the  objective of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meeting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will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not be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fulfilled.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151129"/>
            <a:ext cx="8779510" cy="68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224280"/>
            <a:ext cx="8915400" cy="5633720"/>
            <a:chOff x="0" y="1224280"/>
            <a:chExt cx="8915400" cy="563372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0" y="1224279"/>
              <a:ext cx="4343400" cy="1366520"/>
            </a:xfrm>
            <a:custGeom>
              <a:avLst/>
              <a:gdLst/>
              <a:ahLst/>
              <a:cxnLst/>
              <a:rect l="l" t="t" r="r" b="b"/>
              <a:pathLst>
                <a:path w="4343400" h="1366520">
                  <a:moveTo>
                    <a:pt x="4343400" y="0"/>
                  </a:moveTo>
                  <a:lnTo>
                    <a:pt x="0" y="0"/>
                  </a:lnTo>
                  <a:lnTo>
                    <a:pt x="0" y="378460"/>
                  </a:lnTo>
                  <a:lnTo>
                    <a:pt x="0" y="1366520"/>
                  </a:lnTo>
                  <a:lnTo>
                    <a:pt x="4343400" y="1366520"/>
                  </a:lnTo>
                  <a:lnTo>
                    <a:pt x="4343400" y="37846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56960" y="1121409"/>
            <a:ext cx="3262629" cy="153289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spcBef>
                <a:spcPts val="960"/>
              </a:spcBef>
            </a:pPr>
            <a:r>
              <a:rPr sz="2000" spc="135" dirty="0">
                <a:latin typeface="Georgia"/>
                <a:cs typeface="Georgia"/>
              </a:rPr>
              <a:t>Other</a:t>
            </a:r>
            <a:r>
              <a:rPr sz="2000" spc="175" dirty="0">
                <a:latin typeface="Georgia"/>
                <a:cs typeface="Georgia"/>
              </a:rPr>
              <a:t> </a:t>
            </a:r>
            <a:r>
              <a:rPr sz="2000" spc="130" dirty="0">
                <a:latin typeface="Georgia"/>
                <a:cs typeface="Georgia"/>
              </a:rPr>
              <a:t>Models</a:t>
            </a:r>
            <a:endParaRPr sz="2000">
              <a:latin typeface="Georgia"/>
              <a:cs typeface="Georgia"/>
            </a:endParaRPr>
          </a:p>
          <a:p>
            <a:pPr marL="12700" marR="5080">
              <a:lnSpc>
                <a:spcPct val="111500"/>
              </a:lnSpc>
              <a:spcBef>
                <a:spcPts val="585"/>
              </a:spcBef>
            </a:pPr>
            <a:r>
              <a:rPr sz="2000" spc="-225" dirty="0">
                <a:latin typeface="Arial Black"/>
                <a:cs typeface="Arial Black"/>
              </a:rPr>
              <a:t>Used for Intrapersonal,  interpersonal, group </a:t>
            </a:r>
            <a:r>
              <a:rPr sz="2000" spc="-220" dirty="0">
                <a:latin typeface="Arial Black"/>
                <a:cs typeface="Arial Black"/>
              </a:rPr>
              <a:t>or </a:t>
            </a:r>
            <a:r>
              <a:rPr sz="2000" spc="-250" dirty="0">
                <a:latin typeface="Arial Black"/>
                <a:cs typeface="Arial Black"/>
              </a:rPr>
              <a:t>mass  </a:t>
            </a:r>
            <a:r>
              <a:rPr sz="2000" spc="-254" dirty="0">
                <a:latin typeface="Arial Black"/>
                <a:cs typeface="Arial Black"/>
              </a:rPr>
              <a:t>communications.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2945" y="1315646"/>
            <a:ext cx="3916045" cy="1183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45" dirty="0">
                <a:latin typeface="Georgia"/>
                <a:cs typeface="Georgia"/>
              </a:rPr>
              <a:t>Transactional</a:t>
            </a:r>
            <a:r>
              <a:rPr sz="2000" spc="180" dirty="0">
                <a:latin typeface="Georgia"/>
                <a:cs typeface="Georgia"/>
              </a:rPr>
              <a:t> </a:t>
            </a:r>
            <a:r>
              <a:rPr sz="2000" spc="140" dirty="0">
                <a:latin typeface="Georgia"/>
                <a:cs typeface="Georgia"/>
              </a:rPr>
              <a:t>Model</a:t>
            </a:r>
            <a:endParaRPr sz="2000" dirty="0">
              <a:latin typeface="Georgia"/>
              <a:cs typeface="Georgia"/>
            </a:endParaRPr>
          </a:p>
          <a:p>
            <a:pPr marL="12700" marR="1391920">
              <a:lnSpc>
                <a:spcPct val="111700"/>
              </a:lnSpc>
              <a:spcBef>
                <a:spcPts val="1500"/>
              </a:spcBef>
            </a:pPr>
            <a:r>
              <a:rPr sz="2000" spc="-225" dirty="0">
                <a:latin typeface="Arial Black"/>
                <a:cs typeface="Arial Black"/>
              </a:rPr>
              <a:t>Used for </a:t>
            </a:r>
            <a:r>
              <a:rPr sz="2000" spc="-229" dirty="0">
                <a:latin typeface="Arial Black"/>
                <a:cs typeface="Arial Black"/>
              </a:rPr>
              <a:t>interpersonal  </a:t>
            </a:r>
            <a:r>
              <a:rPr sz="2000" spc="-265" dirty="0">
                <a:latin typeface="Arial Black"/>
                <a:cs typeface="Arial Black"/>
              </a:rPr>
              <a:t>communication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52600" y="3580129"/>
            <a:ext cx="8686800" cy="2051050"/>
          </a:xfrm>
          <a:custGeom>
            <a:avLst/>
            <a:gdLst/>
            <a:ahLst/>
            <a:cxnLst/>
            <a:rect l="l" t="t" r="r" b="b"/>
            <a:pathLst>
              <a:path w="8686800" h="2051050">
                <a:moveTo>
                  <a:pt x="8686800" y="0"/>
                </a:moveTo>
                <a:lnTo>
                  <a:pt x="4343400" y="0"/>
                </a:lnTo>
                <a:lnTo>
                  <a:pt x="0" y="0"/>
                </a:lnTo>
                <a:lnTo>
                  <a:pt x="0" y="683260"/>
                </a:lnTo>
                <a:lnTo>
                  <a:pt x="0" y="1366520"/>
                </a:lnTo>
                <a:lnTo>
                  <a:pt x="0" y="2051050"/>
                </a:lnTo>
                <a:lnTo>
                  <a:pt x="4343400" y="2051050"/>
                </a:lnTo>
                <a:lnTo>
                  <a:pt x="4343400" y="1366520"/>
                </a:lnTo>
                <a:lnTo>
                  <a:pt x="8686800" y="1366520"/>
                </a:lnTo>
                <a:lnTo>
                  <a:pt x="8686800" y="68326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13559" y="2828362"/>
            <a:ext cx="3928110" cy="207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5285">
              <a:lnSpc>
                <a:spcPct val="111700"/>
              </a:lnSpc>
              <a:spcBef>
                <a:spcPts val="100"/>
              </a:spcBef>
            </a:pPr>
            <a:r>
              <a:rPr sz="2000" spc="-240" dirty="0">
                <a:latin typeface="Arial Black"/>
                <a:cs typeface="Arial Black"/>
              </a:rPr>
              <a:t>Includes </a:t>
            </a:r>
            <a:r>
              <a:rPr sz="2000" spc="-265" dirty="0">
                <a:latin typeface="Arial Black"/>
                <a:cs typeface="Arial Black"/>
              </a:rPr>
              <a:t>the </a:t>
            </a:r>
            <a:r>
              <a:rPr sz="2000" spc="-225" dirty="0">
                <a:latin typeface="Arial Black"/>
                <a:cs typeface="Arial Black"/>
              </a:rPr>
              <a:t>role </a:t>
            </a:r>
            <a:r>
              <a:rPr sz="2000" spc="-220" dirty="0">
                <a:latin typeface="Arial Black"/>
                <a:cs typeface="Arial Black"/>
              </a:rPr>
              <a:t>of </a:t>
            </a:r>
            <a:r>
              <a:rPr sz="2000" spc="-285" dirty="0">
                <a:latin typeface="Arial Black"/>
                <a:cs typeface="Arial Black"/>
              </a:rPr>
              <a:t>context </a:t>
            </a:r>
            <a:r>
              <a:rPr sz="2000" spc="-225" dirty="0">
                <a:latin typeface="Arial Black"/>
                <a:cs typeface="Arial Black"/>
              </a:rPr>
              <a:t>and  </a:t>
            </a:r>
            <a:r>
              <a:rPr sz="2000" spc="-245" dirty="0">
                <a:latin typeface="Arial Black"/>
                <a:cs typeface="Arial Black"/>
              </a:rPr>
              <a:t>environment</a:t>
            </a:r>
            <a:endParaRPr sz="2000" dirty="0">
              <a:latin typeface="Arial Black"/>
              <a:cs typeface="Arial Black"/>
            </a:endParaRPr>
          </a:p>
          <a:p>
            <a:pPr marL="12700" marR="5080">
              <a:lnSpc>
                <a:spcPct val="111700"/>
              </a:lnSpc>
              <a:spcBef>
                <a:spcPts val="25"/>
              </a:spcBef>
            </a:pPr>
            <a:r>
              <a:rPr sz="2000" spc="-240" dirty="0">
                <a:latin typeface="Arial Black"/>
                <a:cs typeface="Arial Black"/>
              </a:rPr>
              <a:t>Includes </a:t>
            </a:r>
            <a:r>
              <a:rPr sz="2000" spc="-220" dirty="0">
                <a:latin typeface="Arial Black"/>
                <a:cs typeface="Arial Black"/>
              </a:rPr>
              <a:t>noise and </a:t>
            </a:r>
            <a:r>
              <a:rPr sz="2000" spc="-265" dirty="0">
                <a:latin typeface="Arial Black"/>
                <a:cs typeface="Arial Black"/>
              </a:rPr>
              <a:t>communication  </a:t>
            </a:r>
            <a:r>
              <a:rPr sz="2000" spc="-225" dirty="0">
                <a:latin typeface="Arial Black"/>
                <a:cs typeface="Arial Black"/>
              </a:rPr>
              <a:t>barriers </a:t>
            </a:r>
            <a:r>
              <a:rPr sz="2000" spc="-220" dirty="0">
                <a:latin typeface="Arial Black"/>
                <a:cs typeface="Arial Black"/>
              </a:rPr>
              <a:t>as</a:t>
            </a:r>
            <a:r>
              <a:rPr sz="200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factors</a:t>
            </a:r>
            <a:endParaRPr sz="2000" dirty="0">
              <a:latin typeface="Arial Black"/>
              <a:cs typeface="Arial Black"/>
            </a:endParaRPr>
          </a:p>
          <a:p>
            <a:pPr marL="12700" marR="1318895">
              <a:lnSpc>
                <a:spcPct val="111700"/>
              </a:lnSpc>
              <a:spcBef>
                <a:spcPts val="20"/>
              </a:spcBef>
            </a:pPr>
            <a:r>
              <a:rPr sz="2000" spc="-250" dirty="0">
                <a:latin typeface="Arial Black"/>
                <a:cs typeface="Arial Black"/>
              </a:rPr>
              <a:t>Talks </a:t>
            </a:r>
            <a:r>
              <a:rPr sz="2000" spc="-245" dirty="0">
                <a:latin typeface="Arial Black"/>
                <a:cs typeface="Arial Black"/>
              </a:rPr>
              <a:t>about </a:t>
            </a:r>
            <a:r>
              <a:rPr sz="2000" spc="-200" dirty="0">
                <a:latin typeface="Arial Black"/>
                <a:cs typeface="Arial Black"/>
              </a:rPr>
              <a:t>non-verbal  </a:t>
            </a:r>
            <a:r>
              <a:rPr sz="2000" spc="-265" dirty="0">
                <a:latin typeface="Arial Black"/>
                <a:cs typeface="Arial Black"/>
              </a:rPr>
              <a:t>communication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2600" y="4946651"/>
            <a:ext cx="8686800" cy="1672589"/>
          </a:xfrm>
          <a:custGeom>
            <a:avLst/>
            <a:gdLst/>
            <a:ahLst/>
            <a:cxnLst/>
            <a:rect l="l" t="t" r="r" b="b"/>
            <a:pathLst>
              <a:path w="8686800" h="1672590">
                <a:moveTo>
                  <a:pt x="4343400" y="684530"/>
                </a:moveTo>
                <a:lnTo>
                  <a:pt x="0" y="684530"/>
                </a:lnTo>
                <a:lnTo>
                  <a:pt x="0" y="1672590"/>
                </a:lnTo>
                <a:lnTo>
                  <a:pt x="4343400" y="1672590"/>
                </a:lnTo>
                <a:lnTo>
                  <a:pt x="4343400" y="684530"/>
                </a:lnTo>
                <a:close/>
              </a:path>
              <a:path w="8686800" h="1672590">
                <a:moveTo>
                  <a:pt x="8686800" y="0"/>
                </a:moveTo>
                <a:lnTo>
                  <a:pt x="4343400" y="0"/>
                </a:lnTo>
                <a:lnTo>
                  <a:pt x="4343400" y="684530"/>
                </a:lnTo>
                <a:lnTo>
                  <a:pt x="8686800" y="68453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16430" y="5052683"/>
            <a:ext cx="2668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35" dirty="0">
                <a:latin typeface="Arial Black"/>
                <a:cs typeface="Arial Black"/>
              </a:rPr>
              <a:t>Simultaneous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feedback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96000" y="5631179"/>
            <a:ext cx="4343400" cy="988060"/>
          </a:xfrm>
          <a:custGeom>
            <a:avLst/>
            <a:gdLst/>
            <a:ahLst/>
            <a:cxnLst/>
            <a:rect l="l" t="t" r="r" b="b"/>
            <a:pathLst>
              <a:path w="4343400" h="988059">
                <a:moveTo>
                  <a:pt x="4343400" y="0"/>
                </a:moveTo>
                <a:lnTo>
                  <a:pt x="0" y="0"/>
                </a:lnTo>
                <a:lnTo>
                  <a:pt x="0" y="988060"/>
                </a:lnTo>
                <a:lnTo>
                  <a:pt x="4343400" y="98806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96000" y="2819717"/>
            <a:ext cx="4124960" cy="309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100"/>
              </a:spcBef>
            </a:pPr>
            <a:r>
              <a:rPr sz="2000" spc="-200" dirty="0">
                <a:latin typeface="Arial Black"/>
                <a:cs typeface="Arial Black"/>
              </a:rPr>
              <a:t>Role </a:t>
            </a:r>
            <a:r>
              <a:rPr sz="2000" spc="-225" dirty="0">
                <a:latin typeface="Arial Black"/>
                <a:cs typeface="Arial Black"/>
              </a:rPr>
              <a:t>of </a:t>
            </a:r>
            <a:r>
              <a:rPr sz="2000" spc="-285" dirty="0">
                <a:latin typeface="Arial Black"/>
                <a:cs typeface="Arial Black"/>
              </a:rPr>
              <a:t>context </a:t>
            </a:r>
            <a:r>
              <a:rPr sz="2000" spc="-225" dirty="0">
                <a:latin typeface="Arial Black"/>
                <a:cs typeface="Arial Black"/>
              </a:rPr>
              <a:t>and </a:t>
            </a:r>
            <a:r>
              <a:rPr sz="2000" spc="-245" dirty="0">
                <a:latin typeface="Arial Black"/>
                <a:cs typeface="Arial Black"/>
              </a:rPr>
              <a:t>environment </a:t>
            </a:r>
            <a:r>
              <a:rPr sz="2000" spc="-220" dirty="0">
                <a:latin typeface="Arial Black"/>
                <a:cs typeface="Arial Black"/>
              </a:rPr>
              <a:t>are  </a:t>
            </a:r>
            <a:r>
              <a:rPr sz="2000" spc="-260" dirty="0">
                <a:latin typeface="Arial Black"/>
                <a:cs typeface="Arial Black"/>
              </a:rPr>
              <a:t>not </a:t>
            </a:r>
            <a:r>
              <a:rPr sz="2000" spc="-250" dirty="0">
                <a:latin typeface="Arial Black"/>
                <a:cs typeface="Arial Black"/>
              </a:rPr>
              <a:t>mentioned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45" dirty="0">
                <a:latin typeface="Arial Black"/>
                <a:cs typeface="Arial Black"/>
              </a:rPr>
              <a:t>other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models</a:t>
            </a:r>
            <a:endParaRPr sz="2000" dirty="0">
              <a:latin typeface="Arial Black"/>
              <a:cs typeface="Arial Black"/>
            </a:endParaRPr>
          </a:p>
          <a:p>
            <a:pPr marL="12700" marR="73025">
              <a:lnSpc>
                <a:spcPct val="111700"/>
              </a:lnSpc>
              <a:spcBef>
                <a:spcPts val="25"/>
              </a:spcBef>
            </a:pPr>
            <a:r>
              <a:rPr sz="2000" spc="-265" dirty="0">
                <a:latin typeface="Arial Black"/>
                <a:cs typeface="Arial Black"/>
              </a:rPr>
              <a:t>Not </a:t>
            </a:r>
            <a:r>
              <a:rPr sz="2000" spc="-235" dirty="0">
                <a:latin typeface="Arial Black"/>
                <a:cs typeface="Arial Black"/>
              </a:rPr>
              <a:t>necessarily </a:t>
            </a:r>
            <a:r>
              <a:rPr sz="2000" spc="-225" dirty="0">
                <a:latin typeface="Arial Black"/>
                <a:cs typeface="Arial Black"/>
              </a:rPr>
              <a:t>have </a:t>
            </a:r>
            <a:r>
              <a:rPr sz="2000" spc="-265" dirty="0">
                <a:latin typeface="Arial Black"/>
                <a:cs typeface="Arial Black"/>
              </a:rPr>
              <a:t>the </a:t>
            </a:r>
            <a:r>
              <a:rPr sz="2000" spc="-270" dirty="0">
                <a:latin typeface="Arial Black"/>
                <a:cs typeface="Arial Black"/>
              </a:rPr>
              <a:t>concept </a:t>
            </a:r>
            <a:r>
              <a:rPr sz="2000" spc="-220" dirty="0">
                <a:latin typeface="Arial Black"/>
                <a:cs typeface="Arial Black"/>
              </a:rPr>
              <a:t>of  </a:t>
            </a:r>
            <a:r>
              <a:rPr sz="2000" spc="-225" dirty="0">
                <a:latin typeface="Arial Black"/>
                <a:cs typeface="Arial Black"/>
              </a:rPr>
              <a:t>noise</a:t>
            </a:r>
            <a:endParaRPr sz="2000" dirty="0">
              <a:latin typeface="Arial Black"/>
              <a:cs typeface="Arial Black"/>
            </a:endParaRPr>
          </a:p>
          <a:p>
            <a:pPr marL="12700">
              <a:spcBef>
                <a:spcPts val="1360"/>
              </a:spcBef>
            </a:pPr>
            <a:r>
              <a:rPr sz="2000" spc="-225" dirty="0">
                <a:latin typeface="Arial Black"/>
                <a:cs typeface="Arial Black"/>
              </a:rPr>
              <a:t>Ignores </a:t>
            </a:r>
            <a:r>
              <a:rPr sz="2000" spc="-200" dirty="0">
                <a:latin typeface="Arial Black"/>
                <a:cs typeface="Arial Black"/>
              </a:rPr>
              <a:t>non-verbal</a:t>
            </a:r>
            <a:r>
              <a:rPr sz="2000" spc="-5" dirty="0">
                <a:latin typeface="Arial Black"/>
                <a:cs typeface="Arial Black"/>
              </a:rPr>
              <a:t> </a:t>
            </a:r>
            <a:r>
              <a:rPr sz="2000" spc="-270" dirty="0">
                <a:latin typeface="Arial Black"/>
                <a:cs typeface="Arial Black"/>
              </a:rPr>
              <a:t>communication</a:t>
            </a:r>
            <a:endParaRPr sz="2000" dirty="0">
              <a:latin typeface="Arial Black"/>
              <a:cs typeface="Arial Black"/>
            </a:endParaRPr>
          </a:p>
          <a:p>
            <a:pPr marL="12700" marR="88900">
              <a:lnSpc>
                <a:spcPct val="111700"/>
              </a:lnSpc>
              <a:spcBef>
                <a:spcPts val="1639"/>
              </a:spcBef>
            </a:pPr>
            <a:r>
              <a:rPr sz="2000" spc="-240" dirty="0">
                <a:latin typeface="Arial Black"/>
                <a:cs typeface="Arial Black"/>
              </a:rPr>
              <a:t>Feedback </a:t>
            </a:r>
            <a:r>
              <a:rPr sz="2000" spc="-270" dirty="0">
                <a:latin typeface="Arial Black"/>
                <a:cs typeface="Arial Black"/>
              </a:rPr>
              <a:t>comes </a:t>
            </a:r>
            <a:r>
              <a:rPr sz="2000" spc="-250" dirty="0">
                <a:latin typeface="Arial Black"/>
                <a:cs typeface="Arial Black"/>
              </a:rPr>
              <a:t>later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54" dirty="0">
                <a:latin typeface="Arial Black"/>
                <a:cs typeface="Arial Black"/>
              </a:rPr>
              <a:t>interaction  </a:t>
            </a:r>
            <a:r>
              <a:rPr sz="2000" spc="-250" dirty="0">
                <a:latin typeface="Arial Black"/>
                <a:cs typeface="Arial Black"/>
              </a:rPr>
              <a:t>model </a:t>
            </a:r>
            <a:r>
              <a:rPr sz="2000" spc="-225" dirty="0">
                <a:latin typeface="Arial Black"/>
                <a:cs typeface="Arial Black"/>
              </a:rPr>
              <a:t>and is </a:t>
            </a:r>
            <a:r>
              <a:rPr sz="2000" spc="-260" dirty="0">
                <a:latin typeface="Arial Black"/>
                <a:cs typeface="Arial Black"/>
              </a:rPr>
              <a:t>not </a:t>
            </a:r>
            <a:r>
              <a:rPr sz="2000" spc="-240" dirty="0">
                <a:latin typeface="Arial Black"/>
                <a:cs typeface="Arial Black"/>
              </a:rPr>
              <a:t>included </a:t>
            </a:r>
            <a:r>
              <a:rPr sz="2000" spc="-225" dirty="0">
                <a:latin typeface="Arial Black"/>
                <a:cs typeface="Arial Black"/>
              </a:rPr>
              <a:t>in linear  </a:t>
            </a:r>
            <a:r>
              <a:rPr sz="2000" spc="-250" dirty="0">
                <a:latin typeface="Arial Black"/>
                <a:cs typeface="Arial Black"/>
              </a:rPr>
              <a:t>model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541269" y="190500"/>
            <a:ext cx="4667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5080" indent="-87630"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Differences Between Transactional  and Other Communication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269" y="948690"/>
            <a:ext cx="875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Dean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67469" y="948690"/>
            <a:ext cx="1447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nlund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9918" y="948690"/>
            <a:ext cx="4261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64030" algn="l"/>
                <a:tab pos="2230755" algn="l"/>
              </a:tabLst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proposed	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transactional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869" y="1375409"/>
            <a:ext cx="1623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13180" algn="l"/>
              </a:tabLst>
            </a:pP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ode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l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3537" y="1375409"/>
            <a:ext cx="2422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co</a:t>
            </a:r>
            <a:r>
              <a:rPr sz="2800" spc="25" dirty="0">
                <a:solidFill>
                  <a:srgbClr val="434343"/>
                </a:solidFill>
                <a:latin typeface="Arial"/>
                <a:cs typeface="Arial"/>
              </a:rPr>
              <a:t>m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uni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4869" y="1800859"/>
            <a:ext cx="2082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interpersonal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8463" y="1800859"/>
            <a:ext cx="2422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communication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0232" y="1375410"/>
            <a:ext cx="3331845" cy="87756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3550" marR="5080" indent="-451484">
              <a:lnSpc>
                <a:spcPts val="3350"/>
              </a:lnSpc>
              <a:spcBef>
                <a:spcPts val="219"/>
              </a:spcBef>
              <a:tabLst>
                <a:tab pos="619760" algn="l"/>
                <a:tab pos="1742439" algn="l"/>
                <a:tab pos="2487930" algn="l"/>
              </a:tabLst>
            </a:pP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n	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1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9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7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0	f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r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bas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4869" y="2227579"/>
            <a:ext cx="592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42669" algn="l"/>
                <a:tab pos="2726055" algn="l"/>
                <a:tab pos="3755390" algn="l"/>
                <a:tab pos="5617210" algn="l"/>
              </a:tabLst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ha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	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endin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g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an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d	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ece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g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73206" y="1800859"/>
            <a:ext cx="16490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spcBef>
                <a:spcPts val="100"/>
              </a:spcBef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ula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es  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sages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4869" y="2654300"/>
            <a:ext cx="7988934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happens simultaneously between people which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is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popularly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known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as Barlund's Transactional Model  of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Communication.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model has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been further  adapted</a:t>
            </a:r>
            <a:r>
              <a:rPr sz="2800" spc="2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800" spc="2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reformed</a:t>
            </a:r>
            <a:r>
              <a:rPr sz="2800" spc="2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by</a:t>
            </a:r>
            <a:r>
              <a:rPr sz="2800" spc="1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other</a:t>
            </a:r>
            <a:r>
              <a:rPr sz="2800" spc="2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theorists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4869" y="4361179"/>
            <a:ext cx="4420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098675" algn="l"/>
              </a:tabLst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G</a:t>
            </a:r>
            <a:r>
              <a:rPr sz="2800" b="1" spc="-5" dirty="0">
                <a:latin typeface="Arial"/>
                <a:cs typeface="Arial"/>
              </a:rPr>
              <a:t>e</a:t>
            </a:r>
            <a:r>
              <a:rPr sz="2800" b="1" spc="-10" dirty="0">
                <a:latin typeface="Arial"/>
                <a:cs typeface="Arial"/>
              </a:rPr>
              <a:t>n</a:t>
            </a:r>
            <a:r>
              <a:rPr sz="2800" b="1" spc="-5" dirty="0">
                <a:latin typeface="Arial"/>
                <a:cs typeface="Arial"/>
              </a:rPr>
              <a:t>era</a:t>
            </a:r>
            <a:r>
              <a:rPr sz="2800" b="1" dirty="0">
                <a:latin typeface="Arial"/>
                <a:cs typeface="Arial"/>
              </a:rPr>
              <a:t>l	</a:t>
            </a:r>
            <a:r>
              <a:rPr sz="2800" b="1" spc="-15" dirty="0">
                <a:latin typeface="Arial"/>
                <a:cs typeface="Arial"/>
              </a:rPr>
              <a:t>T</a:t>
            </a:r>
            <a:r>
              <a:rPr sz="2800" b="1" spc="-5" dirty="0">
                <a:latin typeface="Arial"/>
                <a:cs typeface="Arial"/>
              </a:rPr>
              <a:t>ra</a:t>
            </a:r>
            <a:r>
              <a:rPr sz="2800" b="1" spc="-10" dirty="0">
                <a:latin typeface="Arial"/>
                <a:cs typeface="Arial"/>
              </a:rPr>
              <a:t>n</a:t>
            </a:r>
            <a:r>
              <a:rPr sz="2800" b="1" spc="-5" dirty="0">
                <a:latin typeface="Arial"/>
                <a:cs typeface="Arial"/>
              </a:rPr>
              <a:t>sac</a:t>
            </a:r>
            <a:r>
              <a:rPr sz="2800" b="1" spc="5" dirty="0">
                <a:latin typeface="Arial"/>
                <a:cs typeface="Arial"/>
              </a:rPr>
              <a:t>t</a:t>
            </a:r>
            <a:r>
              <a:rPr sz="2800" b="1" dirty="0">
                <a:latin typeface="Arial"/>
                <a:cs typeface="Arial"/>
              </a:rPr>
              <a:t>i</a:t>
            </a:r>
            <a:r>
              <a:rPr sz="2800" b="1" spc="-15" dirty="0">
                <a:latin typeface="Arial"/>
                <a:cs typeface="Arial"/>
              </a:rPr>
              <a:t>on</a:t>
            </a:r>
            <a:r>
              <a:rPr sz="2800" b="1" spc="10" dirty="0">
                <a:latin typeface="Arial"/>
                <a:cs typeface="Arial"/>
              </a:rPr>
              <a:t>a</a:t>
            </a:r>
            <a:r>
              <a:rPr sz="2800" b="1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9910" y="4361179"/>
            <a:ext cx="13417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7960">
              <a:spcBef>
                <a:spcPts val="100"/>
              </a:spcBef>
            </a:pPr>
            <a:r>
              <a:rPr sz="2800" b="1" spc="-15" dirty="0">
                <a:latin typeface="Arial"/>
                <a:cs typeface="Arial"/>
              </a:rPr>
              <a:t>M</a:t>
            </a:r>
            <a:r>
              <a:rPr sz="2800" b="1" spc="-5" dirty="0">
                <a:latin typeface="Arial"/>
                <a:cs typeface="Arial"/>
              </a:rPr>
              <a:t>o</a:t>
            </a:r>
            <a:r>
              <a:rPr sz="2800" b="1" spc="-15" dirty="0">
                <a:latin typeface="Arial"/>
                <a:cs typeface="Arial"/>
              </a:rPr>
              <a:t>d</a:t>
            </a:r>
            <a:r>
              <a:rPr sz="2800" b="1" spc="-5" dirty="0">
                <a:latin typeface="Arial"/>
                <a:cs typeface="Arial"/>
              </a:rPr>
              <a:t>e</a:t>
            </a:r>
            <a:r>
              <a:rPr sz="2800" b="1" spc="40" dirty="0"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.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trend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85853" y="4361179"/>
            <a:ext cx="19431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spcBef>
                <a:spcPts val="100"/>
              </a:spcBef>
              <a:tabLst>
                <a:tab pos="959485" algn="l"/>
                <a:tab pos="1055370" algn="l"/>
              </a:tabLst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Th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e	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odel  o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f		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inear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9541" y="5214620"/>
            <a:ext cx="3390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80440" algn="l"/>
              </a:tabLst>
            </a:pPr>
            <a:r>
              <a:rPr sz="2800" b="1" spc="5" dirty="0">
                <a:latin typeface="Arial"/>
                <a:cs typeface="Arial"/>
              </a:rPr>
              <a:t>w</a:t>
            </a:r>
            <a:r>
              <a:rPr sz="2800" b="1" spc="-5" dirty="0">
                <a:latin typeface="Arial"/>
                <a:cs typeface="Arial"/>
              </a:rPr>
              <a:t>a</a:t>
            </a:r>
            <a:r>
              <a:rPr sz="2800" b="1" dirty="0">
                <a:latin typeface="Arial"/>
                <a:cs typeface="Arial"/>
              </a:rPr>
              <a:t>y	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mm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un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cat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4869" y="4787900"/>
            <a:ext cx="43357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807210" algn="l"/>
                <a:tab pos="3267710" algn="l"/>
              </a:tabLst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shifted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from	the  model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800" b="1" spc="-15" dirty="0">
                <a:latin typeface="Arial"/>
                <a:cs typeface="Arial"/>
              </a:rPr>
              <a:t>dynamic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800" b="1" dirty="0">
                <a:latin typeface="Arial"/>
                <a:cs typeface="Arial"/>
              </a:rPr>
              <a:t>two 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model.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DB39EA84-3843-43B8-963A-E2EFD0487608}"/>
              </a:ext>
            </a:extLst>
          </p:cNvPr>
          <p:cNvSpPr txBox="1">
            <a:spLocks/>
          </p:cNvSpPr>
          <p:nvPr/>
        </p:nvSpPr>
        <p:spPr>
          <a:xfrm>
            <a:off x="1627120" y="184747"/>
            <a:ext cx="89377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4000" b="1" kern="0" spc="35" dirty="0">
                <a:solidFill>
                  <a:sysClr val="windowText" lastClr="000000"/>
                </a:solidFill>
              </a:rPr>
              <a:t>BARNLUND’S</a:t>
            </a:r>
            <a:r>
              <a:rPr lang="en-IN" sz="4000" b="1" kern="0" spc="-20" dirty="0">
                <a:solidFill>
                  <a:sysClr val="windowText" lastClr="000000"/>
                </a:solidFill>
              </a:rPr>
              <a:t> </a:t>
            </a:r>
            <a:r>
              <a:rPr lang="en-IN" sz="4000" b="1" kern="0" spc="-15" dirty="0">
                <a:solidFill>
                  <a:sysClr val="windowText" lastClr="000000"/>
                </a:solidFill>
              </a:rPr>
              <a:t>TRANSACTIONAL MODEL</a:t>
            </a:r>
            <a:endParaRPr lang="en-IN" sz="4000" b="1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222" y="479762"/>
            <a:ext cx="8937759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200" spc="35" dirty="0"/>
              <a:t>BARNLUND’S</a:t>
            </a:r>
            <a:r>
              <a:rPr sz="4200" spc="-20" dirty="0"/>
              <a:t> </a:t>
            </a:r>
            <a:r>
              <a:rPr sz="4200" spc="-15" dirty="0"/>
              <a:t>TRANSACTIONAL</a:t>
            </a:r>
            <a:r>
              <a:rPr lang="en-IN" sz="4200" spc="-15" dirty="0"/>
              <a:t> MODEL</a:t>
            </a:r>
            <a:endParaRPr sz="4200" dirty="0"/>
          </a:p>
        </p:txBody>
      </p:sp>
      <p:sp>
        <p:nvSpPr>
          <p:cNvPr id="4" name="object 4"/>
          <p:cNvSpPr txBox="1"/>
          <p:nvPr/>
        </p:nvSpPr>
        <p:spPr>
          <a:xfrm>
            <a:off x="1745691" y="1670431"/>
            <a:ext cx="22987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Wingdings"/>
                <a:cs typeface="Wingdings"/>
              </a:rPr>
              <a:t></a:t>
            </a:r>
            <a:endParaRPr>
              <a:latin typeface="Wingdings"/>
              <a:cs typeface="Wingdings"/>
            </a:endParaRPr>
          </a:p>
          <a:p>
            <a:pPr marL="12700">
              <a:spcBef>
                <a:spcPts val="1440"/>
              </a:spcBef>
            </a:pPr>
            <a:r>
              <a:rPr dirty="0">
                <a:latin typeface="Wingdings"/>
                <a:cs typeface="Wingdings"/>
              </a:rPr>
              <a:t></a:t>
            </a:r>
            <a:endParaRPr>
              <a:latin typeface="Wingdings"/>
              <a:cs typeface="Wingdings"/>
            </a:endParaRPr>
          </a:p>
          <a:p>
            <a:pPr marL="12700">
              <a:spcBef>
                <a:spcPts val="1440"/>
              </a:spcBef>
            </a:pPr>
            <a:r>
              <a:rPr dirty="0">
                <a:latin typeface="Wingdings"/>
                <a:cs typeface="Wingdings"/>
              </a:rPr>
              <a:t></a:t>
            </a:r>
            <a:endParaRPr>
              <a:latin typeface="Wingdings"/>
              <a:cs typeface="Wingdings"/>
            </a:endParaRPr>
          </a:p>
          <a:p>
            <a:pPr marL="12700">
              <a:spcBef>
                <a:spcPts val="1440"/>
              </a:spcBef>
            </a:pPr>
            <a:r>
              <a:rPr dirty="0">
                <a:latin typeface="Wingdings"/>
                <a:cs typeface="Wingdings"/>
              </a:rPr>
              <a:t></a:t>
            </a:r>
            <a:endParaRPr>
              <a:latin typeface="Wingdings"/>
              <a:cs typeface="Wingdings"/>
            </a:endParaRPr>
          </a:p>
          <a:p>
            <a:pPr marL="12700">
              <a:spcBef>
                <a:spcPts val="1445"/>
              </a:spcBef>
            </a:pPr>
            <a:r>
              <a:rPr dirty="0">
                <a:latin typeface="Wingdings"/>
                <a:cs typeface="Wingdings"/>
              </a:rPr>
              <a:t></a:t>
            </a:r>
            <a:endParaRPr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5691" y="5054853"/>
            <a:ext cx="26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420" dirty="0">
                <a:latin typeface="Wingdings"/>
                <a:cs typeface="Wingdings"/>
              </a:rPr>
              <a:t></a:t>
            </a:r>
            <a:endParaRPr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6315" y="1565671"/>
            <a:ext cx="4014470" cy="423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2555">
              <a:lnSpc>
                <a:spcPct val="125099"/>
              </a:lnSpc>
              <a:spcBef>
                <a:spcPts val="95"/>
              </a:spcBef>
            </a:pPr>
            <a:r>
              <a:rPr sz="2400" dirty="0">
                <a:latin typeface="Carlito"/>
                <a:cs typeface="Carlito"/>
              </a:rPr>
              <a:t>Multi </a:t>
            </a:r>
            <a:r>
              <a:rPr sz="2400" spc="-15" dirty="0">
                <a:latin typeface="Carlito"/>
                <a:cs typeface="Carlito"/>
              </a:rPr>
              <a:t>Layered </a:t>
            </a:r>
            <a:r>
              <a:rPr sz="2400" spc="-10" dirty="0">
                <a:latin typeface="Carlito"/>
                <a:cs typeface="Carlito"/>
              </a:rPr>
              <a:t>Feedback </a:t>
            </a:r>
            <a:r>
              <a:rPr sz="2400" spc="-25" dirty="0">
                <a:latin typeface="Carlito"/>
                <a:cs typeface="Carlito"/>
              </a:rPr>
              <a:t>system  </a:t>
            </a:r>
            <a:r>
              <a:rPr sz="2400" spc="-5" dirty="0">
                <a:latin typeface="Carlito"/>
                <a:cs typeface="Carlito"/>
              </a:rPr>
              <a:t>Public </a:t>
            </a:r>
            <a:r>
              <a:rPr sz="2400" dirty="0">
                <a:latin typeface="Carlito"/>
                <a:cs typeface="Carlito"/>
              </a:rPr>
              <a:t>cues – </a:t>
            </a:r>
            <a:r>
              <a:rPr sz="2400" spc="-10" dirty="0">
                <a:latin typeface="Carlito"/>
                <a:cs typeface="Carlito"/>
              </a:rPr>
              <a:t>Environment  </a:t>
            </a:r>
            <a:r>
              <a:rPr sz="2400" spc="-15" dirty="0">
                <a:latin typeface="Carlito"/>
                <a:cs typeface="Carlito"/>
              </a:rPr>
              <a:t>Private </a:t>
            </a:r>
            <a:r>
              <a:rPr sz="2400" dirty="0">
                <a:latin typeface="Carlito"/>
                <a:cs typeface="Carlito"/>
              </a:rPr>
              <a:t>cues – </a:t>
            </a:r>
            <a:r>
              <a:rPr sz="2400" spc="-5" dirty="0">
                <a:latin typeface="Carlito"/>
                <a:cs typeface="Carlito"/>
              </a:rPr>
              <a:t>Senses  </a:t>
            </a:r>
            <a:r>
              <a:rPr sz="2400" spc="-10" dirty="0">
                <a:latin typeface="Carlito"/>
                <a:cs typeface="Carlito"/>
              </a:rPr>
              <a:t>Behavioural </a:t>
            </a:r>
            <a:r>
              <a:rPr sz="2400" dirty="0">
                <a:latin typeface="Carlito"/>
                <a:cs typeface="Carlito"/>
              </a:rPr>
              <a:t>cues – </a:t>
            </a:r>
            <a:r>
              <a:rPr sz="2400" spc="-5" dirty="0">
                <a:latin typeface="Carlito"/>
                <a:cs typeface="Carlito"/>
              </a:rPr>
              <a:t>Non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Verbal</a:t>
            </a:r>
            <a:endParaRPr sz="2400">
              <a:latin typeface="Carlito"/>
              <a:cs typeface="Carlito"/>
            </a:endParaRPr>
          </a:p>
          <a:p>
            <a:pPr marL="12700" marR="5080">
              <a:spcBef>
                <a:spcPts val="720"/>
              </a:spcBef>
            </a:pPr>
            <a:r>
              <a:rPr sz="2400" spc="-10" dirty="0">
                <a:latin typeface="Carlito"/>
                <a:cs typeface="Carlito"/>
              </a:rPr>
              <a:t>Shared </a:t>
            </a:r>
            <a:r>
              <a:rPr sz="2400" spc="-5" dirty="0">
                <a:latin typeface="Carlito"/>
                <a:cs typeface="Carlito"/>
              </a:rPr>
              <a:t>field experience of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5" dirty="0">
                <a:latin typeface="Carlito"/>
                <a:cs typeface="Carlito"/>
              </a:rPr>
              <a:t>sender </a:t>
            </a:r>
            <a:r>
              <a:rPr sz="2400" dirty="0">
                <a:latin typeface="Carlito"/>
                <a:cs typeface="Carlito"/>
              </a:rPr>
              <a:t>&amp; </a:t>
            </a:r>
            <a:r>
              <a:rPr sz="2400" spc="-35" dirty="0">
                <a:latin typeface="Carlito"/>
                <a:cs typeface="Carlito"/>
              </a:rPr>
              <a:t>receiver. </a:t>
            </a:r>
            <a:r>
              <a:rPr sz="2400" spc="-10" dirty="0">
                <a:latin typeface="Carlito"/>
                <a:cs typeface="Carlito"/>
              </a:rPr>
              <a:t>Simultaneous  </a:t>
            </a:r>
            <a:r>
              <a:rPr sz="2400" spc="-5" dirty="0">
                <a:latin typeface="Carlito"/>
                <a:cs typeface="Carlito"/>
              </a:rPr>
              <a:t>message sending, noise </a:t>
            </a:r>
            <a:r>
              <a:rPr sz="2400" dirty="0">
                <a:latin typeface="Carlito"/>
                <a:cs typeface="Carlito"/>
              </a:rPr>
              <a:t>&amp;  </a:t>
            </a:r>
            <a:r>
              <a:rPr sz="2400" spc="-10" dirty="0">
                <a:latin typeface="Carlito"/>
                <a:cs typeface="Carlito"/>
              </a:rPr>
              <a:t>feedback.</a:t>
            </a:r>
            <a:endParaRPr sz="2400">
              <a:latin typeface="Carlito"/>
              <a:cs typeface="Carlito"/>
            </a:endParaRPr>
          </a:p>
          <a:p>
            <a:pPr marL="12700" marR="13970">
              <a:spcBef>
                <a:spcPts val="720"/>
              </a:spcBef>
            </a:pPr>
            <a:r>
              <a:rPr sz="2400" spc="-10" dirty="0">
                <a:latin typeface="Carlito"/>
                <a:cs typeface="Carlito"/>
              </a:rPr>
              <a:t>Complex. </a:t>
            </a:r>
            <a:r>
              <a:rPr sz="2400" dirty="0">
                <a:latin typeface="Carlito"/>
                <a:cs typeface="Carlito"/>
              </a:rPr>
              <a:t>Both </a:t>
            </a:r>
            <a:r>
              <a:rPr sz="2400" spc="-10" dirty="0">
                <a:latin typeface="Carlito"/>
                <a:cs typeface="Carlito"/>
              </a:rPr>
              <a:t>must </a:t>
            </a:r>
            <a:r>
              <a:rPr sz="2400" spc="-15" dirty="0">
                <a:latin typeface="Carlito"/>
                <a:cs typeface="Carlito"/>
              </a:rPr>
              <a:t>understand  </a:t>
            </a:r>
            <a:r>
              <a:rPr sz="2400" spc="-10" dirty="0">
                <a:latin typeface="Carlito"/>
                <a:cs typeface="Carlito"/>
              </a:rPr>
              <a:t>codes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5767" y="1642872"/>
            <a:ext cx="4148328" cy="428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1310" y="1482090"/>
            <a:ext cx="86233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spcBef>
                <a:spcPts val="100"/>
              </a:spcBef>
              <a:buSzPct val="80000"/>
              <a:buFont typeface="Arial" panose="020B0604020202020204" pitchFamily="34" charset="0"/>
              <a:buChar char="•"/>
              <a:tabLst>
                <a:tab pos="608965" algn="l"/>
                <a:tab pos="609600" algn="l"/>
              </a:tabLst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Barnlund’s model is very</a:t>
            </a:r>
            <a:r>
              <a:rPr sz="28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complex.</a:t>
            </a:r>
            <a:endParaRPr sz="2800" dirty="0">
              <a:latin typeface="Arial"/>
              <a:cs typeface="Arial"/>
            </a:endParaRPr>
          </a:p>
          <a:p>
            <a:pPr marL="495300" marR="30480" indent="-457200">
              <a:buSzPct val="80000"/>
              <a:buFont typeface="Arial" panose="020B0604020202020204" pitchFamily="34" charset="0"/>
              <a:buChar char="•"/>
              <a:tabLst>
                <a:tab pos="608965" algn="l"/>
                <a:tab pos="609600" algn="l"/>
                <a:tab pos="1033144" algn="l"/>
                <a:tab pos="1794510" algn="l"/>
                <a:tab pos="2640330" algn="l"/>
                <a:tab pos="2808605" algn="l"/>
                <a:tab pos="3288665" algn="l"/>
                <a:tab pos="4134485" algn="l"/>
                <a:tab pos="5320030" algn="l"/>
                <a:tab pos="7520940" algn="l"/>
              </a:tabLst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Both	the	sender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and	receiver must  understand	the	codes sent by the  other. So	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they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must each possess 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	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similar "code book". (The</a:t>
            </a:r>
            <a:r>
              <a:rPr sz="2800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concept  of code book is</a:t>
            </a:r>
            <a:r>
              <a:rPr sz="2800" spc="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not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mentioned	in  the model but</a:t>
            </a:r>
            <a:r>
              <a:rPr sz="28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understood.)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151129"/>
            <a:ext cx="8779510" cy="68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420623"/>
            <a:ext cx="5995670" cy="753110"/>
            <a:chOff x="1219200" y="420623"/>
            <a:chExt cx="5995670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420623"/>
              <a:ext cx="5995415" cy="75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1018031"/>
              <a:ext cx="5483352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2" y="530175"/>
            <a:ext cx="5402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TYPES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-30" dirty="0"/>
              <a:t>COMMUNICATION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75940" y="1396644"/>
            <a:ext cx="5784850" cy="4618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spcBef>
                <a:spcPts val="7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Intraspecific</a:t>
            </a:r>
            <a:r>
              <a:rPr sz="2200" b="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 </a:t>
            </a:r>
            <a:r>
              <a:rPr sz="2200" b="1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communication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760"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communication within a single</a:t>
            </a:r>
            <a:r>
              <a:rPr sz="2200" spc="3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species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817244" lvl="2" indent="-229235">
              <a:spcBef>
                <a:spcPts val="450"/>
              </a:spcBef>
              <a:buClr>
                <a:srgbClr val="FDB809"/>
              </a:buClr>
              <a:buFont typeface="Arial"/>
              <a:buChar char=""/>
              <a:tabLst>
                <a:tab pos="817244" algn="l"/>
                <a:tab pos="817880" algn="l"/>
              </a:tabLst>
            </a:pP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Eg. Honeybee</a:t>
            </a:r>
            <a:r>
              <a:rPr spc="-3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dance</a:t>
            </a:r>
            <a:endParaRPr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58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Interspecific</a:t>
            </a:r>
            <a:r>
              <a:rPr sz="2200" b="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 </a:t>
            </a:r>
            <a:r>
              <a:rPr sz="2200" b="1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communication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760"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Prey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</a:t>
            </a:r>
            <a:r>
              <a:rPr sz="2200" spc="2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predator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817244" lvl="2" indent="-229235">
              <a:spcBef>
                <a:spcPts val="484"/>
              </a:spcBef>
              <a:buClr>
                <a:srgbClr val="FDB809"/>
              </a:buClr>
              <a:buFont typeface="Arial"/>
              <a:buChar char=""/>
              <a:tabLst>
                <a:tab pos="817244" algn="l"/>
                <a:tab pos="817880" algn="l"/>
              </a:tabLst>
            </a:pP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Eg. </a:t>
            </a:r>
            <a:r>
              <a:rPr sz="2000" spc="-10" dirty="0">
                <a:solidFill>
                  <a:prstClr val="black"/>
                </a:solidFill>
                <a:latin typeface="Caladea"/>
                <a:cs typeface="Caladea"/>
              </a:rPr>
              <a:t>warning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colouration </a:t>
            </a: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in</a:t>
            </a:r>
            <a:r>
              <a:rPr sz="2000" spc="33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ladea"/>
                <a:cs typeface="Caladea"/>
              </a:rPr>
              <a:t>wasps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760"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Predator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</a:t>
            </a:r>
            <a:r>
              <a:rPr sz="2200" spc="3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prey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870585" marR="5080" lvl="2" indent="-281940">
              <a:lnSpc>
                <a:spcPct val="120000"/>
              </a:lnSpc>
              <a:spcBef>
                <a:spcPts val="10"/>
              </a:spcBef>
              <a:buClr>
                <a:srgbClr val="FDB809"/>
              </a:buClr>
              <a:buFont typeface="Arial"/>
              <a:buChar char=""/>
              <a:tabLst>
                <a:tab pos="817244" algn="l"/>
                <a:tab pos="817880" algn="l"/>
              </a:tabLst>
            </a:pP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Some predators communicate to </a:t>
            </a:r>
            <a:r>
              <a:rPr sz="2000" spc="-15" dirty="0">
                <a:solidFill>
                  <a:prstClr val="black"/>
                </a:solidFill>
                <a:latin typeface="Caladea"/>
                <a:cs typeface="Caladea"/>
              </a:rPr>
              <a:t>prey </a:t>
            </a:r>
            <a:r>
              <a:rPr lang="en-IN" sz="2000" spc="-15" dirty="0">
                <a:solidFill>
                  <a:prstClr val="black"/>
                </a:solidFill>
                <a:latin typeface="Caladea"/>
                <a:cs typeface="Caladea"/>
              </a:rPr>
              <a:t>to </a:t>
            </a:r>
            <a:r>
              <a:rPr sz="2000" spc="-10" dirty="0">
                <a:solidFill>
                  <a:prstClr val="black"/>
                </a:solidFill>
                <a:latin typeface="Caladea"/>
                <a:cs typeface="Caladea"/>
              </a:rPr>
              <a:t>make 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them easier to </a:t>
            </a: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catch, in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effect </a:t>
            </a:r>
            <a:r>
              <a:rPr sz="2000" spc="-10" dirty="0">
                <a:solidFill>
                  <a:prstClr val="black"/>
                </a:solidFill>
                <a:latin typeface="Caladea"/>
                <a:cs typeface="Caladea"/>
              </a:rPr>
              <a:t>deceiving</a:t>
            </a:r>
            <a:r>
              <a:rPr sz="2000" spc="-9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them.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870585" lvl="2" indent="-282575">
              <a:spcBef>
                <a:spcPts val="480"/>
              </a:spcBef>
              <a:buClr>
                <a:srgbClr val="FDB809"/>
              </a:buClr>
              <a:buFont typeface="Arial"/>
              <a:buChar char=""/>
              <a:tabLst>
                <a:tab pos="870585" algn="l"/>
                <a:tab pos="871219" algn="l"/>
              </a:tabLst>
            </a:pP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Eg.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Angler</a:t>
            </a:r>
            <a:r>
              <a:rPr sz="2000" spc="-3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fish</a:t>
            </a:r>
          </a:p>
          <a:p>
            <a:pPr marL="570230" lvl="1" indent="-238760"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Human/animal</a:t>
            </a:r>
            <a:r>
              <a:rPr sz="220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communication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817244" lvl="2" indent="-229235">
              <a:spcBef>
                <a:spcPts val="445"/>
              </a:spcBef>
              <a:buClr>
                <a:srgbClr val="FDB809"/>
              </a:buClr>
              <a:buFont typeface="Arial"/>
              <a:buChar char=""/>
              <a:tabLst>
                <a:tab pos="817244" algn="l"/>
                <a:tab pos="817880" algn="l"/>
              </a:tabLst>
            </a:pP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During </a:t>
            </a:r>
            <a:r>
              <a:rPr dirty="0">
                <a:solidFill>
                  <a:prstClr val="black"/>
                </a:solidFill>
                <a:latin typeface="Caladea"/>
                <a:cs typeface="Caladea"/>
              </a:rPr>
              <a:t>domestication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r>
              <a:rPr spc="-3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pc="-5" dirty="0">
                <a:solidFill>
                  <a:prstClr val="black"/>
                </a:solidFill>
                <a:latin typeface="Caladea"/>
                <a:cs typeface="Caladea"/>
              </a:rPr>
              <a:t>animals</a:t>
            </a:r>
            <a:endParaRPr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1900" y="139700"/>
            <a:ext cx="8026400" cy="6578600"/>
            <a:chOff x="977900" y="139700"/>
            <a:chExt cx="8026400" cy="6578600"/>
          </a:xfrm>
        </p:grpSpPr>
        <p:sp>
          <p:nvSpPr>
            <p:cNvPr id="8" name="object 8"/>
            <p:cNvSpPr/>
            <p:nvPr/>
          </p:nvSpPr>
          <p:spPr>
            <a:xfrm>
              <a:off x="7137780" y="4114736"/>
              <a:ext cx="1615694" cy="2432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29400" y="1600200"/>
              <a:ext cx="2209800" cy="19949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90600" y="152400"/>
              <a:ext cx="8001000" cy="6553200"/>
            </a:xfrm>
            <a:custGeom>
              <a:avLst/>
              <a:gdLst/>
              <a:ahLst/>
              <a:cxnLst/>
              <a:rect l="l" t="t" r="r" b="b"/>
              <a:pathLst>
                <a:path w="8001000" h="6553200">
                  <a:moveTo>
                    <a:pt x="0" y="6553200"/>
                  </a:moveTo>
                  <a:lnTo>
                    <a:pt x="8001000" y="65532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6271" y="1482090"/>
            <a:ext cx="822007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 algn="just">
              <a:lnSpc>
                <a:spcPct val="99900"/>
              </a:lnSpc>
              <a:spcBef>
                <a:spcPts val="100"/>
              </a:spcBef>
            </a:pP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Interactive 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model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(also known as  </a:t>
            </a:r>
            <a:r>
              <a:rPr sz="2800" u="heavy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Arial"/>
                <a:cs typeface="Arial"/>
              </a:rPr>
              <a:t>convergence </a:t>
            </a:r>
            <a:r>
              <a:rPr sz="2800" u="heavy" spc="1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Arial"/>
                <a:cs typeface="Arial"/>
              </a:rPr>
              <a:t>model</a:t>
            </a:r>
            <a:r>
              <a:rPr sz="2800" spc="10" dirty="0">
                <a:solidFill>
                  <a:srgbClr val="434343"/>
                </a:solidFill>
                <a:latin typeface="Arial"/>
                <a:cs typeface="Arial"/>
              </a:rPr>
              <a:t>)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deals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exchange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of 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ideas and messages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taking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place both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ways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from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sender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to receiver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800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vice-versa.</a:t>
            </a:r>
            <a:endParaRPr sz="2800" dirty="0">
              <a:latin typeface="Arial"/>
              <a:cs typeface="Arial"/>
            </a:endParaRPr>
          </a:p>
          <a:p>
            <a:pPr marL="12700" marR="5080" indent="914400" algn="just"/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communication process take place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between 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humans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or machines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in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both verbal  or non-verbal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way.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This is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relatively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new  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model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of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communication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new  technologies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like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web.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7619" y="231141"/>
            <a:ext cx="5473700" cy="92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838200"/>
            <a:ext cx="8991600" cy="6019800"/>
            <a:chOff x="0" y="838200"/>
            <a:chExt cx="8991600" cy="601980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370" y="838200"/>
              <a:ext cx="8825230" cy="525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6271" y="1099820"/>
            <a:ext cx="8315959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 algn="just">
              <a:spcBef>
                <a:spcPts val="100"/>
              </a:spcBef>
            </a:pP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Interactive model, whenever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  source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sends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 message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 receiver  (source),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he/she encodes the message  first. </a:t>
            </a: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encoded message is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then 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received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by the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receiver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where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it is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decoded to get the original information.  Again, the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receiver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acts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as a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source,  encodes another message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(also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knows  as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feedback) and sends it back to the  sender.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151129"/>
            <a:ext cx="8779510" cy="68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7691" y="1172209"/>
            <a:ext cx="3910965" cy="50825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270635">
              <a:lnSpc>
                <a:spcPts val="2340"/>
              </a:lnSpc>
              <a:spcBef>
                <a:spcPts val="225"/>
              </a:spcBef>
            </a:pPr>
            <a:r>
              <a:rPr sz="2000" spc="125" dirty="0">
                <a:latin typeface="Georgia"/>
                <a:cs typeface="Georgia"/>
              </a:rPr>
              <a:t>Interactive </a:t>
            </a:r>
            <a:r>
              <a:rPr sz="2000" spc="140" dirty="0">
                <a:latin typeface="Georgia"/>
                <a:cs typeface="Georgia"/>
              </a:rPr>
              <a:t>Model </a:t>
            </a:r>
            <a:r>
              <a:rPr sz="2000" spc="110" dirty="0">
                <a:latin typeface="Georgia"/>
                <a:cs typeface="Georgia"/>
              </a:rPr>
              <a:t>of  </a:t>
            </a:r>
            <a:r>
              <a:rPr sz="2000" spc="130" dirty="0">
                <a:latin typeface="Georgia"/>
                <a:cs typeface="Georgia"/>
              </a:rPr>
              <a:t>Communication</a:t>
            </a:r>
            <a:endParaRPr sz="2000">
              <a:latin typeface="Georgia"/>
              <a:cs typeface="Georgia"/>
            </a:endParaRPr>
          </a:p>
          <a:p>
            <a:pPr>
              <a:spcBef>
                <a:spcPts val="50"/>
              </a:spcBef>
            </a:pPr>
            <a:endParaRPr sz="1850">
              <a:latin typeface="Georgia"/>
              <a:cs typeface="Georgia"/>
            </a:endParaRPr>
          </a:p>
          <a:p>
            <a:pPr marL="12700"/>
            <a:r>
              <a:rPr sz="2000" spc="-254" dirty="0">
                <a:latin typeface="Arial Black"/>
                <a:cs typeface="Arial Black"/>
              </a:rPr>
              <a:t>Indirect </a:t>
            </a:r>
            <a:r>
              <a:rPr sz="2000" spc="-225" dirty="0">
                <a:latin typeface="Arial Black"/>
                <a:cs typeface="Arial Black"/>
              </a:rPr>
              <a:t>and </a:t>
            </a:r>
            <a:r>
              <a:rPr sz="2000" spc="-280" dirty="0">
                <a:latin typeface="Arial Black"/>
                <a:cs typeface="Arial Black"/>
              </a:rPr>
              <a:t>slow</a:t>
            </a:r>
            <a:r>
              <a:rPr sz="2000" spc="-26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feedback</a:t>
            </a:r>
            <a:endParaRPr sz="2000">
              <a:latin typeface="Arial Black"/>
              <a:cs typeface="Arial Black"/>
            </a:endParaRPr>
          </a:p>
          <a:p>
            <a:pPr marL="12700" marR="71120">
              <a:lnSpc>
                <a:spcPct val="111700"/>
              </a:lnSpc>
              <a:spcBef>
                <a:spcPts val="1630"/>
              </a:spcBef>
            </a:pPr>
            <a:r>
              <a:rPr sz="2000" spc="-240" dirty="0">
                <a:latin typeface="Arial Black"/>
                <a:cs typeface="Arial Black"/>
              </a:rPr>
              <a:t>Feedback </a:t>
            </a:r>
            <a:r>
              <a:rPr sz="2000" spc="-225" dirty="0">
                <a:latin typeface="Arial Black"/>
                <a:cs typeface="Arial Black"/>
              </a:rPr>
              <a:t>is a </a:t>
            </a:r>
            <a:r>
              <a:rPr sz="2000" spc="-265" dirty="0">
                <a:latin typeface="Arial Black"/>
                <a:cs typeface="Arial Black"/>
              </a:rPr>
              <a:t>whole </a:t>
            </a:r>
            <a:r>
              <a:rPr sz="2000" spc="-300" dirty="0">
                <a:latin typeface="Arial Black"/>
                <a:cs typeface="Arial Black"/>
              </a:rPr>
              <a:t>new </a:t>
            </a:r>
            <a:r>
              <a:rPr sz="2000" spc="-240" dirty="0">
                <a:latin typeface="Arial Black"/>
                <a:cs typeface="Arial Black"/>
              </a:rPr>
              <a:t>process  </a:t>
            </a:r>
            <a:r>
              <a:rPr sz="2000" spc="-220" dirty="0">
                <a:latin typeface="Arial Black"/>
                <a:cs typeface="Arial Black"/>
              </a:rPr>
              <a:t>of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70" dirty="0">
                <a:latin typeface="Arial Black"/>
                <a:cs typeface="Arial Black"/>
              </a:rPr>
              <a:t>communication</a:t>
            </a:r>
            <a:endParaRPr sz="2000">
              <a:latin typeface="Arial Black"/>
              <a:cs typeface="Arial Black"/>
            </a:endParaRPr>
          </a:p>
          <a:p>
            <a:pPr marL="12700">
              <a:spcBef>
                <a:spcPts val="1920"/>
              </a:spcBef>
            </a:pPr>
            <a:r>
              <a:rPr sz="2000" spc="-190" dirty="0">
                <a:latin typeface="Arial Black"/>
                <a:cs typeface="Arial Black"/>
              </a:rPr>
              <a:t>For </a:t>
            </a:r>
            <a:r>
              <a:rPr sz="2000" spc="-295" dirty="0">
                <a:latin typeface="Arial Black"/>
                <a:cs typeface="Arial Black"/>
              </a:rPr>
              <a:t>new</a:t>
            </a:r>
            <a:r>
              <a:rPr sz="2000" spc="-4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media</a:t>
            </a:r>
            <a:endParaRPr sz="2000">
              <a:latin typeface="Arial Black"/>
              <a:cs typeface="Arial Black"/>
            </a:endParaRPr>
          </a:p>
          <a:p>
            <a:pPr marL="12700" marR="454659">
              <a:lnSpc>
                <a:spcPct val="115700"/>
              </a:lnSpc>
              <a:spcBef>
                <a:spcPts val="1545"/>
              </a:spcBef>
            </a:pPr>
            <a:r>
              <a:rPr sz="2000" spc="-225" dirty="0">
                <a:latin typeface="Arial Black"/>
                <a:cs typeface="Arial Black"/>
              </a:rPr>
              <a:t>No </a:t>
            </a:r>
            <a:r>
              <a:rPr sz="2000" spc="-245" dirty="0">
                <a:latin typeface="Arial Black"/>
                <a:cs typeface="Arial Black"/>
              </a:rPr>
              <a:t>engagement </a:t>
            </a:r>
            <a:r>
              <a:rPr sz="2000" spc="-225" dirty="0">
                <a:latin typeface="Arial Black"/>
                <a:cs typeface="Arial Black"/>
              </a:rPr>
              <a:t>of sender and  </a:t>
            </a:r>
            <a:r>
              <a:rPr sz="2000" spc="-235" dirty="0">
                <a:latin typeface="Arial Black"/>
                <a:cs typeface="Arial Black"/>
              </a:rPr>
              <a:t>receiver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70" dirty="0">
                <a:latin typeface="Arial Black"/>
                <a:cs typeface="Arial Black"/>
              </a:rPr>
              <a:t>communication  </a:t>
            </a:r>
            <a:r>
              <a:rPr sz="2000" spc="-204" dirty="0">
                <a:latin typeface="Arial Black"/>
                <a:cs typeface="Arial Black"/>
              </a:rPr>
              <a:t>Sender </a:t>
            </a:r>
            <a:r>
              <a:rPr sz="2000" spc="-225" dirty="0">
                <a:latin typeface="Arial Black"/>
                <a:cs typeface="Arial Black"/>
              </a:rPr>
              <a:t>and </a:t>
            </a:r>
            <a:r>
              <a:rPr sz="2000" spc="-235" dirty="0">
                <a:latin typeface="Arial Black"/>
                <a:cs typeface="Arial Black"/>
              </a:rPr>
              <a:t>receiver </a:t>
            </a:r>
            <a:r>
              <a:rPr sz="2000" spc="-225" dirty="0">
                <a:latin typeface="Arial Black"/>
                <a:cs typeface="Arial Black"/>
              </a:rPr>
              <a:t>is equally  </a:t>
            </a:r>
            <a:r>
              <a:rPr sz="2000" spc="-260" dirty="0">
                <a:latin typeface="Arial Black"/>
                <a:cs typeface="Arial Black"/>
              </a:rPr>
              <a:t>important</a:t>
            </a:r>
            <a:endParaRPr sz="2000">
              <a:latin typeface="Arial Black"/>
              <a:cs typeface="Arial Black"/>
            </a:endParaRPr>
          </a:p>
          <a:p>
            <a:pPr marL="12700" marR="5080">
              <a:lnSpc>
                <a:spcPct val="111700"/>
              </a:lnSpc>
              <a:spcBef>
                <a:spcPts val="1140"/>
              </a:spcBef>
            </a:pPr>
            <a:r>
              <a:rPr sz="2000" spc="-285" dirty="0">
                <a:latin typeface="Arial Black"/>
                <a:cs typeface="Arial Black"/>
              </a:rPr>
              <a:t>It </a:t>
            </a:r>
            <a:r>
              <a:rPr sz="2000" spc="-260" dirty="0">
                <a:latin typeface="Arial Black"/>
                <a:cs typeface="Arial Black"/>
              </a:rPr>
              <a:t>can become </a:t>
            </a:r>
            <a:r>
              <a:rPr sz="2000" spc="-225" dirty="0">
                <a:latin typeface="Arial Black"/>
                <a:cs typeface="Arial Black"/>
              </a:rPr>
              <a:t>linear if </a:t>
            </a:r>
            <a:r>
              <a:rPr sz="2000" spc="-265" dirty="0">
                <a:latin typeface="Arial Black"/>
                <a:cs typeface="Arial Black"/>
              </a:rPr>
              <a:t>the </a:t>
            </a:r>
            <a:r>
              <a:rPr sz="2000" spc="-235" dirty="0">
                <a:latin typeface="Arial Black"/>
                <a:cs typeface="Arial Black"/>
              </a:rPr>
              <a:t>receiver  </a:t>
            </a:r>
            <a:r>
              <a:rPr sz="2000" spc="-225" dirty="0">
                <a:latin typeface="Arial Black"/>
                <a:cs typeface="Arial Black"/>
              </a:rPr>
              <a:t>does </a:t>
            </a:r>
            <a:r>
              <a:rPr sz="2000" spc="-260" dirty="0">
                <a:latin typeface="Arial Black"/>
                <a:cs typeface="Arial Black"/>
              </a:rPr>
              <a:t>not</a:t>
            </a:r>
            <a:r>
              <a:rPr sz="2000" spc="-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respond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46140" y="5453379"/>
            <a:ext cx="4114800" cy="933450"/>
          </a:xfrm>
          <a:custGeom>
            <a:avLst/>
            <a:gdLst/>
            <a:ahLst/>
            <a:cxnLst/>
            <a:rect l="l" t="t" r="r" b="b"/>
            <a:pathLst>
              <a:path w="4114800" h="933450">
                <a:moveTo>
                  <a:pt x="4114800" y="0"/>
                </a:moveTo>
                <a:lnTo>
                  <a:pt x="0" y="0"/>
                </a:lnTo>
                <a:lnTo>
                  <a:pt x="0" y="933450"/>
                </a:lnTo>
                <a:lnTo>
                  <a:pt x="4114800" y="93345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52491" y="1172209"/>
            <a:ext cx="4069715" cy="53047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967230">
              <a:lnSpc>
                <a:spcPts val="2340"/>
              </a:lnSpc>
              <a:spcBef>
                <a:spcPts val="225"/>
              </a:spcBef>
            </a:pPr>
            <a:r>
              <a:rPr sz="2000" spc="135" dirty="0">
                <a:latin typeface="Georgia"/>
                <a:cs typeface="Georgia"/>
              </a:rPr>
              <a:t>Other </a:t>
            </a:r>
            <a:r>
              <a:rPr sz="2000" spc="130" dirty="0">
                <a:latin typeface="Georgia"/>
                <a:cs typeface="Georgia"/>
              </a:rPr>
              <a:t>Models </a:t>
            </a:r>
            <a:r>
              <a:rPr sz="2000" spc="110" dirty="0">
                <a:latin typeface="Georgia"/>
                <a:cs typeface="Georgia"/>
              </a:rPr>
              <a:t>of  </a:t>
            </a:r>
            <a:r>
              <a:rPr sz="2000" spc="130" dirty="0">
                <a:latin typeface="Georgia"/>
                <a:cs typeface="Georgia"/>
              </a:rPr>
              <a:t>Communication</a:t>
            </a:r>
            <a:endParaRPr sz="2000">
              <a:latin typeface="Georgia"/>
              <a:cs typeface="Georgia"/>
            </a:endParaRPr>
          </a:p>
          <a:p>
            <a:pPr>
              <a:spcBef>
                <a:spcPts val="50"/>
              </a:spcBef>
            </a:pPr>
            <a:endParaRPr sz="1850">
              <a:latin typeface="Georgia"/>
              <a:cs typeface="Georgia"/>
            </a:endParaRPr>
          </a:p>
          <a:p>
            <a:pPr marL="12700"/>
            <a:r>
              <a:rPr sz="2000" spc="-240" dirty="0">
                <a:latin typeface="Arial Black"/>
                <a:cs typeface="Arial Black"/>
              </a:rPr>
              <a:t>Direct </a:t>
            </a:r>
            <a:r>
              <a:rPr sz="2000" spc="-225" dirty="0">
                <a:latin typeface="Arial Black"/>
                <a:cs typeface="Arial Black"/>
              </a:rPr>
              <a:t>and </a:t>
            </a:r>
            <a:r>
              <a:rPr sz="2000" spc="-254" dirty="0">
                <a:latin typeface="Arial Black"/>
                <a:cs typeface="Arial Black"/>
              </a:rPr>
              <a:t>fast</a:t>
            </a:r>
            <a:r>
              <a:rPr sz="2000" spc="10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feedback</a:t>
            </a:r>
            <a:endParaRPr sz="2000">
              <a:latin typeface="Arial Black"/>
              <a:cs typeface="Arial Black"/>
            </a:endParaRPr>
          </a:p>
          <a:p>
            <a:pPr marL="12700" marR="516255">
              <a:lnSpc>
                <a:spcPct val="111700"/>
              </a:lnSpc>
              <a:spcBef>
                <a:spcPts val="1630"/>
              </a:spcBef>
            </a:pPr>
            <a:r>
              <a:rPr sz="2000" spc="-240" dirty="0">
                <a:latin typeface="Arial Black"/>
                <a:cs typeface="Arial Black"/>
              </a:rPr>
              <a:t>Feedback </a:t>
            </a:r>
            <a:r>
              <a:rPr sz="2000" spc="-225" dirty="0">
                <a:latin typeface="Arial Black"/>
                <a:cs typeface="Arial Black"/>
              </a:rPr>
              <a:t>is </a:t>
            </a:r>
            <a:r>
              <a:rPr sz="2000" spc="-265" dirty="0">
                <a:latin typeface="Arial Black"/>
                <a:cs typeface="Arial Black"/>
              </a:rPr>
              <a:t>the </a:t>
            </a:r>
            <a:r>
              <a:rPr sz="2000" spc="-250" dirty="0">
                <a:latin typeface="Arial Black"/>
                <a:cs typeface="Arial Black"/>
              </a:rPr>
              <a:t>part </a:t>
            </a:r>
            <a:r>
              <a:rPr sz="2000" spc="-220" dirty="0">
                <a:latin typeface="Arial Black"/>
                <a:cs typeface="Arial Black"/>
              </a:rPr>
              <a:t>of </a:t>
            </a:r>
            <a:r>
              <a:rPr sz="2000" spc="-225" dirty="0">
                <a:latin typeface="Arial Black"/>
                <a:cs typeface="Arial Black"/>
              </a:rPr>
              <a:t>a single  </a:t>
            </a:r>
            <a:r>
              <a:rPr sz="2000" spc="-270" dirty="0">
                <a:latin typeface="Arial Black"/>
                <a:cs typeface="Arial Black"/>
              </a:rPr>
              <a:t>communication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process</a:t>
            </a:r>
            <a:endParaRPr sz="2000">
              <a:latin typeface="Arial Black"/>
              <a:cs typeface="Arial Black"/>
            </a:endParaRPr>
          </a:p>
          <a:p>
            <a:pPr marL="12700" marR="531495">
              <a:lnSpc>
                <a:spcPct val="111700"/>
              </a:lnSpc>
              <a:spcBef>
                <a:spcPts val="300"/>
              </a:spcBef>
            </a:pPr>
            <a:r>
              <a:rPr sz="2000" spc="-190" dirty="0">
                <a:latin typeface="Arial Black"/>
                <a:cs typeface="Arial Black"/>
              </a:rPr>
              <a:t>For </a:t>
            </a:r>
            <a:r>
              <a:rPr sz="2000" spc="-225" dirty="0">
                <a:latin typeface="Arial Black"/>
                <a:cs typeface="Arial Black"/>
              </a:rPr>
              <a:t>all </a:t>
            </a:r>
            <a:r>
              <a:rPr sz="2000" spc="-245" dirty="0">
                <a:latin typeface="Arial Black"/>
                <a:cs typeface="Arial Black"/>
              </a:rPr>
              <a:t>other kinds </a:t>
            </a:r>
            <a:r>
              <a:rPr sz="2000" spc="-225" dirty="0">
                <a:latin typeface="Arial Black"/>
                <a:cs typeface="Arial Black"/>
              </a:rPr>
              <a:t>of </a:t>
            </a:r>
            <a:r>
              <a:rPr sz="2000" spc="-250" dirty="0">
                <a:latin typeface="Arial Black"/>
                <a:cs typeface="Arial Black"/>
              </a:rPr>
              <a:t>media like  </a:t>
            </a:r>
            <a:r>
              <a:rPr sz="2000" spc="-225" dirty="0">
                <a:latin typeface="Arial Black"/>
                <a:cs typeface="Arial Black"/>
              </a:rPr>
              <a:t>print, </a:t>
            </a:r>
            <a:r>
              <a:rPr sz="2000" spc="-245" dirty="0">
                <a:latin typeface="Arial Black"/>
                <a:cs typeface="Arial Black"/>
              </a:rPr>
              <a:t>news,</a:t>
            </a:r>
            <a:r>
              <a:rPr sz="2000" spc="-3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etc.</a:t>
            </a:r>
            <a:endParaRPr sz="2000">
              <a:latin typeface="Arial Black"/>
              <a:cs typeface="Arial Black"/>
            </a:endParaRPr>
          </a:p>
          <a:p>
            <a:pPr marL="12700" marR="5080">
              <a:lnSpc>
                <a:spcPct val="111700"/>
              </a:lnSpc>
              <a:spcBef>
                <a:spcPts val="300"/>
              </a:spcBef>
            </a:pPr>
            <a:r>
              <a:rPr sz="2000" spc="-235" dirty="0">
                <a:latin typeface="Arial Black"/>
                <a:cs typeface="Arial Black"/>
              </a:rPr>
              <a:t>Engagement </a:t>
            </a:r>
            <a:r>
              <a:rPr sz="2000" spc="-225" dirty="0">
                <a:latin typeface="Arial Black"/>
                <a:cs typeface="Arial Black"/>
              </a:rPr>
              <a:t>of </a:t>
            </a:r>
            <a:r>
              <a:rPr sz="2000" spc="-220" dirty="0">
                <a:latin typeface="Arial Black"/>
                <a:cs typeface="Arial Black"/>
              </a:rPr>
              <a:t>sender </a:t>
            </a:r>
            <a:r>
              <a:rPr sz="2000" spc="-225" dirty="0">
                <a:latin typeface="Arial Black"/>
                <a:cs typeface="Arial Black"/>
              </a:rPr>
              <a:t>and </a:t>
            </a:r>
            <a:r>
              <a:rPr sz="2000" spc="-235" dirty="0">
                <a:latin typeface="Arial Black"/>
                <a:cs typeface="Arial Black"/>
              </a:rPr>
              <a:t>receiver  </a:t>
            </a: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70" dirty="0">
                <a:latin typeface="Arial Black"/>
                <a:cs typeface="Arial Black"/>
              </a:rPr>
              <a:t>communication</a:t>
            </a:r>
            <a:endParaRPr sz="2000">
              <a:latin typeface="Arial Black"/>
              <a:cs typeface="Arial Black"/>
            </a:endParaRPr>
          </a:p>
          <a:p>
            <a:pPr marL="12700" marR="977900">
              <a:lnSpc>
                <a:spcPct val="111700"/>
              </a:lnSpc>
              <a:spcBef>
                <a:spcPts val="290"/>
              </a:spcBef>
            </a:pPr>
            <a:r>
              <a:rPr sz="2000" spc="-204" dirty="0">
                <a:latin typeface="Arial Black"/>
                <a:cs typeface="Arial Black"/>
              </a:rPr>
              <a:t>Sender </a:t>
            </a:r>
            <a:r>
              <a:rPr sz="2000" spc="-225" dirty="0">
                <a:latin typeface="Arial Black"/>
                <a:cs typeface="Arial Black"/>
              </a:rPr>
              <a:t>is </a:t>
            </a:r>
            <a:r>
              <a:rPr sz="2000" spc="-260" dirty="0">
                <a:latin typeface="Arial Black"/>
                <a:cs typeface="Arial Black"/>
              </a:rPr>
              <a:t>important </a:t>
            </a:r>
            <a:r>
              <a:rPr sz="2000" spc="-225" dirty="0">
                <a:latin typeface="Arial Black"/>
                <a:cs typeface="Arial Black"/>
              </a:rPr>
              <a:t>and  </a:t>
            </a:r>
            <a:r>
              <a:rPr sz="2000" spc="-240" dirty="0">
                <a:latin typeface="Arial Black"/>
                <a:cs typeface="Arial Black"/>
              </a:rPr>
              <a:t>overpowering </a:t>
            </a:r>
            <a:r>
              <a:rPr sz="2000" spc="-254" dirty="0">
                <a:latin typeface="Arial Black"/>
                <a:cs typeface="Arial Black"/>
              </a:rPr>
              <a:t>than</a:t>
            </a:r>
            <a:r>
              <a:rPr sz="2000" spc="-3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receiver</a:t>
            </a:r>
            <a:endParaRPr sz="2000">
              <a:latin typeface="Arial Black"/>
              <a:cs typeface="Arial Black"/>
            </a:endParaRPr>
          </a:p>
          <a:p>
            <a:pPr marL="12700" marR="90805">
              <a:lnSpc>
                <a:spcPct val="111700"/>
              </a:lnSpc>
              <a:spcBef>
                <a:spcPts val="204"/>
              </a:spcBef>
            </a:pPr>
            <a:r>
              <a:rPr sz="2000" spc="-225" dirty="0">
                <a:latin typeface="Arial Black"/>
                <a:cs typeface="Arial Black"/>
              </a:rPr>
              <a:t>The </a:t>
            </a:r>
            <a:r>
              <a:rPr sz="2000" spc="-235" dirty="0">
                <a:latin typeface="Arial Black"/>
                <a:cs typeface="Arial Black"/>
              </a:rPr>
              <a:t>receiver </a:t>
            </a:r>
            <a:r>
              <a:rPr sz="2000" spc="-225" dirty="0">
                <a:latin typeface="Arial Black"/>
                <a:cs typeface="Arial Black"/>
              </a:rPr>
              <a:t>is bound </a:t>
            </a:r>
            <a:r>
              <a:rPr sz="2000" spc="-285" dirty="0">
                <a:latin typeface="Arial Black"/>
                <a:cs typeface="Arial Black"/>
              </a:rPr>
              <a:t>to </a:t>
            </a:r>
            <a:r>
              <a:rPr sz="2000" spc="-225" dirty="0">
                <a:latin typeface="Arial Black"/>
                <a:cs typeface="Arial Black"/>
              </a:rPr>
              <a:t>give </a:t>
            </a:r>
            <a:r>
              <a:rPr sz="2000" spc="-250" dirty="0">
                <a:latin typeface="Arial Black"/>
                <a:cs typeface="Arial Black"/>
              </a:rPr>
              <a:t>some  kind </a:t>
            </a:r>
            <a:r>
              <a:rPr sz="2000" spc="-220" dirty="0">
                <a:latin typeface="Arial Black"/>
                <a:cs typeface="Arial Black"/>
              </a:rPr>
              <a:t>of </a:t>
            </a:r>
            <a:r>
              <a:rPr sz="2000" spc="-225" dirty="0">
                <a:latin typeface="Arial Black"/>
                <a:cs typeface="Arial Black"/>
              </a:rPr>
              <a:t>response </a:t>
            </a:r>
            <a:r>
              <a:rPr sz="2000" spc="-220" dirty="0">
                <a:latin typeface="Arial Black"/>
                <a:cs typeface="Arial Black"/>
              </a:rPr>
              <a:t>verbal </a:t>
            </a:r>
            <a:r>
              <a:rPr sz="2000" spc="-225" dirty="0">
                <a:latin typeface="Arial Black"/>
                <a:cs typeface="Arial Black"/>
              </a:rPr>
              <a:t>or </a:t>
            </a:r>
            <a:r>
              <a:rPr sz="2000" spc="-165" dirty="0">
                <a:latin typeface="Arial Black"/>
                <a:cs typeface="Arial Black"/>
              </a:rPr>
              <a:t>non-  </a:t>
            </a:r>
            <a:r>
              <a:rPr sz="2000" spc="-220" dirty="0">
                <a:latin typeface="Arial Black"/>
                <a:cs typeface="Arial Black"/>
              </a:rPr>
              <a:t>verbal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6100" y="340359"/>
            <a:ext cx="6338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Interactive Model and Other Models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Differences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5094" y="1267831"/>
            <a:ext cx="8456931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4300" algn="just">
              <a:lnSpc>
                <a:spcPct val="99500"/>
              </a:lnSpc>
              <a:spcBef>
                <a:spcPts val="105"/>
              </a:spcBef>
            </a:pPr>
            <a:r>
              <a:rPr sz="2800" dirty="0">
                <a:latin typeface="Trebuchet MS"/>
                <a:cs typeface="Trebuchet MS"/>
              </a:rPr>
              <a:t>An example of Interactive model </a:t>
            </a:r>
            <a:r>
              <a:rPr sz="2800" spc="-5" dirty="0">
                <a:latin typeface="Trebuchet MS"/>
                <a:cs typeface="Trebuchet MS"/>
              </a:rPr>
              <a:t>is </a:t>
            </a:r>
            <a:r>
              <a:rPr sz="2800" dirty="0">
                <a:latin typeface="Trebuchet MS"/>
                <a:cs typeface="Trebuchet MS"/>
              </a:rPr>
              <a:t>that of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Wilbur Schramm</a:t>
            </a:r>
            <a:r>
              <a:rPr sz="2800" dirty="0">
                <a:latin typeface="Trebuchet MS"/>
                <a:cs typeface="Trebuchet MS"/>
              </a:rPr>
              <a:t>, who is considered the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Father 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Mass Communication</a:t>
            </a:r>
            <a:r>
              <a:rPr sz="2800" dirty="0">
                <a:latin typeface="Trebuchet MS"/>
                <a:cs typeface="Trebuchet MS"/>
              </a:rPr>
              <a:t>. </a:t>
            </a:r>
            <a:r>
              <a:rPr sz="2800" spc="-5" dirty="0">
                <a:latin typeface="Trebuchet MS"/>
                <a:cs typeface="Trebuchet MS"/>
              </a:rPr>
              <a:t>He </a:t>
            </a:r>
            <a:r>
              <a:rPr sz="2800" dirty="0">
                <a:latin typeface="Trebuchet MS"/>
                <a:cs typeface="Trebuchet MS"/>
              </a:rPr>
              <a:t>came </a:t>
            </a:r>
            <a:r>
              <a:rPr sz="2800" spc="5" dirty="0">
                <a:latin typeface="Trebuchet MS"/>
                <a:cs typeface="Trebuchet MS"/>
              </a:rPr>
              <a:t>up </a:t>
            </a:r>
            <a:r>
              <a:rPr sz="2800" dirty="0">
                <a:latin typeface="Trebuchet MS"/>
                <a:cs typeface="Trebuchet MS"/>
              </a:rPr>
              <a:t>with five models, but the  </a:t>
            </a:r>
            <a:r>
              <a:rPr sz="2800" spc="-5" dirty="0">
                <a:latin typeface="Trebuchet MS"/>
                <a:cs typeface="Trebuchet MS"/>
              </a:rPr>
              <a:t>Schramm </a:t>
            </a:r>
            <a:r>
              <a:rPr sz="2800" dirty="0">
                <a:latin typeface="Trebuchet MS"/>
                <a:cs typeface="Trebuchet MS"/>
              </a:rPr>
              <a:t>Model </a:t>
            </a:r>
            <a:r>
              <a:rPr sz="2800" spc="-5" dirty="0">
                <a:latin typeface="Trebuchet MS"/>
                <a:cs typeface="Trebuchet MS"/>
              </a:rPr>
              <a:t>in (1995) </a:t>
            </a:r>
            <a:r>
              <a:rPr sz="2800" dirty="0">
                <a:latin typeface="Trebuchet MS"/>
                <a:cs typeface="Trebuchet MS"/>
              </a:rPr>
              <a:t>we </a:t>
            </a:r>
            <a:r>
              <a:rPr sz="2800" spc="-5" dirty="0">
                <a:latin typeface="Trebuchet MS"/>
                <a:cs typeface="Trebuchet MS"/>
              </a:rPr>
              <a:t>are </a:t>
            </a:r>
            <a:r>
              <a:rPr sz="2800" dirty="0">
                <a:latin typeface="Trebuchet MS"/>
                <a:cs typeface="Trebuchet MS"/>
              </a:rPr>
              <a:t>concerned with is the concept </a:t>
            </a:r>
            <a:r>
              <a:rPr sz="2800" spc="-5" dirty="0">
                <a:latin typeface="Trebuchet MS"/>
                <a:cs typeface="Trebuchet MS"/>
              </a:rPr>
              <a:t>that </a:t>
            </a:r>
            <a:r>
              <a:rPr sz="2800" dirty="0">
                <a:latin typeface="Trebuchet MS"/>
                <a:cs typeface="Trebuchet MS"/>
              </a:rPr>
              <a:t>explains why communication </a:t>
            </a:r>
            <a:r>
              <a:rPr sz="2800" spc="-5" dirty="0">
                <a:latin typeface="Trebuchet MS"/>
                <a:cs typeface="Trebuchet MS"/>
              </a:rPr>
              <a:t>breakdown occurs. Schramm asserts that </a:t>
            </a:r>
            <a:r>
              <a:rPr sz="2800" dirty="0">
                <a:latin typeface="Trebuchet MS"/>
                <a:cs typeface="Trebuchet MS"/>
              </a:rPr>
              <a:t>communication </a:t>
            </a:r>
            <a:r>
              <a:rPr sz="2800" spc="-5" dirty="0">
                <a:latin typeface="Trebuchet MS"/>
                <a:cs typeface="Trebuchet MS"/>
              </a:rPr>
              <a:t>can </a:t>
            </a:r>
            <a:r>
              <a:rPr sz="2800" dirty="0">
                <a:latin typeface="Trebuchet MS"/>
                <a:cs typeface="Trebuchet MS"/>
              </a:rPr>
              <a:t>take  </a:t>
            </a:r>
            <a:r>
              <a:rPr sz="2800" spc="-5" dirty="0">
                <a:latin typeface="Trebuchet MS"/>
                <a:cs typeface="Trebuchet MS"/>
              </a:rPr>
              <a:t>place </a:t>
            </a:r>
            <a:r>
              <a:rPr sz="2800" dirty="0">
                <a:latin typeface="Trebuchet MS"/>
                <a:cs typeface="Trebuchet MS"/>
              </a:rPr>
              <a:t>if </a:t>
            </a:r>
            <a:r>
              <a:rPr sz="2800" spc="-5" dirty="0">
                <a:latin typeface="Trebuchet MS"/>
                <a:cs typeface="Trebuchet MS"/>
              </a:rPr>
              <a:t>and </a:t>
            </a:r>
            <a:r>
              <a:rPr sz="2800" dirty="0">
                <a:latin typeface="Trebuchet MS"/>
                <a:cs typeface="Trebuchet MS"/>
              </a:rPr>
              <a:t>only if there is </a:t>
            </a:r>
            <a:r>
              <a:rPr sz="2800" spc="-5" dirty="0">
                <a:latin typeface="Trebuchet MS"/>
                <a:cs typeface="Trebuchet MS"/>
              </a:rPr>
              <a:t>an </a:t>
            </a:r>
            <a:r>
              <a:rPr sz="2800" dirty="0">
                <a:latin typeface="Trebuchet MS"/>
                <a:cs typeface="Trebuchet MS"/>
              </a:rPr>
              <a:t>overlap between the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Field of Experience</a:t>
            </a:r>
            <a:r>
              <a:rPr sz="2800" dirty="0">
                <a:latin typeface="Trebuchet MS"/>
                <a:cs typeface="Trebuchet MS"/>
              </a:rPr>
              <a:t> of the Speaker </a:t>
            </a:r>
            <a:r>
              <a:rPr sz="2800" spc="-5" dirty="0">
                <a:latin typeface="Trebuchet MS"/>
                <a:cs typeface="Trebuchet MS"/>
              </a:rPr>
              <a:t>and </a:t>
            </a:r>
            <a:r>
              <a:rPr sz="2800" dirty="0">
                <a:latin typeface="Trebuchet MS"/>
                <a:cs typeface="Trebuchet MS"/>
              </a:rPr>
              <a:t>the </a:t>
            </a:r>
            <a:r>
              <a:rPr sz="2800" spc="-5" dirty="0">
                <a:latin typeface="Trebuchet MS"/>
                <a:cs typeface="Trebuchet MS"/>
              </a:rPr>
              <a:t>Field </a:t>
            </a:r>
            <a:r>
              <a:rPr sz="2800" dirty="0">
                <a:latin typeface="Trebuchet MS"/>
                <a:cs typeface="Trebuchet MS"/>
              </a:rPr>
              <a:t>of Experience of the</a:t>
            </a:r>
            <a:r>
              <a:rPr sz="2800" spc="4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Listener.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BB27D-7515-40B1-82ED-8C8CB58B5D2F}"/>
              </a:ext>
            </a:extLst>
          </p:cNvPr>
          <p:cNvSpPr txBox="1"/>
          <p:nvPr/>
        </p:nvSpPr>
        <p:spPr>
          <a:xfrm>
            <a:off x="1887794" y="523256"/>
            <a:ext cx="7954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200" b="1" spc="-1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Schramm’s Model </a:t>
            </a:r>
            <a:r>
              <a:rPr lang="en-IN" sz="3200" b="1" spc="-5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of</a:t>
            </a:r>
            <a:r>
              <a:rPr lang="en-IN" sz="3200" b="1" spc="-3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IN" sz="3200" b="1" spc="-1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Communication</a:t>
            </a:r>
            <a:endParaRPr lang="en-I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762000"/>
            <a:ext cx="8872220" cy="6096000"/>
            <a:chOff x="0" y="762000"/>
            <a:chExt cx="8872220" cy="6096000"/>
          </a:xfrm>
        </p:grpSpPr>
        <p:sp>
          <p:nvSpPr>
            <p:cNvPr id="3" name="object 3"/>
            <p:cNvSpPr/>
            <p:nvPr/>
          </p:nvSpPr>
          <p:spPr>
            <a:xfrm>
              <a:off x="0" y="4060740"/>
              <a:ext cx="448945" cy="2797810"/>
            </a:xfrm>
            <a:custGeom>
              <a:avLst/>
              <a:gdLst/>
              <a:ahLst/>
              <a:cxnLst/>
              <a:rect l="l" t="t" r="r" b="b"/>
              <a:pathLst>
                <a:path w="448945" h="2797809">
                  <a:moveTo>
                    <a:pt x="0" y="0"/>
                  </a:moveTo>
                  <a:lnTo>
                    <a:pt x="0" y="2797259"/>
                  </a:lnTo>
                  <a:lnTo>
                    <a:pt x="448358" y="2797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12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62000"/>
              <a:ext cx="8872220" cy="464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13051" y="5421629"/>
            <a:ext cx="5795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Trebuchet MS"/>
                <a:cs typeface="Trebuchet MS"/>
              </a:rPr>
              <a:t>Schramm’s Model </a:t>
            </a:r>
            <a:r>
              <a:rPr sz="2800" spc="-5" dirty="0">
                <a:latin typeface="Trebuchet MS"/>
                <a:cs typeface="Trebuchet MS"/>
              </a:rPr>
              <a:t>of</a:t>
            </a:r>
            <a:r>
              <a:rPr sz="2800" spc="-3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Communication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750142" y="1473454"/>
            <a:ext cx="11059079" cy="197938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186690">
              <a:lnSpc>
                <a:spcPts val="3829"/>
              </a:lnSpc>
              <a:spcBef>
                <a:spcPts val="235"/>
              </a:spcBef>
            </a:pPr>
            <a:r>
              <a:rPr sz="3200" spc="-5" dirty="0"/>
              <a:t>Circular </a:t>
            </a:r>
            <a:r>
              <a:rPr sz="3200" dirty="0"/>
              <a:t>communication </a:t>
            </a:r>
            <a:r>
              <a:rPr sz="3200" spc="-5" dirty="0"/>
              <a:t>gives opportunity  to </a:t>
            </a:r>
            <a:r>
              <a:rPr sz="3200" dirty="0"/>
              <a:t>both </a:t>
            </a:r>
            <a:r>
              <a:rPr sz="3200" spc="-5" dirty="0"/>
              <a:t>parties to give their</a:t>
            </a:r>
            <a:r>
              <a:rPr sz="3200" spc="-15" dirty="0"/>
              <a:t> </a:t>
            </a:r>
            <a:r>
              <a:rPr sz="3200" spc="-5" dirty="0"/>
              <a:t>opinion.</a:t>
            </a:r>
          </a:p>
          <a:p>
            <a:pPr marL="12700" marR="5080">
              <a:lnSpc>
                <a:spcPts val="3840"/>
              </a:lnSpc>
            </a:pPr>
            <a:r>
              <a:rPr sz="3200" dirty="0"/>
              <a:t>As </a:t>
            </a:r>
            <a:r>
              <a:rPr sz="3200" spc="-5" dirty="0"/>
              <a:t>it is </a:t>
            </a:r>
            <a:r>
              <a:rPr sz="3200" dirty="0"/>
              <a:t>dynamic and ever changing model,  </a:t>
            </a:r>
            <a:r>
              <a:rPr sz="3200" spc="-5" dirty="0"/>
              <a:t>it is helpful in </a:t>
            </a:r>
            <a:r>
              <a:rPr sz="3200" dirty="0"/>
              <a:t>general</a:t>
            </a:r>
            <a:r>
              <a:rPr sz="3200" spc="-15" dirty="0"/>
              <a:t> </a:t>
            </a:r>
            <a:r>
              <a:rPr sz="3200" spc="-5" dirty="0"/>
              <a:t>practice.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0142" y="3279140"/>
            <a:ext cx="8558447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Sender and receiver interchanges and</a:t>
            </a:r>
            <a:r>
              <a:rPr sz="3200" spc="-9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both  are equally</a:t>
            </a:r>
            <a:r>
              <a:rPr sz="32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active.</a:t>
            </a:r>
            <a:endParaRPr sz="3200" dirty="0">
              <a:latin typeface="Arial"/>
              <a:cs typeface="Arial"/>
            </a:endParaRPr>
          </a:p>
          <a:p>
            <a:pPr marL="12700" marR="367665">
              <a:lnSpc>
                <a:spcPts val="3840"/>
              </a:lnSpc>
              <a:spcBef>
                <a:spcPts val="114"/>
              </a:spcBef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Semantic noise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included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as a concept  helps </a:t>
            </a:r>
            <a:r>
              <a:rPr sz="3200" spc="-10" dirty="0">
                <a:solidFill>
                  <a:srgbClr val="434343"/>
                </a:solidFill>
                <a:latin typeface="Arial"/>
                <a:cs typeface="Arial"/>
              </a:rPr>
              <a:t>in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understanding problems that can  occur during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interpretation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message.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3050" y="232409"/>
            <a:ext cx="8776970" cy="68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6070" y="948690"/>
            <a:ext cx="8649335" cy="587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ts val="3835"/>
              </a:lnSpc>
              <a:spcBef>
                <a:spcPts val="100"/>
              </a:spcBef>
              <a:buSzPct val="79687"/>
              <a:buFont typeface="Arial" panose="020B0604020202020204" pitchFamily="34" charset="0"/>
              <a:buChar char="•"/>
              <a:tabLst>
                <a:tab pos="494665" algn="l"/>
                <a:tab pos="495300" algn="l"/>
              </a:tabLst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Feedback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makes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it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easier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know</a:t>
            </a:r>
            <a:r>
              <a:rPr sz="3200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if</a:t>
            </a:r>
            <a:endParaRPr sz="3200" dirty="0">
              <a:latin typeface="Arial"/>
              <a:cs typeface="Arial"/>
            </a:endParaRPr>
          </a:p>
          <a:p>
            <a:pPr marL="495300" marR="30480">
              <a:lnSpc>
                <a:spcPts val="3840"/>
              </a:lnSpc>
              <a:spcBef>
                <a:spcPts val="120"/>
              </a:spcBef>
            </a:pP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message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is interpreted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by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the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receiver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as  intended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or</a:t>
            </a:r>
            <a:r>
              <a:rPr sz="32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not.</a:t>
            </a:r>
            <a:endParaRPr sz="3200" dirty="0">
              <a:latin typeface="Arial"/>
              <a:cs typeface="Arial"/>
            </a:endParaRPr>
          </a:p>
          <a:p>
            <a:pPr marL="495300" marR="1702435" indent="-457200">
              <a:lnSpc>
                <a:spcPts val="3840"/>
              </a:lnSpc>
              <a:buSzPct val="79687"/>
              <a:buFont typeface="Arial" panose="020B0604020202020204" pitchFamily="34" charset="0"/>
              <a:buChar char="•"/>
              <a:tabLst>
                <a:tab pos="494665" algn="l"/>
                <a:tab pos="495300" algn="l"/>
              </a:tabLst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Concept of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interpretation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makes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the 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communication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 effective.</a:t>
            </a:r>
            <a:endParaRPr sz="3200" dirty="0">
              <a:latin typeface="Arial"/>
              <a:cs typeface="Arial"/>
            </a:endParaRPr>
          </a:p>
          <a:p>
            <a:pPr marL="495300" marR="777875" indent="-457200">
              <a:lnSpc>
                <a:spcPts val="3829"/>
              </a:lnSpc>
              <a:spcBef>
                <a:spcPts val="10"/>
              </a:spcBef>
              <a:buSzPct val="79687"/>
              <a:buFont typeface="Arial" panose="020B0604020202020204" pitchFamily="34" charset="0"/>
              <a:buChar char="•"/>
              <a:tabLst>
                <a:tab pos="494665" algn="l"/>
                <a:tab pos="495300" algn="l"/>
              </a:tabLst>
            </a:pP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Field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of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experience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(psychological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effect) 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helps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understand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32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communication</a:t>
            </a:r>
            <a:endParaRPr sz="3200" dirty="0">
              <a:latin typeface="Arial"/>
              <a:cs typeface="Arial"/>
            </a:endParaRPr>
          </a:p>
          <a:p>
            <a:pPr marL="495300" marR="1523365">
              <a:lnSpc>
                <a:spcPts val="3840"/>
              </a:lnSpc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process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many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other ways than the  traditional</a:t>
            </a:r>
            <a:r>
              <a:rPr sz="32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ones..</a:t>
            </a:r>
            <a:endParaRPr sz="3200" dirty="0">
              <a:latin typeface="Arial"/>
              <a:cs typeface="Arial"/>
            </a:endParaRPr>
          </a:p>
          <a:p>
            <a:pPr marL="495300" marR="93980" indent="-457200">
              <a:lnSpc>
                <a:spcPts val="3840"/>
              </a:lnSpc>
              <a:buSzPct val="79687"/>
              <a:buFont typeface="Arial" panose="020B0604020202020204" pitchFamily="34" charset="0"/>
              <a:buChar char="•"/>
              <a:tabLst>
                <a:tab pos="494665" algn="l"/>
                <a:tab pos="495300" algn="l"/>
              </a:tabLst>
            </a:pP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Concept of context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makes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3200" spc="-1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environmental 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factor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be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included in interpretation </a:t>
            </a:r>
            <a:r>
              <a:rPr sz="3200" dirty="0">
                <a:solidFill>
                  <a:srgbClr val="434343"/>
                </a:solidFill>
                <a:latin typeface="Arial"/>
                <a:cs typeface="Arial"/>
              </a:rPr>
              <a:t>of  message and brings change </a:t>
            </a:r>
            <a:r>
              <a:rPr sz="3200" spc="-5" dirty="0">
                <a:solidFill>
                  <a:srgbClr val="434343"/>
                </a:solidFill>
                <a:latin typeface="Arial"/>
                <a:cs typeface="Arial"/>
              </a:rPr>
              <a:t>in the</a:t>
            </a:r>
            <a:r>
              <a:rPr sz="3200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434343"/>
                </a:solidFill>
                <a:latin typeface="Arial"/>
                <a:cs typeface="Arial"/>
              </a:rPr>
              <a:t>message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3050" y="232409"/>
            <a:ext cx="8776970" cy="68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4670" y="1328420"/>
            <a:ext cx="8016240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marR="30480" indent="-571500" algn="just">
              <a:spcBef>
                <a:spcPts val="100"/>
              </a:spcBef>
              <a:buSzPct val="79166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This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model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can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not deal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with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multiple  levels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communication and complex  communication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processes.</a:t>
            </a:r>
            <a:endParaRPr sz="2800" dirty="0">
              <a:latin typeface="Arial"/>
              <a:cs typeface="Arial"/>
            </a:endParaRPr>
          </a:p>
          <a:p>
            <a:pPr marL="609600" marR="1074420" indent="-571500">
              <a:buSzPct val="79166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There can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only be </a:t>
            </a:r>
            <a:r>
              <a:rPr sz="2800" spc="-10" dirty="0">
                <a:solidFill>
                  <a:srgbClr val="434343"/>
                </a:solidFill>
                <a:latin typeface="Arial"/>
                <a:cs typeface="Arial"/>
              </a:rPr>
              <a:t>two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sources 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communicating,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many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sources  complicates the process and the 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model can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not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be</a:t>
            </a:r>
            <a:r>
              <a:rPr sz="28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implemented.</a:t>
            </a:r>
            <a:endParaRPr sz="2800" dirty="0">
              <a:latin typeface="Arial"/>
              <a:cs typeface="Arial"/>
            </a:endParaRPr>
          </a:p>
          <a:p>
            <a:pPr marL="609600" marR="156845" indent="-571500">
              <a:buSzPct val="79166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Message sent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434343"/>
                </a:solidFill>
                <a:latin typeface="Arial"/>
                <a:cs typeface="Arial"/>
              </a:rPr>
              <a:t>received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might</a:t>
            </a:r>
            <a:r>
              <a:rPr sz="2800" spc="-114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be  interpreted differently than</a:t>
            </a:r>
            <a:r>
              <a:rPr sz="28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34343"/>
                </a:solidFill>
                <a:latin typeface="Arial"/>
                <a:cs typeface="Arial"/>
              </a:rPr>
              <a:t>intended.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3050" y="232409"/>
            <a:ext cx="8776970" cy="68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7C115F-EBE6-483C-AAEA-5A48F462C2C8}"/>
              </a:ext>
            </a:extLst>
          </p:cNvPr>
          <p:cNvSpPr txBox="1"/>
          <p:nvPr/>
        </p:nvSpPr>
        <p:spPr>
          <a:xfrm>
            <a:off x="3048000" y="1968598"/>
            <a:ext cx="7000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Verbal and non-verbal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3357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298704"/>
            <a:ext cx="4594860" cy="753110"/>
            <a:chOff x="1219200" y="298704"/>
            <a:chExt cx="4594860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298704"/>
              <a:ext cx="4594860" cy="752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896112"/>
              <a:ext cx="4082796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3" y="407874"/>
            <a:ext cx="4004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BASIC</a:t>
            </a:r>
            <a:r>
              <a:rPr spc="-60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0690" y="1360679"/>
            <a:ext cx="6834505" cy="4943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Signaller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: An 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animal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 which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emits</a:t>
            </a:r>
            <a:r>
              <a:rPr sz="2200" spc="8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>
              <a:spcBef>
                <a:spcPts val="30"/>
              </a:spcBef>
              <a:buClr>
                <a:srgbClr val="3891A7"/>
              </a:buClr>
              <a:buFont typeface="Arial"/>
              <a:buChar char=""/>
            </a:pPr>
            <a:endParaRPr sz="28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20" dirty="0">
                <a:solidFill>
                  <a:prstClr val="black"/>
                </a:solidFill>
                <a:latin typeface="Caladea"/>
                <a:cs typeface="Caladea"/>
              </a:rPr>
              <a:t>Reciever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: An </a:t>
            </a:r>
            <a:r>
              <a:rPr lang="en-IN" sz="2200" spc="-10" dirty="0">
                <a:solidFill>
                  <a:prstClr val="black"/>
                </a:solidFill>
                <a:latin typeface="Caladea"/>
                <a:cs typeface="Caladea"/>
              </a:rPr>
              <a:t>animal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 which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recieves</a:t>
            </a:r>
            <a:r>
              <a:rPr sz="2200" spc="9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>
              <a:spcBef>
                <a:spcPts val="25"/>
              </a:spcBef>
              <a:buClr>
                <a:srgbClr val="3891A7"/>
              </a:buClr>
              <a:buFont typeface="Arial"/>
              <a:buChar char=""/>
            </a:pPr>
            <a:endParaRPr sz="28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solidFill>
                  <a:prstClr val="black"/>
                </a:solidFill>
                <a:latin typeface="Caladea"/>
                <a:cs typeface="Caladea"/>
              </a:rPr>
              <a:t>Signal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: The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behaviour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emitted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the</a:t>
            </a:r>
            <a:r>
              <a:rPr sz="2200" spc="15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signaller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>
              <a:spcBef>
                <a:spcPts val="35"/>
              </a:spcBef>
              <a:buClr>
                <a:srgbClr val="3891A7"/>
              </a:buClr>
              <a:buFont typeface="Arial"/>
              <a:buChar char=""/>
            </a:pPr>
            <a:endParaRPr sz="305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lnSpc>
                <a:spcPts val="2380"/>
              </a:lnSpc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b="1" spc="-10" dirty="0">
                <a:solidFill>
                  <a:prstClr val="black"/>
                </a:solidFill>
                <a:latin typeface="Caladea"/>
                <a:cs typeface="Caladea"/>
              </a:rPr>
              <a:t>Channels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: A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pathway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through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which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normally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a signal 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travels.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(ie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means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</a:t>
            </a:r>
            <a:r>
              <a:rPr sz="2200" spc="8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communication)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7430" lvl="1" indent="-174625">
              <a:spcBef>
                <a:spcPts val="204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dirty="0">
                <a:solidFill>
                  <a:prstClr val="black"/>
                </a:solidFill>
                <a:latin typeface="Caladea"/>
                <a:cs typeface="Caladea"/>
              </a:rPr>
              <a:t>Visual</a:t>
            </a:r>
          </a:p>
          <a:p>
            <a:pPr marL="1027430" lvl="1" indent="-174625">
              <a:spcBef>
                <a:spcPts val="240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Auditory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7430" lvl="1" indent="-174625">
              <a:spcBef>
                <a:spcPts val="240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Chemical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7430" lvl="1" indent="-174625">
              <a:spcBef>
                <a:spcPts val="245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spc="-25" dirty="0">
                <a:solidFill>
                  <a:prstClr val="black"/>
                </a:solidFill>
                <a:latin typeface="Caladea"/>
                <a:cs typeface="Caladea"/>
              </a:rPr>
              <a:t>Tactile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7430" lvl="1" indent="-174625">
              <a:spcBef>
                <a:spcPts val="240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Electrical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1027430" lvl="1" indent="-174625">
              <a:spcBef>
                <a:spcPts val="240"/>
              </a:spcBef>
              <a:buClr>
                <a:srgbClr val="C32C2D"/>
              </a:buClr>
              <a:buFont typeface="Arial"/>
              <a:buChar char=""/>
              <a:tabLst>
                <a:tab pos="1028065" algn="l"/>
              </a:tabLst>
            </a:pP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Suface</a:t>
            </a:r>
            <a:r>
              <a:rPr sz="2000" spc="-4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adea"/>
                <a:cs typeface="Caladea"/>
              </a:rPr>
              <a:t>vibration</a:t>
            </a:r>
            <a:endParaRPr sz="2000" dirty="0">
              <a:solidFill>
                <a:prstClr val="black"/>
              </a:solidFill>
              <a:latin typeface="Caladea"/>
              <a:cs typeface="Calad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2929" y="328136"/>
            <a:ext cx="6376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7995" algn="l"/>
              </a:tabLst>
            </a:pPr>
            <a:r>
              <a:rPr sz="36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VERBAL</a:t>
            </a:r>
            <a:r>
              <a:rPr sz="3600" b="1" i="1" u="heavy" spc="-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COMMUNICATION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2929" y="1128879"/>
            <a:ext cx="729615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spcBef>
                <a:spcPts val="105"/>
              </a:spcBef>
            </a:pPr>
            <a:r>
              <a:rPr sz="3200" i="1" dirty="0">
                <a:latin typeface="Times New Roman"/>
                <a:cs typeface="Times New Roman"/>
              </a:rPr>
              <a:t>It means communicating with </a:t>
            </a:r>
            <a:r>
              <a:rPr sz="3200" i="1" spc="-20" dirty="0">
                <a:latin typeface="Times New Roman"/>
                <a:cs typeface="Times New Roman"/>
              </a:rPr>
              <a:t>words, </a:t>
            </a:r>
            <a:r>
              <a:rPr sz="3200" i="1" dirty="0">
                <a:latin typeface="Times New Roman"/>
                <a:cs typeface="Times New Roman"/>
              </a:rPr>
              <a:t>written  or spoken. </a:t>
            </a:r>
            <a:r>
              <a:rPr sz="3200" i="1" spc="-60" dirty="0">
                <a:latin typeface="Times New Roman"/>
                <a:cs typeface="Times New Roman"/>
              </a:rPr>
              <a:t>Verbal </a:t>
            </a:r>
            <a:r>
              <a:rPr sz="3200" i="1" dirty="0">
                <a:latin typeface="Times New Roman"/>
                <a:cs typeface="Times New Roman"/>
              </a:rPr>
              <a:t>communication consists</a:t>
            </a:r>
            <a:r>
              <a:rPr sz="3200" i="1" spc="-7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of  speaking, listening, writing and</a:t>
            </a:r>
            <a:r>
              <a:rPr sz="3200" i="1" spc="-100" dirty="0">
                <a:latin typeface="Times New Roman"/>
                <a:cs typeface="Times New Roman"/>
              </a:rPr>
              <a:t> </a:t>
            </a:r>
            <a:r>
              <a:rPr sz="3200" i="1" spc="-15" dirty="0">
                <a:latin typeface="Times New Roman"/>
                <a:cs typeface="Times New Roman"/>
              </a:rPr>
              <a:t>reading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FB35D-5D50-45C5-A2C5-C25035A047BE}"/>
              </a:ext>
            </a:extLst>
          </p:cNvPr>
          <p:cNvSpPr txBox="1"/>
          <p:nvPr/>
        </p:nvSpPr>
        <p:spPr>
          <a:xfrm>
            <a:off x="1976284" y="2844657"/>
            <a:ext cx="6096000" cy="2274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800" marR="68580" indent="-342900">
              <a:lnSpc>
                <a:spcPts val="2160"/>
              </a:lnSpc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IN" sz="2400" b="1" i="1" spc="140" dirty="0">
                <a:latin typeface="Times New Roman"/>
                <a:cs typeface="Times New Roman"/>
              </a:rPr>
              <a:t>People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140" dirty="0">
                <a:latin typeface="Times New Roman"/>
                <a:cs typeface="Times New Roman"/>
              </a:rPr>
              <a:t>spend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-120" dirty="0">
                <a:latin typeface="Times New Roman"/>
                <a:cs typeface="Times New Roman"/>
              </a:rPr>
              <a:t>85%</a:t>
            </a:r>
            <a:r>
              <a:rPr lang="en-IN" sz="2400" b="1" i="1" spc="-25" dirty="0">
                <a:latin typeface="Times New Roman"/>
                <a:cs typeface="Times New Roman"/>
              </a:rPr>
              <a:t> </a:t>
            </a:r>
            <a:r>
              <a:rPr lang="en-IN" sz="2400" b="1" i="1" spc="114" dirty="0">
                <a:latin typeface="Times New Roman"/>
                <a:cs typeface="Times New Roman"/>
              </a:rPr>
              <a:t>of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105" dirty="0">
                <a:latin typeface="Times New Roman"/>
                <a:cs typeface="Times New Roman"/>
              </a:rPr>
              <a:t>their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100" dirty="0">
                <a:latin typeface="Times New Roman"/>
                <a:cs typeface="Times New Roman"/>
              </a:rPr>
              <a:t>working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145" dirty="0">
                <a:latin typeface="Times New Roman"/>
                <a:cs typeface="Times New Roman"/>
              </a:rPr>
              <a:t>time</a:t>
            </a:r>
            <a:r>
              <a:rPr lang="en-IN" sz="2400" b="1" i="1" spc="-15" dirty="0">
                <a:latin typeface="Times New Roman"/>
                <a:cs typeface="Times New Roman"/>
              </a:rPr>
              <a:t> </a:t>
            </a:r>
            <a:r>
              <a:rPr lang="en-IN" sz="2400" b="1" i="1" spc="130" dirty="0">
                <a:latin typeface="Times New Roman"/>
                <a:cs typeface="Times New Roman"/>
              </a:rPr>
              <a:t>in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130" dirty="0">
                <a:latin typeface="Times New Roman"/>
                <a:cs typeface="Times New Roman"/>
              </a:rPr>
              <a:t>communication.</a:t>
            </a:r>
            <a:r>
              <a:rPr lang="en-IN" sz="2400" b="1" i="1" spc="-20" dirty="0">
                <a:latin typeface="Times New Roman"/>
                <a:cs typeface="Times New Roman"/>
              </a:rPr>
              <a:t> </a:t>
            </a:r>
            <a:r>
              <a:rPr lang="en-IN" sz="2400" b="1" i="1" spc="70" dirty="0">
                <a:latin typeface="Times New Roman"/>
                <a:cs typeface="Times New Roman"/>
              </a:rPr>
              <a:t>Of  </a:t>
            </a:r>
            <a:r>
              <a:rPr lang="en-IN" sz="2400" b="1" i="1" spc="75" dirty="0">
                <a:latin typeface="Times New Roman"/>
                <a:cs typeface="Times New Roman"/>
              </a:rPr>
              <a:t>this:</a:t>
            </a:r>
            <a:endParaRPr lang="en-IN" sz="2400" i="1" dirty="0">
              <a:latin typeface="Times New Roman"/>
              <a:cs typeface="Times New Roman"/>
            </a:endParaRPr>
          </a:p>
          <a:p>
            <a:pPr marL="510540" lvl="1" indent="-149225">
              <a:lnSpc>
                <a:spcPct val="100000"/>
              </a:lnSpc>
              <a:spcBef>
                <a:spcPts val="225"/>
              </a:spcBef>
              <a:buChar char="-"/>
              <a:tabLst>
                <a:tab pos="511175" algn="l"/>
              </a:tabLst>
            </a:pPr>
            <a:r>
              <a:rPr lang="en-IN" sz="2400" b="1" i="1" spc="-135" dirty="0">
                <a:latin typeface="Times New Roman"/>
                <a:cs typeface="Times New Roman"/>
              </a:rPr>
              <a:t>9% </a:t>
            </a:r>
            <a:r>
              <a:rPr lang="en-IN" sz="2400" b="1" i="1" spc="130" dirty="0">
                <a:latin typeface="Times New Roman"/>
                <a:cs typeface="Times New Roman"/>
              </a:rPr>
              <a:t>in</a:t>
            </a:r>
            <a:r>
              <a:rPr lang="en-IN" sz="2400" b="1" i="1" spc="90" dirty="0">
                <a:latin typeface="Times New Roman"/>
                <a:cs typeface="Times New Roman"/>
              </a:rPr>
              <a:t> </a:t>
            </a:r>
            <a:r>
              <a:rPr lang="en-IN" sz="2400" b="1" i="1" spc="85" dirty="0">
                <a:latin typeface="Times New Roman"/>
                <a:cs typeface="Times New Roman"/>
              </a:rPr>
              <a:t>writing</a:t>
            </a:r>
            <a:endParaRPr lang="en-IN" sz="2400" i="1" dirty="0">
              <a:latin typeface="Times New Roman"/>
              <a:cs typeface="Times New Roman"/>
            </a:endParaRPr>
          </a:p>
          <a:p>
            <a:pPr marL="510540" lvl="1" indent="-149225">
              <a:lnSpc>
                <a:spcPct val="100000"/>
              </a:lnSpc>
              <a:spcBef>
                <a:spcPts val="260"/>
              </a:spcBef>
              <a:buChar char="-"/>
              <a:tabLst>
                <a:tab pos="511175" algn="l"/>
              </a:tabLst>
            </a:pPr>
            <a:r>
              <a:rPr lang="en-IN" sz="2400" b="1" i="1" spc="-180" dirty="0">
                <a:latin typeface="Times New Roman"/>
                <a:cs typeface="Times New Roman"/>
              </a:rPr>
              <a:t>16% </a:t>
            </a:r>
            <a:r>
              <a:rPr lang="en-IN" sz="2400" b="1" i="1" spc="130" dirty="0">
                <a:latin typeface="Times New Roman"/>
                <a:cs typeface="Times New Roman"/>
              </a:rPr>
              <a:t>in</a:t>
            </a:r>
            <a:r>
              <a:rPr lang="en-IN" sz="2400" b="1" i="1" spc="-190" dirty="0">
                <a:latin typeface="Times New Roman"/>
                <a:cs typeface="Times New Roman"/>
              </a:rPr>
              <a:t> </a:t>
            </a:r>
            <a:r>
              <a:rPr lang="en-IN" sz="2400" b="1" i="1" spc="100" dirty="0">
                <a:latin typeface="Times New Roman"/>
                <a:cs typeface="Times New Roman"/>
              </a:rPr>
              <a:t>reading</a:t>
            </a:r>
            <a:endParaRPr lang="en-IN" sz="2400" i="1" dirty="0">
              <a:latin typeface="Times New Roman"/>
              <a:cs typeface="Times New Roman"/>
            </a:endParaRPr>
          </a:p>
          <a:p>
            <a:pPr marL="570230" lvl="1" indent="-208915">
              <a:lnSpc>
                <a:spcPct val="100000"/>
              </a:lnSpc>
              <a:spcBef>
                <a:spcPts val="260"/>
              </a:spcBef>
              <a:buChar char="-"/>
              <a:tabLst>
                <a:tab pos="570865" algn="l"/>
              </a:tabLst>
            </a:pPr>
            <a:r>
              <a:rPr lang="en-IN" sz="2400" b="1" i="1" spc="-100" dirty="0">
                <a:latin typeface="Times New Roman"/>
                <a:cs typeface="Times New Roman"/>
              </a:rPr>
              <a:t>30% </a:t>
            </a:r>
            <a:r>
              <a:rPr lang="en-IN" sz="2400" b="1" i="1" spc="130" dirty="0">
                <a:latin typeface="Times New Roman"/>
                <a:cs typeface="Times New Roman"/>
              </a:rPr>
              <a:t>in</a:t>
            </a:r>
            <a:r>
              <a:rPr lang="en-IN" sz="2400" b="1" i="1" spc="55" dirty="0">
                <a:latin typeface="Times New Roman"/>
                <a:cs typeface="Times New Roman"/>
              </a:rPr>
              <a:t> </a:t>
            </a:r>
            <a:r>
              <a:rPr lang="en-IN" sz="2400" b="1" i="1" spc="114" dirty="0">
                <a:latin typeface="Times New Roman"/>
                <a:cs typeface="Times New Roman"/>
              </a:rPr>
              <a:t>speaking</a:t>
            </a:r>
            <a:endParaRPr lang="en-IN" sz="2400" i="1" dirty="0">
              <a:latin typeface="Times New Roman"/>
              <a:cs typeface="Times New Roman"/>
            </a:endParaRPr>
          </a:p>
          <a:p>
            <a:pPr marL="510540" lvl="1" indent="-149225">
              <a:lnSpc>
                <a:spcPct val="100000"/>
              </a:lnSpc>
              <a:spcBef>
                <a:spcPts val="260"/>
              </a:spcBef>
              <a:buChar char="-"/>
              <a:tabLst>
                <a:tab pos="511175" algn="l"/>
              </a:tabLst>
            </a:pPr>
            <a:r>
              <a:rPr lang="en-IN" sz="2400" b="1" i="1" spc="-135" dirty="0">
                <a:latin typeface="Times New Roman"/>
                <a:cs typeface="Times New Roman"/>
              </a:rPr>
              <a:t>45% </a:t>
            </a:r>
            <a:r>
              <a:rPr lang="en-IN" sz="2400" b="1" i="1" spc="130" dirty="0">
                <a:latin typeface="Times New Roman"/>
                <a:cs typeface="Times New Roman"/>
              </a:rPr>
              <a:t>in</a:t>
            </a:r>
            <a:r>
              <a:rPr lang="en-IN" sz="2400" b="1" i="1" spc="85" dirty="0">
                <a:latin typeface="Times New Roman"/>
                <a:cs typeface="Times New Roman"/>
              </a:rPr>
              <a:t> </a:t>
            </a:r>
            <a:r>
              <a:rPr lang="en-IN" sz="2400" b="1" i="1" spc="120" dirty="0">
                <a:latin typeface="Times New Roman"/>
                <a:cs typeface="Times New Roman"/>
              </a:rPr>
              <a:t>listening.</a:t>
            </a:r>
            <a:endParaRPr lang="en-IN" sz="2000" i="1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4AD85-2EEB-48CC-985C-2146EF2993FE}"/>
              </a:ext>
            </a:extLst>
          </p:cNvPr>
          <p:cNvSpPr txBox="1"/>
          <p:nvPr/>
        </p:nvSpPr>
        <p:spPr>
          <a:xfrm>
            <a:off x="2172929" y="5267456"/>
            <a:ext cx="9509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	    </a:t>
            </a:r>
            <a:r>
              <a:rPr lang="en-IN" sz="2000" b="1" dirty="0"/>
              <a:t>Verbal Communication		               Nonverbal Communication</a:t>
            </a:r>
          </a:p>
          <a:p>
            <a:r>
              <a:rPr lang="en-IN" sz="2000" dirty="0"/>
              <a:t>Oral	     Spoken Language			Laughing, Crying, Coughing, etc.</a:t>
            </a:r>
          </a:p>
          <a:p>
            <a:r>
              <a:rPr lang="en-IN" sz="2000" dirty="0"/>
              <a:t>Non Oral     Written Language/Sign Language	Gestures, Body Language, etc.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1" y="1286509"/>
            <a:ext cx="78834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0" dirty="0"/>
              <a:t>Types </a:t>
            </a:r>
            <a:r>
              <a:rPr spc="-170" dirty="0"/>
              <a:t>of </a:t>
            </a:r>
            <a:r>
              <a:rPr lang="en-IN" spc="-210" dirty="0"/>
              <a:t>Verbal (Oral)</a:t>
            </a:r>
            <a:r>
              <a:rPr spc="-95" dirty="0"/>
              <a:t> </a:t>
            </a:r>
            <a:r>
              <a:rPr spc="-27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3741" y="2255520"/>
            <a:ext cx="3935278" cy="3048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b="1" spc="90" dirty="0">
                <a:latin typeface="Times New Roman"/>
                <a:cs typeface="Times New Roman"/>
              </a:rPr>
              <a:t>Face to face communication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b="1" spc="90" dirty="0">
                <a:latin typeface="Times New Roman"/>
                <a:cs typeface="Times New Roman"/>
              </a:rPr>
              <a:t>Telephonic conversation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b="1" spc="90" dirty="0">
                <a:latin typeface="Times New Roman"/>
                <a:cs typeface="Times New Roman"/>
              </a:rPr>
              <a:t>Public Speech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IN" sz="2000" b="1" spc="90" dirty="0">
                <a:latin typeface="Times New Roman"/>
                <a:cs typeface="Times New Roman"/>
              </a:rPr>
              <a:t>Presentation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000" b="1" spc="90" dirty="0">
                <a:latin typeface="Times New Roman"/>
                <a:cs typeface="Times New Roman"/>
              </a:rPr>
              <a:t>Interview  </a:t>
            </a:r>
            <a:endParaRPr lang="en-IN" sz="2000" b="1" spc="90" dirty="0">
              <a:latin typeface="Times New Roman"/>
              <a:cs typeface="Times New Roman"/>
            </a:endParaRP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000" b="1" spc="125" dirty="0">
                <a:latin typeface="Times New Roman"/>
                <a:cs typeface="Times New Roman"/>
              </a:rPr>
              <a:t>Negotiation </a:t>
            </a:r>
            <a:endParaRPr lang="en-IN" sz="2000" b="1" spc="125" dirty="0">
              <a:latin typeface="Times New Roman"/>
              <a:cs typeface="Times New Roman"/>
            </a:endParaRP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000" b="1" spc="65" dirty="0">
                <a:latin typeface="Times New Roman"/>
                <a:cs typeface="Times New Roman"/>
              </a:rPr>
              <a:t>Group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130" dirty="0">
                <a:latin typeface="Times New Roman"/>
                <a:cs typeface="Times New Roman"/>
              </a:rPr>
              <a:t>Discussion  </a:t>
            </a:r>
            <a:endParaRPr lang="en-IN" sz="2000" b="1" spc="130" dirty="0">
              <a:latin typeface="Times New Roman"/>
              <a:cs typeface="Times New Roman"/>
            </a:endParaRP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000" b="1" spc="114" dirty="0">
                <a:latin typeface="Times New Roman"/>
                <a:cs typeface="Times New Roman"/>
              </a:rPr>
              <a:t>Meeting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986" y="629481"/>
            <a:ext cx="815306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CHARACTERSTICS OF</a:t>
            </a:r>
            <a:r>
              <a:rPr sz="3200" spc="-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EFFECTIVE </a:t>
            </a:r>
            <a:r>
              <a:rPr sz="3200" u="none" dirty="0">
                <a:solidFill>
                  <a:srgbClr val="000000"/>
                </a:solidFill>
              </a:rPr>
              <a:t> </a:t>
            </a:r>
            <a:r>
              <a:rPr sz="32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VERBAL</a:t>
            </a:r>
            <a:r>
              <a:rPr sz="3200" i="1" u="none" spc="-130" dirty="0">
                <a:solidFill>
                  <a:srgbClr val="000000"/>
                </a:solidFill>
              </a:rPr>
              <a:t> </a:t>
            </a:r>
            <a:r>
              <a:rPr sz="3200" i="1" u="none" spc="-15" dirty="0">
                <a:solidFill>
                  <a:srgbClr val="000000"/>
                </a:solidFill>
              </a:rPr>
              <a:t>COMMUNICATION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2430576" y="2295526"/>
            <a:ext cx="5356860" cy="269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spcBef>
                <a:spcPts val="7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Consider the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objective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Be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sincere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Use simple </a:t>
            </a:r>
            <a:r>
              <a:rPr sz="2400" b="1" spc="-5" dirty="0">
                <a:latin typeface="Times New Roman"/>
                <a:cs typeface="Times New Roman"/>
              </a:rPr>
              <a:t>language, </a:t>
            </a:r>
            <a:r>
              <a:rPr sz="2400" b="1" dirty="0">
                <a:latin typeface="Times New Roman"/>
                <a:cs typeface="Times New Roman"/>
              </a:rPr>
              <a:t>familiar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words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Be brief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precise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Use </a:t>
            </a:r>
            <a:r>
              <a:rPr sz="2400" b="1" dirty="0">
                <a:latin typeface="Times New Roman"/>
                <a:cs typeface="Times New Roman"/>
              </a:rPr>
              <a:t>polite </a:t>
            </a:r>
            <a:r>
              <a:rPr sz="2400" b="1" spc="-5" dirty="0">
                <a:latin typeface="Times New Roman"/>
                <a:cs typeface="Times New Roman"/>
              </a:rPr>
              <a:t>words and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tone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5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Say something </a:t>
            </a:r>
            <a:r>
              <a:rPr sz="2400" b="1" spc="-5" dirty="0">
                <a:latin typeface="Times New Roman"/>
                <a:cs typeface="Times New Roman"/>
              </a:rPr>
              <a:t>interesting and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pleasing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2852" y="1002623"/>
            <a:ext cx="1944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MERITS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252852" y="1891570"/>
            <a:ext cx="7200900" cy="26022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955">
              <a:spcBef>
                <a:spcPts val="7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655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More </a:t>
            </a:r>
            <a:r>
              <a:rPr sz="2400" b="1" spc="-25" dirty="0">
                <a:latin typeface="Times New Roman"/>
                <a:cs typeface="Times New Roman"/>
              </a:rPr>
              <a:t>personal and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Times New Roman"/>
                <a:cs typeface="Times New Roman"/>
              </a:rPr>
              <a:t>informal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65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Makes </a:t>
            </a:r>
            <a:r>
              <a:rPr sz="2400" b="1" spc="5" dirty="0">
                <a:latin typeface="Times New Roman"/>
                <a:cs typeface="Times New Roman"/>
              </a:rPr>
              <a:t>immediate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impact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65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Provides opportunity </a:t>
            </a:r>
            <a:r>
              <a:rPr sz="2400" b="1" spc="-85" dirty="0">
                <a:latin typeface="Times New Roman"/>
                <a:cs typeface="Times New Roman"/>
              </a:rPr>
              <a:t>for </a:t>
            </a:r>
            <a:r>
              <a:rPr sz="2400" b="1" spc="-25" dirty="0">
                <a:latin typeface="Times New Roman"/>
                <a:cs typeface="Times New Roman"/>
              </a:rPr>
              <a:t>interaction and</a:t>
            </a:r>
            <a:r>
              <a:rPr sz="2400" b="1" spc="1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feedback</a:t>
            </a:r>
            <a:endParaRPr sz="2400" dirty="0">
              <a:latin typeface="Times New Roman"/>
              <a:cs typeface="Times New Roman"/>
            </a:endParaRPr>
          </a:p>
          <a:p>
            <a:pPr marL="287020" marR="5080" indent="-274955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6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Help </a:t>
            </a:r>
            <a:r>
              <a:rPr sz="2400" b="1" spc="25" dirty="0">
                <a:latin typeface="Times New Roman"/>
                <a:cs typeface="Times New Roman"/>
              </a:rPr>
              <a:t>us </a:t>
            </a:r>
            <a:r>
              <a:rPr sz="2400" b="1" spc="-30" dirty="0">
                <a:latin typeface="Times New Roman"/>
                <a:cs typeface="Times New Roman"/>
              </a:rPr>
              <a:t>correct </a:t>
            </a:r>
            <a:r>
              <a:rPr sz="2400" b="1" spc="-10" dirty="0">
                <a:latin typeface="Times New Roman"/>
                <a:cs typeface="Times New Roman"/>
              </a:rPr>
              <a:t>ourselves </a:t>
            </a:r>
            <a:r>
              <a:rPr sz="2400" b="1" spc="-40" dirty="0">
                <a:latin typeface="Times New Roman"/>
                <a:cs typeface="Times New Roman"/>
              </a:rPr>
              <a:t>(our </a:t>
            </a:r>
            <a:r>
              <a:rPr sz="2400" b="1" spc="55" dirty="0">
                <a:latin typeface="Times New Roman"/>
                <a:cs typeface="Times New Roman"/>
              </a:rPr>
              <a:t>messages </a:t>
            </a:r>
            <a:r>
              <a:rPr sz="2400" b="1" spc="-5" dirty="0">
                <a:latin typeface="Times New Roman"/>
                <a:cs typeface="Times New Roman"/>
              </a:rPr>
              <a:t>according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 the </a:t>
            </a:r>
            <a:r>
              <a:rPr sz="2400" b="1" spc="-10" dirty="0">
                <a:latin typeface="Times New Roman"/>
                <a:cs typeface="Times New Roman"/>
              </a:rPr>
              <a:t>feedback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spc="-45" dirty="0">
                <a:latin typeface="Times New Roman"/>
                <a:cs typeface="Times New Roman"/>
              </a:rPr>
              <a:t>non-verbal </a:t>
            </a:r>
            <a:r>
              <a:rPr sz="2400" b="1" spc="45" dirty="0">
                <a:latin typeface="Times New Roman"/>
                <a:cs typeface="Times New Roman"/>
              </a:rPr>
              <a:t>cues </a:t>
            </a:r>
            <a:r>
              <a:rPr sz="2400" b="1" spc="-60" dirty="0">
                <a:latin typeface="Times New Roman"/>
                <a:cs typeface="Times New Roman"/>
              </a:rPr>
              <a:t>from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listener)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>
              <a:spcBef>
                <a:spcPts val="605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65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It </a:t>
            </a:r>
            <a:r>
              <a:rPr sz="2400" b="1" spc="35" dirty="0">
                <a:latin typeface="Times New Roman"/>
                <a:cs typeface="Times New Roman"/>
              </a:rPr>
              <a:t>is </a:t>
            </a:r>
            <a:r>
              <a:rPr sz="2400" b="1" spc="-5" dirty="0">
                <a:latin typeface="Times New Roman"/>
                <a:cs typeface="Times New Roman"/>
              </a:rPr>
              <a:t>fastest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spc="30" dirty="0">
                <a:latin typeface="Times New Roman"/>
                <a:cs typeface="Times New Roman"/>
              </a:rPr>
              <a:t>less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expensive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0858" y="681932"/>
            <a:ext cx="2390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DEMERITS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0919" y="1753378"/>
            <a:ext cx="6901180" cy="22358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spcBef>
                <a:spcPts val="7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It </a:t>
            </a:r>
            <a:r>
              <a:rPr sz="2400" b="1" dirty="0">
                <a:latin typeface="Times New Roman"/>
                <a:cs typeface="Times New Roman"/>
              </a:rPr>
              <a:t>can </a:t>
            </a:r>
            <a:r>
              <a:rPr sz="2400" b="1" spc="20" dirty="0">
                <a:latin typeface="Times New Roman"/>
                <a:cs typeface="Times New Roman"/>
              </a:rPr>
              <a:t>be </a:t>
            </a:r>
            <a:r>
              <a:rPr sz="2400" b="1" spc="-25" dirty="0">
                <a:latin typeface="Times New Roman"/>
                <a:cs typeface="Times New Roman"/>
              </a:rPr>
              <a:t>quickly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forgotten.</a:t>
            </a:r>
            <a:endParaRPr sz="2400" dirty="0">
              <a:latin typeface="Times New Roman"/>
              <a:cs typeface="Times New Roman"/>
            </a:endParaRPr>
          </a:p>
          <a:p>
            <a:pPr marL="361315" indent="-34925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361315" algn="l"/>
                <a:tab pos="361950" algn="l"/>
              </a:tabLst>
            </a:pPr>
            <a:r>
              <a:rPr sz="2400" b="1" spc="-160" dirty="0">
                <a:latin typeface="Times New Roman"/>
                <a:cs typeface="Times New Roman"/>
              </a:rPr>
              <a:t>A </a:t>
            </a:r>
            <a:r>
              <a:rPr sz="2400" b="1" spc="-75" dirty="0">
                <a:latin typeface="Times New Roman"/>
                <a:cs typeface="Times New Roman"/>
              </a:rPr>
              <a:t>word </a:t>
            </a:r>
            <a:r>
              <a:rPr sz="2400" b="1" spc="35" dirty="0">
                <a:latin typeface="Times New Roman"/>
                <a:cs typeface="Times New Roman"/>
              </a:rPr>
              <a:t>once </a:t>
            </a:r>
            <a:r>
              <a:rPr sz="2400" b="1" spc="-35" dirty="0">
                <a:latin typeface="Times New Roman"/>
                <a:cs typeface="Times New Roman"/>
              </a:rPr>
              <a:t>uttered </a:t>
            </a:r>
            <a:r>
              <a:rPr sz="2400" b="1" spc="-5" dirty="0">
                <a:latin typeface="Times New Roman"/>
                <a:cs typeface="Times New Roman"/>
              </a:rPr>
              <a:t>cannot </a:t>
            </a:r>
            <a:r>
              <a:rPr sz="2400" b="1" spc="20" dirty="0">
                <a:latin typeface="Times New Roman"/>
                <a:cs typeface="Times New Roman"/>
              </a:rPr>
              <a:t>be </a:t>
            </a:r>
            <a:r>
              <a:rPr sz="2400" b="1" spc="-30" dirty="0">
                <a:latin typeface="Times New Roman"/>
                <a:cs typeface="Times New Roman"/>
              </a:rPr>
              <a:t>taken</a:t>
            </a:r>
            <a:r>
              <a:rPr sz="2400" b="1" spc="-2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back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There </a:t>
            </a:r>
            <a:r>
              <a:rPr sz="2400" b="1" spc="30" dirty="0">
                <a:latin typeface="Times New Roman"/>
                <a:cs typeface="Times New Roman"/>
              </a:rPr>
              <a:t>is </a:t>
            </a:r>
            <a:r>
              <a:rPr sz="2400" b="1" spc="15" dirty="0">
                <a:latin typeface="Times New Roman"/>
                <a:cs typeface="Times New Roman"/>
              </a:rPr>
              <a:t>no </a:t>
            </a:r>
            <a:r>
              <a:rPr sz="2400" b="1" dirty="0">
                <a:latin typeface="Times New Roman"/>
                <a:cs typeface="Times New Roman"/>
              </a:rPr>
              <a:t>legal </a:t>
            </a:r>
            <a:r>
              <a:rPr sz="2400" b="1" spc="15" dirty="0">
                <a:latin typeface="Times New Roman"/>
                <a:cs typeface="Times New Roman"/>
              </a:rPr>
              <a:t>evidence </a:t>
            </a:r>
            <a:r>
              <a:rPr sz="2400" b="1" spc="-15" dirty="0">
                <a:latin typeface="Times New Roman"/>
                <a:cs typeface="Times New Roman"/>
              </a:rPr>
              <a:t>of </a:t>
            </a:r>
            <a:r>
              <a:rPr sz="2400" b="1" spc="-75" dirty="0">
                <a:latin typeface="Times New Roman"/>
                <a:cs typeface="Times New Roman"/>
              </a:rPr>
              <a:t>oral</a:t>
            </a:r>
            <a:r>
              <a:rPr sz="2400" b="1" spc="-28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communication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Impact </a:t>
            </a:r>
            <a:r>
              <a:rPr sz="2400" b="1" spc="-35" dirty="0">
                <a:latin typeface="Times New Roman"/>
                <a:cs typeface="Times New Roman"/>
              </a:rPr>
              <a:t>may </a:t>
            </a:r>
            <a:r>
              <a:rPr sz="2400" b="1" spc="20" dirty="0">
                <a:latin typeface="Times New Roman"/>
                <a:cs typeface="Times New Roman"/>
              </a:rPr>
              <a:t>be </a:t>
            </a:r>
            <a:r>
              <a:rPr sz="2400" b="1" spc="-30" dirty="0">
                <a:latin typeface="Times New Roman"/>
                <a:cs typeface="Times New Roman"/>
              </a:rPr>
              <a:t>short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lived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130" dirty="0">
                <a:latin typeface="Times New Roman"/>
                <a:cs typeface="Times New Roman"/>
              </a:rPr>
              <a:t>Very </a:t>
            </a:r>
            <a:r>
              <a:rPr sz="2400" b="1" spc="-25" dirty="0">
                <a:latin typeface="Times New Roman"/>
                <a:cs typeface="Times New Roman"/>
              </a:rPr>
              <a:t>difficult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20" dirty="0">
                <a:latin typeface="Times New Roman"/>
                <a:cs typeface="Times New Roman"/>
              </a:rPr>
              <a:t>be </a:t>
            </a:r>
            <a:r>
              <a:rPr sz="2400" b="1" spc="35" dirty="0">
                <a:latin typeface="Times New Roman"/>
                <a:cs typeface="Times New Roman"/>
              </a:rPr>
              <a:t>conscious </a:t>
            </a:r>
            <a:r>
              <a:rPr sz="2400" b="1" spc="-15" dirty="0">
                <a:latin typeface="Times New Roman"/>
                <a:cs typeface="Times New Roman"/>
              </a:rPr>
              <a:t>of </a:t>
            </a:r>
            <a:r>
              <a:rPr sz="2400" b="1" spc="-70" dirty="0">
                <a:latin typeface="Times New Roman"/>
                <a:cs typeface="Times New Roman"/>
              </a:rPr>
              <a:t>our </a:t>
            </a:r>
            <a:r>
              <a:rPr sz="2400" b="1" spc="-20" dirty="0">
                <a:latin typeface="Times New Roman"/>
                <a:cs typeface="Times New Roman"/>
              </a:rPr>
              <a:t>body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10" dirty="0">
                <a:latin typeface="Times New Roman"/>
                <a:cs typeface="Times New Roman"/>
              </a:rPr>
              <a:t>language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987" y="536616"/>
            <a:ext cx="81530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/>
              <a:t>BARRIERS </a:t>
            </a:r>
            <a:r>
              <a:rPr spc="-25" dirty="0"/>
              <a:t>TO </a:t>
            </a:r>
            <a:r>
              <a:rPr dirty="0"/>
              <a:t>EFFECTIVE</a:t>
            </a:r>
            <a:r>
              <a:rPr spc="-110" dirty="0"/>
              <a:t> </a:t>
            </a:r>
            <a:r>
              <a:rPr dirty="0"/>
              <a:t>VERBAL </a:t>
            </a:r>
            <a:r>
              <a:rPr u="none" dirty="0"/>
              <a:t> </a:t>
            </a:r>
            <a:r>
              <a:rPr i="1" spc="-1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987" y="1928729"/>
            <a:ext cx="6369050" cy="354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67995" indent="-274320">
              <a:spcBef>
                <a:spcPts val="1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  <a:tab pos="1678305" algn="l"/>
              </a:tabLst>
            </a:pPr>
            <a:r>
              <a:rPr sz="2400" b="1" spc="-55" dirty="0">
                <a:latin typeface="Times New Roman"/>
                <a:cs typeface="Times New Roman"/>
              </a:rPr>
              <a:t>STATUS-	</a:t>
            </a:r>
            <a:r>
              <a:rPr sz="2400" b="1" spc="-40" dirty="0">
                <a:latin typeface="Times New Roman"/>
                <a:cs typeface="Times New Roman"/>
              </a:rPr>
              <a:t>formal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spc="-35" dirty="0">
                <a:latin typeface="Times New Roman"/>
                <a:cs typeface="Times New Roman"/>
              </a:rPr>
              <a:t>informal </a:t>
            </a:r>
            <a:r>
              <a:rPr sz="2400" b="1" spc="-5" dirty="0">
                <a:latin typeface="Times New Roman"/>
                <a:cs typeface="Times New Roman"/>
              </a:rPr>
              <a:t>status </a:t>
            </a:r>
            <a:r>
              <a:rPr sz="2400" b="1" spc="-10" dirty="0">
                <a:latin typeface="Times New Roman"/>
                <a:cs typeface="Times New Roman"/>
              </a:rPr>
              <a:t>levels  affects </a:t>
            </a:r>
            <a:r>
              <a:rPr sz="2400" b="1" spc="5" dirty="0">
                <a:latin typeface="Times New Roman"/>
                <a:cs typeface="Times New Roman"/>
              </a:rPr>
              <a:t>effectiveness </a:t>
            </a:r>
            <a:r>
              <a:rPr sz="2400" b="1" spc="-1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face </a:t>
            </a:r>
            <a:r>
              <a:rPr sz="2400" b="1" spc="5" dirty="0">
                <a:latin typeface="Times New Roman"/>
                <a:cs typeface="Times New Roman"/>
              </a:rPr>
              <a:t>to </a:t>
            </a:r>
            <a:r>
              <a:rPr sz="2400" b="1" dirty="0">
                <a:latin typeface="Times New Roman"/>
                <a:cs typeface="Times New Roman"/>
              </a:rPr>
              <a:t>face  </a:t>
            </a:r>
            <a:r>
              <a:rPr sz="2400" b="1" spc="10" dirty="0">
                <a:latin typeface="Times New Roman"/>
                <a:cs typeface="Times New Roman"/>
              </a:rPr>
              <a:t>communication</a:t>
            </a:r>
            <a:endParaRPr sz="2400" dirty="0">
              <a:latin typeface="Times New Roman"/>
              <a:cs typeface="Times New Roman"/>
            </a:endParaRPr>
          </a:p>
          <a:p>
            <a:pPr marL="286385" marR="147955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COMPLEXES- </a:t>
            </a:r>
            <a:r>
              <a:rPr sz="2400" b="1" spc="-30" dirty="0">
                <a:latin typeface="Times New Roman"/>
                <a:cs typeface="Times New Roman"/>
              </a:rPr>
              <a:t>lack </a:t>
            </a:r>
            <a:r>
              <a:rPr sz="2400" b="1" spc="-15" dirty="0">
                <a:latin typeface="Times New Roman"/>
                <a:cs typeface="Times New Roman"/>
              </a:rPr>
              <a:t>of </a:t>
            </a:r>
            <a:r>
              <a:rPr sz="2400" b="1" spc="15" dirty="0">
                <a:latin typeface="Times New Roman"/>
                <a:cs typeface="Times New Roman"/>
              </a:rPr>
              <a:t>confidence </a:t>
            </a:r>
            <a:r>
              <a:rPr sz="2400" b="1" spc="-95" dirty="0">
                <a:latin typeface="Times New Roman"/>
                <a:cs typeface="Times New Roman"/>
              </a:rPr>
              <a:t>or </a:t>
            </a:r>
            <a:r>
              <a:rPr sz="2400" b="1" spc="45" dirty="0">
                <a:latin typeface="Times New Roman"/>
                <a:cs typeface="Times New Roman"/>
              </a:rPr>
              <a:t>sense </a:t>
            </a:r>
            <a:r>
              <a:rPr sz="2400" b="1" spc="-15" dirty="0">
                <a:latin typeface="Times New Roman"/>
                <a:cs typeface="Times New Roman"/>
              </a:rPr>
              <a:t>of  </a:t>
            </a:r>
            <a:r>
              <a:rPr sz="2400" b="1" spc="-60" dirty="0">
                <a:latin typeface="Times New Roman"/>
                <a:cs typeface="Times New Roman"/>
              </a:rPr>
              <a:t>superiority.</a:t>
            </a:r>
            <a:endParaRPr sz="2400" dirty="0">
              <a:latin typeface="Times New Roman"/>
              <a:cs typeface="Times New Roman"/>
            </a:endParaRPr>
          </a:p>
          <a:p>
            <a:pPr marL="286385" marR="589280" indent="-274320">
              <a:spcBef>
                <a:spcPts val="605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30" dirty="0">
                <a:latin typeface="Times New Roman"/>
                <a:cs typeface="Times New Roman"/>
              </a:rPr>
              <a:t>ABSTRACTING- </a:t>
            </a:r>
            <a:r>
              <a:rPr sz="2400" b="1" spc="-25" dirty="0">
                <a:latin typeface="Times New Roman"/>
                <a:cs typeface="Times New Roman"/>
              </a:rPr>
              <a:t>it </a:t>
            </a:r>
            <a:r>
              <a:rPr sz="2400" b="1" spc="30" dirty="0">
                <a:latin typeface="Times New Roman"/>
                <a:cs typeface="Times New Roman"/>
              </a:rPr>
              <a:t>is </a:t>
            </a:r>
            <a:r>
              <a:rPr sz="2400" b="1" spc="-55" dirty="0">
                <a:latin typeface="Times New Roman"/>
                <a:cs typeface="Times New Roman"/>
              </a:rPr>
              <a:t>partial </a:t>
            </a:r>
            <a:r>
              <a:rPr sz="2400" b="1" spc="-30" dirty="0">
                <a:latin typeface="Times New Roman"/>
                <a:cs typeface="Times New Roman"/>
              </a:rPr>
              <a:t>and </a:t>
            </a:r>
            <a:r>
              <a:rPr sz="2400" b="1" spc="5" dirty="0">
                <a:latin typeface="Times New Roman"/>
                <a:cs typeface="Times New Roman"/>
              </a:rPr>
              <a:t>selective  listening, </a:t>
            </a:r>
            <a:r>
              <a:rPr sz="2400" b="1" dirty="0">
                <a:latin typeface="Times New Roman"/>
                <a:cs typeface="Times New Roman"/>
              </a:rPr>
              <a:t>leading to </a:t>
            </a:r>
            <a:r>
              <a:rPr sz="2400" b="1" spc="30" dirty="0">
                <a:latin typeface="Times New Roman"/>
                <a:cs typeface="Times New Roman"/>
              </a:rPr>
              <a:t>loss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4320">
              <a:spcBef>
                <a:spcPts val="600"/>
              </a:spcBef>
              <a:buClr>
                <a:srgbClr val="9E8E5C"/>
              </a:buClr>
              <a:buSzPct val="68750"/>
              <a:buFont typeface="Wingdings"/>
              <a:buChar char=""/>
              <a:tabLst>
                <a:tab pos="287020" algn="l"/>
              </a:tabLst>
            </a:pPr>
            <a:r>
              <a:rPr sz="2400" b="1" spc="-50" dirty="0">
                <a:latin typeface="Times New Roman"/>
                <a:cs typeface="Times New Roman"/>
              </a:rPr>
              <a:t>LANGUAGE </a:t>
            </a:r>
            <a:r>
              <a:rPr sz="2400" b="1" spc="-30" dirty="0">
                <a:latin typeface="Times New Roman"/>
                <a:cs typeface="Times New Roman"/>
              </a:rPr>
              <a:t>BARRIER- </a:t>
            </a:r>
            <a:r>
              <a:rPr sz="2400" b="1" spc="-25" dirty="0">
                <a:latin typeface="Times New Roman"/>
                <a:cs typeface="Times New Roman"/>
              </a:rPr>
              <a:t>listener </a:t>
            </a:r>
            <a:r>
              <a:rPr sz="2400" b="1" spc="5" dirty="0">
                <a:latin typeface="Times New Roman"/>
                <a:cs typeface="Times New Roman"/>
              </a:rPr>
              <a:t>should </a:t>
            </a:r>
            <a:r>
              <a:rPr sz="2400" b="1" spc="20" dirty="0">
                <a:latin typeface="Times New Roman"/>
                <a:cs typeface="Times New Roman"/>
              </a:rPr>
              <a:t>be  </a:t>
            </a:r>
            <a:r>
              <a:rPr sz="2400" b="1" spc="-50" dirty="0">
                <a:latin typeface="Times New Roman"/>
                <a:cs typeface="Times New Roman"/>
              </a:rPr>
              <a:t>familiar </a:t>
            </a:r>
            <a:r>
              <a:rPr sz="2400" b="1" spc="-25" dirty="0">
                <a:latin typeface="Times New Roman"/>
                <a:cs typeface="Times New Roman"/>
              </a:rPr>
              <a:t>with </a:t>
            </a:r>
            <a:r>
              <a:rPr sz="2400" b="1" dirty="0">
                <a:latin typeface="Times New Roman"/>
                <a:cs typeface="Times New Roman"/>
              </a:rPr>
              <a:t>the </a:t>
            </a:r>
            <a:r>
              <a:rPr sz="2400" b="1" spc="10" dirty="0">
                <a:latin typeface="Times New Roman"/>
                <a:cs typeface="Times New Roman"/>
              </a:rPr>
              <a:t>language </a:t>
            </a:r>
            <a:r>
              <a:rPr sz="2400" b="1" spc="20" dirty="0">
                <a:latin typeface="Times New Roman"/>
                <a:cs typeface="Times New Roman"/>
              </a:rPr>
              <a:t>used </a:t>
            </a:r>
            <a:r>
              <a:rPr sz="2400" b="1" spc="-45" dirty="0">
                <a:latin typeface="Times New Roman"/>
                <a:cs typeface="Times New Roman"/>
              </a:rPr>
              <a:t>by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speaker.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0364" y="881253"/>
            <a:ext cx="6950075" cy="35503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7490" algn="ctr">
              <a:spcBef>
                <a:spcPts val="105"/>
              </a:spcBef>
            </a:pPr>
            <a:r>
              <a:rPr sz="3200" b="1" i="1" u="heavy" spc="2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NONVERBAL</a:t>
            </a:r>
            <a:endParaRPr sz="3200">
              <a:latin typeface="Times New Roman"/>
              <a:cs typeface="Times New Roman"/>
            </a:endParaRPr>
          </a:p>
          <a:p>
            <a:pPr marR="254635" algn="ctr"/>
            <a:r>
              <a:rPr sz="3200" b="1" i="1" u="heavy" spc="25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COMMUNICATION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8415" marR="5080" indent="-6350"/>
            <a:r>
              <a:rPr sz="3200" b="1" dirty="0">
                <a:latin typeface="Times New Roman"/>
                <a:cs typeface="Times New Roman"/>
              </a:rPr>
              <a:t>Nonverbal communication includes all  unwritten and unspoken messages,</a:t>
            </a:r>
            <a:r>
              <a:rPr sz="3200" b="1" spc="-1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both  intentional and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unintentional.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878" y="466967"/>
            <a:ext cx="22161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FEATURES</a:t>
            </a:r>
            <a:r>
              <a:rPr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430782" y="1473455"/>
            <a:ext cx="10378439" cy="2464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 marR="5080" indent="-274955">
              <a:spcBef>
                <a:spcPts val="100"/>
              </a:spcBef>
              <a:buClr>
                <a:srgbClr val="9E8E5C"/>
              </a:buClr>
              <a:buSzPct val="68750"/>
              <a:buFont typeface="Wingdings"/>
              <a:buChar char=""/>
              <a:tabLst>
                <a:tab pos="405765" algn="l"/>
              </a:tabLst>
            </a:pPr>
            <a:r>
              <a:rPr spc="110" dirty="0"/>
              <a:t>Non </a:t>
            </a:r>
            <a:r>
              <a:rPr spc="-70" dirty="0"/>
              <a:t>verbal </a:t>
            </a:r>
            <a:r>
              <a:rPr spc="10" dirty="0"/>
              <a:t>communication </a:t>
            </a:r>
            <a:r>
              <a:rPr spc="5" dirty="0"/>
              <a:t>flows </a:t>
            </a:r>
            <a:r>
              <a:rPr spc="-25" dirty="0"/>
              <a:t>through </a:t>
            </a:r>
            <a:r>
              <a:rPr spc="-45" dirty="0"/>
              <a:t>all </a:t>
            </a:r>
            <a:r>
              <a:rPr spc="5" dirty="0"/>
              <a:t>acts </a:t>
            </a:r>
            <a:r>
              <a:rPr spc="-15" dirty="0"/>
              <a:t>of  </a:t>
            </a:r>
            <a:r>
              <a:rPr spc="10" dirty="0"/>
              <a:t>speaking </a:t>
            </a:r>
            <a:r>
              <a:rPr spc="-95" dirty="0"/>
              <a:t>or</a:t>
            </a:r>
            <a:r>
              <a:rPr spc="-10" dirty="0"/>
              <a:t> </a:t>
            </a:r>
            <a:r>
              <a:rPr spc="-50" dirty="0"/>
              <a:t>writing.</a:t>
            </a:r>
          </a:p>
          <a:p>
            <a:pPr marL="118110">
              <a:spcBef>
                <a:spcPts val="55"/>
              </a:spcBef>
              <a:buClr>
                <a:srgbClr val="9E8E5C"/>
              </a:buClr>
              <a:buFont typeface="Wingdings"/>
              <a:buChar char=""/>
            </a:pPr>
            <a:endParaRPr sz="3500" dirty="0"/>
          </a:p>
          <a:p>
            <a:pPr marL="405130" indent="-274955">
              <a:buClr>
                <a:srgbClr val="9E8E5C"/>
              </a:buClr>
              <a:buSzPct val="68750"/>
              <a:buFont typeface="Wingdings"/>
              <a:buChar char=""/>
              <a:tabLst>
                <a:tab pos="405765" algn="l"/>
              </a:tabLst>
            </a:pPr>
            <a:r>
              <a:rPr spc="10" dirty="0"/>
              <a:t>They </a:t>
            </a:r>
            <a:r>
              <a:rPr spc="-70" dirty="0"/>
              <a:t>are </a:t>
            </a:r>
            <a:r>
              <a:rPr dirty="0"/>
              <a:t>the </a:t>
            </a:r>
            <a:r>
              <a:rPr spc="-20" dirty="0"/>
              <a:t>wordless </a:t>
            </a:r>
            <a:r>
              <a:rPr spc="55" dirty="0"/>
              <a:t>messages</a:t>
            </a:r>
            <a:r>
              <a:rPr spc="35" dirty="0"/>
              <a:t> </a:t>
            </a:r>
            <a:r>
              <a:rPr spc="20" dirty="0"/>
              <a:t>.</a:t>
            </a:r>
          </a:p>
          <a:p>
            <a:pPr marL="118110">
              <a:buClr>
                <a:srgbClr val="9E8E5C"/>
              </a:buClr>
              <a:buFont typeface="Wingdings"/>
              <a:buChar char=""/>
            </a:pPr>
            <a:endParaRPr sz="3550" dirty="0"/>
          </a:p>
          <a:p>
            <a:pPr marL="405130" indent="-274955">
              <a:buClr>
                <a:srgbClr val="9E8E5C"/>
              </a:buClr>
              <a:buSzPct val="68750"/>
              <a:buFont typeface="Wingdings"/>
              <a:buChar char=""/>
              <a:tabLst>
                <a:tab pos="405765" algn="l"/>
              </a:tabLst>
            </a:pPr>
            <a:r>
              <a:rPr spc="40" dirty="0"/>
              <a:t>Is </a:t>
            </a:r>
            <a:r>
              <a:rPr spc="-50" dirty="0"/>
              <a:t>a </a:t>
            </a:r>
            <a:r>
              <a:rPr spc="-35" dirty="0"/>
              <a:t>creative </a:t>
            </a:r>
            <a:r>
              <a:rPr spc="-40" dirty="0"/>
              <a:t>activity </a:t>
            </a:r>
            <a:r>
              <a:rPr spc="25" dirty="0"/>
              <a:t>, </a:t>
            </a:r>
            <a:r>
              <a:rPr dirty="0"/>
              <a:t>which </a:t>
            </a:r>
            <a:r>
              <a:rPr spc="50" dirty="0"/>
              <a:t>comes </a:t>
            </a:r>
            <a:r>
              <a:rPr spc="-25" dirty="0"/>
              <a:t>through</a:t>
            </a:r>
            <a:r>
              <a:rPr spc="-70" dirty="0"/>
              <a:t> </a:t>
            </a:r>
            <a:r>
              <a:rPr dirty="0"/>
              <a:t>stimuli</a:t>
            </a:r>
          </a:p>
          <a:p>
            <a:pPr marL="405130"/>
            <a:r>
              <a:rPr spc="-15" dirty="0"/>
              <a:t>produced </a:t>
            </a:r>
            <a:r>
              <a:rPr spc="-45" dirty="0"/>
              <a:t>by </a:t>
            </a:r>
            <a:r>
              <a:rPr dirty="0"/>
              <a:t>the</a:t>
            </a:r>
            <a:r>
              <a:rPr spc="45" dirty="0"/>
              <a:t> </a:t>
            </a:r>
            <a:r>
              <a:rPr spc="5" dirty="0"/>
              <a:t>mind.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6046" y="2006867"/>
            <a:ext cx="3635375" cy="3826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02509" y="1073912"/>
            <a:ext cx="6174740" cy="471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Importance </a:t>
            </a:r>
            <a:r>
              <a:rPr sz="28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non-verbal</a:t>
            </a:r>
            <a:r>
              <a:rPr sz="2800" b="1" i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communication</a:t>
            </a:r>
            <a:endParaRPr sz="28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850">
              <a:latin typeface="Times New Roman"/>
              <a:cs typeface="Times New Roman"/>
            </a:endParaRPr>
          </a:p>
          <a:p>
            <a:pPr marL="18415" marR="2386965">
              <a:tabLst>
                <a:tab pos="2174875" algn="l"/>
              </a:tabLst>
            </a:pPr>
            <a:r>
              <a:rPr sz="2800" b="1" spc="-190" dirty="0">
                <a:latin typeface="Times New Roman"/>
                <a:cs typeface="Times New Roman"/>
              </a:rPr>
              <a:t>A </a:t>
            </a:r>
            <a:r>
              <a:rPr sz="2800" b="1" spc="-15" dirty="0">
                <a:latin typeface="Times New Roman"/>
                <a:cs typeface="Times New Roman"/>
              </a:rPr>
              <a:t>person </a:t>
            </a:r>
            <a:r>
              <a:rPr sz="2800" b="1" spc="-5" dirty="0">
                <a:latin typeface="Times New Roman"/>
                <a:cs typeface="Times New Roman"/>
              </a:rPr>
              <a:t>to </a:t>
            </a:r>
            <a:r>
              <a:rPr sz="2800" b="1" spc="-55" dirty="0">
                <a:latin typeface="Times New Roman"/>
                <a:cs typeface="Times New Roman"/>
              </a:rPr>
              <a:t>have </a:t>
            </a:r>
            <a:r>
              <a:rPr sz="2800" b="1" spc="-40" dirty="0">
                <a:latin typeface="Times New Roman"/>
                <a:cs typeface="Times New Roman"/>
              </a:rPr>
              <a:t>quality  </a:t>
            </a:r>
            <a:r>
              <a:rPr sz="2800" b="1" spc="10" dirty="0">
                <a:latin typeface="Times New Roman"/>
                <a:cs typeface="Times New Roman"/>
              </a:rPr>
              <a:t>communication </a:t>
            </a:r>
            <a:r>
              <a:rPr sz="2800" b="1" spc="-5" dirty="0">
                <a:latin typeface="Times New Roman"/>
                <a:cs typeface="Times New Roman"/>
              </a:rPr>
              <a:t>skills  </a:t>
            </a:r>
            <a:r>
              <a:rPr sz="2800" b="1" spc="5" dirty="0">
                <a:latin typeface="Times New Roman"/>
                <a:cs typeface="Times New Roman"/>
              </a:rPr>
              <a:t>must </a:t>
            </a:r>
            <a:r>
              <a:rPr sz="2800" b="1" spc="50" dirty="0">
                <a:latin typeface="Times New Roman"/>
                <a:cs typeface="Times New Roman"/>
              </a:rPr>
              <a:t>possess </a:t>
            </a:r>
            <a:r>
              <a:rPr sz="2800" b="1" dirty="0">
                <a:latin typeface="Times New Roman"/>
                <a:cs typeface="Times New Roman"/>
              </a:rPr>
              <a:t>the  </a:t>
            </a:r>
            <a:r>
              <a:rPr sz="2800" b="1" spc="-15" dirty="0">
                <a:latin typeface="Times New Roman"/>
                <a:cs typeface="Times New Roman"/>
              </a:rPr>
              <a:t>kn</a:t>
            </a:r>
            <a:r>
              <a:rPr sz="2800" b="1" spc="-35" dirty="0">
                <a:latin typeface="Times New Roman"/>
                <a:cs typeface="Times New Roman"/>
              </a:rPr>
              <a:t>o</a:t>
            </a:r>
            <a:r>
              <a:rPr sz="2800" b="1" spc="15" dirty="0">
                <a:latin typeface="Times New Roman"/>
                <a:cs typeface="Times New Roman"/>
              </a:rPr>
              <a:t>wledg</a:t>
            </a:r>
            <a:r>
              <a:rPr sz="2800" b="1" spc="20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of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no</a:t>
            </a:r>
            <a:r>
              <a:rPr sz="2800" b="1" spc="40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-</a:t>
            </a:r>
            <a:r>
              <a:rPr sz="2800" b="1" spc="-170" dirty="0">
                <a:latin typeface="Times New Roman"/>
                <a:cs typeface="Times New Roman"/>
              </a:rPr>
              <a:t>v</a:t>
            </a:r>
            <a:r>
              <a:rPr sz="2800" b="1" spc="-60" dirty="0">
                <a:latin typeface="Times New Roman"/>
                <a:cs typeface="Times New Roman"/>
              </a:rPr>
              <a:t>erbal  </a:t>
            </a:r>
            <a:r>
              <a:rPr sz="2800" b="1" spc="10" dirty="0">
                <a:latin typeface="Times New Roman"/>
                <a:cs typeface="Times New Roman"/>
              </a:rPr>
              <a:t>communication.</a:t>
            </a:r>
            <a:endParaRPr sz="2800">
              <a:latin typeface="Times New Roman"/>
              <a:cs typeface="Times New Roman"/>
            </a:endParaRPr>
          </a:p>
          <a:p>
            <a:pPr marL="18415" marR="2148840">
              <a:spcBef>
                <a:spcPts val="5"/>
              </a:spcBef>
            </a:pPr>
            <a:r>
              <a:rPr sz="2800" b="1" spc="-60" dirty="0">
                <a:latin typeface="Times New Roman"/>
                <a:cs typeface="Times New Roman"/>
              </a:rPr>
              <a:t>As </a:t>
            </a:r>
            <a:r>
              <a:rPr sz="2800" b="1" spc="-20" dirty="0">
                <a:latin typeface="Times New Roman"/>
                <a:cs typeface="Times New Roman"/>
              </a:rPr>
              <a:t>compared </a:t>
            </a:r>
            <a:r>
              <a:rPr sz="2800" b="1" dirty="0">
                <a:latin typeface="Times New Roman"/>
                <a:cs typeface="Times New Roman"/>
              </a:rPr>
              <a:t>to </a:t>
            </a:r>
            <a:r>
              <a:rPr sz="2800" b="1" spc="-60" dirty="0">
                <a:latin typeface="Times New Roman"/>
                <a:cs typeface="Times New Roman"/>
              </a:rPr>
              <a:t>words </a:t>
            </a:r>
            <a:r>
              <a:rPr sz="2800" b="1" spc="-30" dirty="0">
                <a:latin typeface="Times New Roman"/>
                <a:cs typeface="Times New Roman"/>
              </a:rPr>
              <a:t>and  </a:t>
            </a:r>
            <a:r>
              <a:rPr sz="2800" b="1" spc="-40" dirty="0">
                <a:latin typeface="Times New Roman"/>
                <a:cs typeface="Times New Roman"/>
              </a:rPr>
              <a:t>vocal </a:t>
            </a:r>
            <a:r>
              <a:rPr sz="2800" b="1" spc="-90" dirty="0">
                <a:latin typeface="Times New Roman"/>
                <a:cs typeface="Times New Roman"/>
              </a:rPr>
              <a:t>variety </a:t>
            </a:r>
            <a:r>
              <a:rPr sz="2800" b="1" spc="-50" dirty="0">
                <a:latin typeface="Times New Roman"/>
                <a:cs typeface="Times New Roman"/>
              </a:rPr>
              <a:t>non-verbal  </a:t>
            </a:r>
            <a:r>
              <a:rPr sz="2800" b="1" spc="10" dirty="0">
                <a:latin typeface="Times New Roman"/>
                <a:cs typeface="Times New Roman"/>
              </a:rPr>
              <a:t>communication </a:t>
            </a:r>
            <a:r>
              <a:rPr sz="2800" b="1" spc="-35" dirty="0">
                <a:latin typeface="Times New Roman"/>
                <a:cs typeface="Times New Roman"/>
              </a:rPr>
              <a:t>matters </a:t>
            </a:r>
            <a:r>
              <a:rPr sz="2800" b="1" spc="-65" dirty="0">
                <a:latin typeface="Times New Roman"/>
                <a:cs typeface="Times New Roman"/>
              </a:rPr>
              <a:t>a  </a:t>
            </a:r>
            <a:r>
              <a:rPr sz="2800" b="1" spc="-15" dirty="0">
                <a:latin typeface="Times New Roman"/>
                <a:cs typeface="Times New Roman"/>
              </a:rPr>
              <a:t>lot.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453" y="1125728"/>
            <a:ext cx="656145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YPES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NON VERBAL</a:t>
            </a:r>
            <a:r>
              <a:rPr sz="2400" spc="3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COMMUNICATION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7186" y="1997787"/>
            <a:ext cx="6612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822700" algn="l"/>
              </a:tabLst>
            </a:pP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Kinesics</a:t>
            </a:r>
            <a:r>
              <a:rPr sz="2400" b="1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communication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b="1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Meta</a:t>
            </a:r>
            <a:r>
              <a:rPr sz="2400" b="1" u="heavy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communication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2510" y="2882010"/>
            <a:ext cx="214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-Body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10" dirty="0">
                <a:latin typeface="Times New Roman"/>
                <a:cs typeface="Times New Roman"/>
              </a:rPr>
              <a:t>language.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0771" y="2882010"/>
            <a:ext cx="3378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-through </a:t>
            </a:r>
            <a:r>
              <a:rPr sz="2400" b="1" spc="-35" dirty="0">
                <a:latin typeface="Times New Roman"/>
                <a:cs typeface="Times New Roman"/>
              </a:rPr>
              <a:t>words, </a:t>
            </a:r>
            <a:r>
              <a:rPr sz="2400" b="1" spc="10" dirty="0">
                <a:latin typeface="Times New Roman"/>
                <a:cs typeface="Times New Roman"/>
              </a:rPr>
              <a:t>depicting  </a:t>
            </a:r>
            <a:r>
              <a:rPr sz="2400" b="1" spc="-35" dirty="0">
                <a:latin typeface="Times New Roman"/>
                <a:cs typeface="Times New Roman"/>
              </a:rPr>
              <a:t>alternate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meaning.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2509" y="4131945"/>
            <a:ext cx="245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5" dirty="0">
                <a:latin typeface="Times New Roman"/>
                <a:cs typeface="Times New Roman"/>
              </a:rPr>
              <a:t>-includes</a:t>
            </a:r>
            <a:r>
              <a:rPr sz="2400" b="1" spc="-50" dirty="0">
                <a:latin typeface="Times New Roman"/>
                <a:cs typeface="Times New Roman"/>
              </a:rPr>
              <a:t> behavior.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0771" y="4131945"/>
            <a:ext cx="298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5" dirty="0">
                <a:latin typeface="Times New Roman"/>
                <a:cs typeface="Times New Roman"/>
              </a:rPr>
              <a:t>-shows </a:t>
            </a:r>
            <a:r>
              <a:rPr sz="2400" b="1" spc="-30" dirty="0">
                <a:latin typeface="Times New Roman"/>
                <a:cs typeface="Times New Roman"/>
              </a:rPr>
              <a:t>latent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meaning.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420623"/>
            <a:ext cx="5598160" cy="753110"/>
            <a:chOff x="1219200" y="420623"/>
            <a:chExt cx="5598160" cy="753110"/>
          </a:xfrm>
        </p:grpSpPr>
        <p:sp>
          <p:nvSpPr>
            <p:cNvPr id="3" name="object 3"/>
            <p:cNvSpPr/>
            <p:nvPr/>
          </p:nvSpPr>
          <p:spPr>
            <a:xfrm>
              <a:off x="1219200" y="420623"/>
              <a:ext cx="5597652" cy="752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5231" y="1018031"/>
              <a:ext cx="5085588" cy="144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8603" y="530175"/>
            <a:ext cx="50044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/>
              <a:t>VISUAL</a:t>
            </a:r>
            <a:r>
              <a:rPr spc="-55" dirty="0"/>
              <a:t> </a:t>
            </a:r>
            <a:r>
              <a:rPr spc="-30" dirty="0"/>
              <a:t>COMMUNICATION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0689" y="1436878"/>
            <a:ext cx="6731634" cy="44856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5910" marR="5080" indent="-283845">
              <a:lnSpc>
                <a:spcPts val="2590"/>
              </a:lnSpc>
              <a:spcBef>
                <a:spcPts val="425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Information transmitted </a:t>
            </a:r>
            <a:r>
              <a:rPr sz="24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visual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means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is called  visual</a:t>
            </a:r>
            <a:r>
              <a:rPr sz="2400" spc="-2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communication.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lnSpc>
                <a:spcPts val="2735"/>
              </a:lnSpc>
              <a:spcBef>
                <a:spcPts val="280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The visual signals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may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be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given </a:t>
            </a:r>
            <a:r>
              <a:rPr sz="24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400" spc="-10" dirty="0">
                <a:solidFill>
                  <a:prstClr val="black"/>
                </a:solidFill>
                <a:latin typeface="Caladea"/>
                <a:cs typeface="Caladea"/>
              </a:rPr>
              <a:t>various</a:t>
            </a:r>
            <a:r>
              <a:rPr sz="2400" spc="-4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means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>
              <a:lnSpc>
                <a:spcPts val="2735"/>
              </a:lnSpc>
            </a:pPr>
            <a:r>
              <a:rPr sz="2400" spc="-15" dirty="0">
                <a:solidFill>
                  <a:prstClr val="black"/>
                </a:solidFill>
                <a:latin typeface="Caladea"/>
                <a:cs typeface="Caladea"/>
              </a:rPr>
              <a:t>like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125"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movement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125">
              <a:spcBef>
                <a:spcPts val="34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posture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or shape of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</a:t>
            </a:r>
            <a:r>
              <a:rPr sz="2200" spc="4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body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125">
              <a:spcBef>
                <a:spcPts val="3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Facial</a:t>
            </a:r>
            <a:r>
              <a:rPr sz="220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expressions.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125">
              <a:spcBef>
                <a:spcPts val="34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colour identification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570230" lvl="1" indent="-238125">
              <a:spcBef>
                <a:spcPts val="3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light</a:t>
            </a:r>
            <a:r>
              <a:rPr sz="220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etc.</a:t>
            </a:r>
            <a:endParaRPr sz="22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42545" indent="-283845">
              <a:lnSpc>
                <a:spcPts val="2590"/>
              </a:lnSpc>
              <a:spcBef>
                <a:spcPts val="645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Visual signals </a:t>
            </a:r>
            <a:r>
              <a:rPr sz="2400" spc="-15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used most often </a:t>
            </a:r>
            <a:r>
              <a:rPr sz="24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species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that  </a:t>
            </a:r>
            <a:r>
              <a:rPr sz="2400" spc="-15" dirty="0">
                <a:solidFill>
                  <a:prstClr val="black"/>
                </a:solidFill>
                <a:latin typeface="Caladea"/>
                <a:cs typeface="Caladea"/>
              </a:rPr>
              <a:t>are 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active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during</a:t>
            </a:r>
            <a:r>
              <a:rPr sz="2400" spc="-20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400" spc="-65" dirty="0">
                <a:solidFill>
                  <a:prstClr val="black"/>
                </a:solidFill>
                <a:latin typeface="Caladea"/>
                <a:cs typeface="Caladea"/>
              </a:rPr>
              <a:t>day.</a:t>
            </a:r>
            <a:endParaRPr sz="2400" dirty="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indent="-283845">
              <a:spcBef>
                <a:spcPts val="275"/>
              </a:spcBef>
              <a:buClr>
                <a:srgbClr val="3891A7"/>
              </a:buClr>
              <a:buSzPct val="79166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Light as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a visual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means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is </a:t>
            </a:r>
            <a:r>
              <a:rPr sz="2400" spc="-5" dirty="0">
                <a:solidFill>
                  <a:prstClr val="black"/>
                </a:solidFill>
                <a:latin typeface="Caladea"/>
                <a:cs typeface="Caladea"/>
              </a:rPr>
              <a:t>used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in</a:t>
            </a:r>
            <a:r>
              <a:rPr sz="2400" spc="-3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400" dirty="0">
                <a:solidFill>
                  <a:prstClr val="black"/>
                </a:solidFill>
                <a:latin typeface="Caladea"/>
                <a:cs typeface="Caladea"/>
              </a:rPr>
              <a:t>night.</a:t>
            </a:r>
          </a:p>
        </p:txBody>
      </p:sp>
      <p:sp>
        <p:nvSpPr>
          <p:cNvPr id="7" name="object 7"/>
          <p:cNvSpPr/>
          <p:nvPr/>
        </p:nvSpPr>
        <p:spPr>
          <a:xfrm>
            <a:off x="2514600" y="152400"/>
            <a:ext cx="8001000" cy="6553200"/>
          </a:xfrm>
          <a:custGeom>
            <a:avLst/>
            <a:gdLst/>
            <a:ahLst/>
            <a:cxnLst/>
            <a:rect l="l" t="t" r="r" b="b"/>
            <a:pathLst>
              <a:path w="8001000" h="6553200">
                <a:moveTo>
                  <a:pt x="0" y="6553200"/>
                </a:moveTo>
                <a:lnTo>
                  <a:pt x="8001000" y="6553200"/>
                </a:lnTo>
                <a:lnTo>
                  <a:pt x="8001000" y="0"/>
                </a:lnTo>
                <a:lnTo>
                  <a:pt x="0" y="0"/>
                </a:lnTo>
                <a:lnTo>
                  <a:pt x="0" y="6553200"/>
                </a:lnTo>
                <a:close/>
              </a:path>
            </a:pathLst>
          </a:custGeom>
          <a:ln w="25400">
            <a:solidFill>
              <a:srgbClr val="4F27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1" y="429259"/>
            <a:ext cx="68173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0" dirty="0"/>
              <a:t>Types </a:t>
            </a:r>
            <a:r>
              <a:rPr spc="-170" dirty="0"/>
              <a:t>of </a:t>
            </a:r>
            <a:r>
              <a:rPr spc="-275" dirty="0"/>
              <a:t>non </a:t>
            </a:r>
            <a:r>
              <a:rPr spc="-210" dirty="0"/>
              <a:t>verbal</a:t>
            </a:r>
            <a:r>
              <a:rPr spc="40" dirty="0"/>
              <a:t> </a:t>
            </a:r>
            <a:r>
              <a:rPr spc="-260" dirty="0"/>
              <a:t>communication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59940" y="1283971"/>
            <a:ext cx="14986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700" spc="-315" dirty="0">
                <a:solidFill>
                  <a:srgbClr val="0ACFD8"/>
                </a:solidFill>
                <a:latin typeface="Times New Roman"/>
                <a:cs typeface="Times New Roman"/>
              </a:rPr>
              <a:t>1</a:t>
            </a:r>
            <a:r>
              <a:rPr sz="1700" spc="10" dirty="0">
                <a:solidFill>
                  <a:srgbClr val="0ACFD8"/>
                </a:solidFill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69540" y="1272540"/>
            <a:ext cx="2045335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Times New Roman"/>
                <a:cs typeface="Times New Roman"/>
              </a:rPr>
              <a:t>Body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35" dirty="0">
                <a:latin typeface="Times New Roman"/>
                <a:cs typeface="Times New Roman"/>
              </a:rPr>
              <a:t>Language:</a:t>
            </a:r>
            <a:endParaRPr dirty="0">
              <a:latin typeface="Times New Roman"/>
              <a:cs typeface="Times New Roman"/>
            </a:endParaRPr>
          </a:p>
          <a:p>
            <a:pPr marL="238125" indent="-226060">
              <a:spcBef>
                <a:spcPts val="20"/>
              </a:spcBef>
              <a:buAutoNum type="alphaLcPeriod"/>
              <a:tabLst>
                <a:tab pos="238760" algn="l"/>
              </a:tabLst>
            </a:pPr>
            <a:r>
              <a:rPr spc="60" dirty="0">
                <a:latin typeface="Times New Roman"/>
                <a:cs typeface="Times New Roman"/>
              </a:rPr>
              <a:t>Appearance</a:t>
            </a:r>
            <a:endParaRPr dirty="0">
              <a:latin typeface="Times New Roman"/>
              <a:cs typeface="Times New Roman"/>
            </a:endParaRPr>
          </a:p>
          <a:p>
            <a:pPr marL="255904" indent="-243840">
              <a:spcBef>
                <a:spcPts val="10"/>
              </a:spcBef>
              <a:buAutoNum type="alphaLcPeriod"/>
              <a:tabLst>
                <a:tab pos="256540" algn="l"/>
              </a:tabLst>
            </a:pPr>
            <a:r>
              <a:rPr spc="20" dirty="0">
                <a:latin typeface="Times New Roman"/>
                <a:cs typeface="Times New Roman"/>
              </a:rPr>
              <a:t>Facial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expressions</a:t>
            </a:r>
            <a:endParaRPr dirty="0">
              <a:latin typeface="Times New Roman"/>
              <a:cs typeface="Times New Roman"/>
            </a:endParaRPr>
          </a:p>
          <a:p>
            <a:pPr marL="233045" indent="-220979">
              <a:spcBef>
                <a:spcPts val="20"/>
              </a:spcBef>
              <a:buAutoNum type="alphaLcPeriod"/>
              <a:tabLst>
                <a:tab pos="233679" algn="l"/>
              </a:tabLst>
            </a:pPr>
            <a:r>
              <a:rPr spc="25" dirty="0">
                <a:latin typeface="Times New Roman"/>
                <a:cs typeface="Times New Roman"/>
              </a:rPr>
              <a:t>Smile</a:t>
            </a:r>
            <a:endParaRPr dirty="0">
              <a:latin typeface="Times New Roman"/>
              <a:cs typeface="Times New Roman"/>
            </a:endParaRPr>
          </a:p>
          <a:p>
            <a:pPr marL="257175" indent="-245110">
              <a:spcBef>
                <a:spcPts val="10"/>
              </a:spcBef>
              <a:buAutoNum type="alphaLcPeriod"/>
              <a:tabLst>
                <a:tab pos="257810" algn="l"/>
              </a:tabLst>
            </a:pPr>
            <a:r>
              <a:rPr spc="-15" dirty="0">
                <a:latin typeface="Times New Roman"/>
                <a:cs typeface="Times New Roman"/>
              </a:rPr>
              <a:t>Eye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contact</a:t>
            </a:r>
            <a:endParaRPr dirty="0">
              <a:latin typeface="Times New Roman"/>
              <a:cs typeface="Times New Roman"/>
            </a:endParaRPr>
          </a:p>
          <a:p>
            <a:pPr marL="238125" indent="-226060">
              <a:spcBef>
                <a:spcPts val="10"/>
              </a:spcBef>
              <a:buAutoNum type="alphaLcPeriod"/>
              <a:tabLst>
                <a:tab pos="238760" algn="l"/>
              </a:tabLst>
            </a:pPr>
            <a:r>
              <a:rPr spc="10" dirty="0">
                <a:latin typeface="Times New Roman"/>
                <a:cs typeface="Times New Roman"/>
              </a:rPr>
              <a:t>Voice</a:t>
            </a:r>
            <a:endParaRPr dirty="0">
              <a:latin typeface="Times New Roman"/>
              <a:cs typeface="Times New Roman"/>
            </a:endParaRPr>
          </a:p>
          <a:p>
            <a:pPr marL="197485" indent="-185420">
              <a:spcBef>
                <a:spcPts val="20"/>
              </a:spcBef>
              <a:buAutoNum type="alphaLcPeriod"/>
              <a:tabLst>
                <a:tab pos="198120" algn="l"/>
              </a:tabLst>
            </a:pPr>
            <a:r>
              <a:rPr spc="35" dirty="0">
                <a:latin typeface="Times New Roman"/>
                <a:cs typeface="Times New Roman"/>
              </a:rPr>
              <a:t>Energy</a:t>
            </a:r>
            <a:endParaRPr dirty="0">
              <a:latin typeface="Times New Roman"/>
              <a:cs typeface="Times New Roman"/>
            </a:endParaRPr>
          </a:p>
          <a:p>
            <a:pPr marL="12700" marR="1224915">
              <a:lnSpc>
                <a:spcPts val="2180"/>
              </a:lnSpc>
              <a:spcBef>
                <a:spcPts val="65"/>
              </a:spcBef>
              <a:buAutoNum type="alphaLcPeriod"/>
              <a:tabLst>
                <a:tab pos="243840" algn="l"/>
              </a:tabLst>
            </a:pPr>
            <a:r>
              <a:rPr spc="-95" dirty="0">
                <a:latin typeface="Times New Roman"/>
                <a:cs typeface="Times New Roman"/>
              </a:rPr>
              <a:t>S</a:t>
            </a:r>
            <a:r>
              <a:rPr spc="105" dirty="0">
                <a:latin typeface="Times New Roman"/>
                <a:cs typeface="Times New Roman"/>
              </a:rPr>
              <a:t>p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spc="30" dirty="0">
                <a:latin typeface="Times New Roman"/>
                <a:cs typeface="Times New Roman"/>
              </a:rPr>
              <a:t>ce  </a:t>
            </a:r>
            <a:r>
              <a:rPr spc="55" dirty="0">
                <a:latin typeface="Times New Roman"/>
                <a:cs typeface="Times New Roman"/>
              </a:rPr>
              <a:t>h.Time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59941" y="4044951"/>
            <a:ext cx="1860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700" spc="-10" dirty="0">
                <a:solidFill>
                  <a:srgbClr val="0ACFD8"/>
                </a:solidFill>
                <a:latin typeface="Times New Roman"/>
                <a:cs typeface="Times New Roman"/>
              </a:rPr>
              <a:t>2.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69539" y="4033520"/>
            <a:ext cx="135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P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spc="60" dirty="0">
                <a:latin typeface="Times New Roman"/>
                <a:cs typeface="Times New Roman"/>
              </a:rPr>
              <a:t>r</a:t>
            </a:r>
            <a:r>
              <a:rPr spc="85" dirty="0">
                <a:latin typeface="Times New Roman"/>
                <a:cs typeface="Times New Roman"/>
              </a:rPr>
              <a:t>a</a:t>
            </a:r>
            <a:r>
              <a:rPr dirty="0">
                <a:latin typeface="Times New Roman"/>
                <a:cs typeface="Times New Roman"/>
              </a:rPr>
              <a:t>l</a:t>
            </a:r>
            <a:r>
              <a:rPr spc="60" dirty="0">
                <a:latin typeface="Times New Roman"/>
                <a:cs typeface="Times New Roman"/>
              </a:rPr>
              <a:t>a</a:t>
            </a:r>
            <a:r>
              <a:rPr spc="75" dirty="0">
                <a:latin typeface="Times New Roman"/>
                <a:cs typeface="Times New Roman"/>
              </a:rPr>
              <a:t>ng</a:t>
            </a:r>
            <a:r>
              <a:rPr spc="114" dirty="0">
                <a:latin typeface="Times New Roman"/>
                <a:cs typeface="Times New Roman"/>
              </a:rPr>
              <a:t>u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spc="5" dirty="0">
                <a:latin typeface="Times New Roman"/>
                <a:cs typeface="Times New Roman"/>
              </a:rPr>
              <a:t>g</a:t>
            </a:r>
            <a:r>
              <a:rPr spc="60" dirty="0">
                <a:latin typeface="Times New Roman"/>
                <a:cs typeface="Times New Roman"/>
              </a:rPr>
              <a:t>e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9940" y="4641851"/>
            <a:ext cx="18034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700" spc="-35" dirty="0">
                <a:solidFill>
                  <a:srgbClr val="0ACFD8"/>
                </a:solidFill>
                <a:latin typeface="Times New Roman"/>
                <a:cs typeface="Times New Roman"/>
              </a:rPr>
              <a:t>3.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59940" y="5746751"/>
            <a:ext cx="19685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700" spc="55" dirty="0">
                <a:solidFill>
                  <a:srgbClr val="0ACFD8"/>
                </a:solidFill>
                <a:latin typeface="Times New Roman"/>
                <a:cs typeface="Times New Roman"/>
              </a:rPr>
              <a:t>4</a:t>
            </a:r>
            <a:r>
              <a:rPr sz="1700" spc="10" dirty="0">
                <a:solidFill>
                  <a:srgbClr val="0ACFD8"/>
                </a:solidFill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69540" y="4630420"/>
            <a:ext cx="222567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latin typeface="Times New Roman"/>
                <a:cs typeface="Times New Roman"/>
              </a:rPr>
              <a:t>Sign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30" dirty="0">
                <a:latin typeface="Times New Roman"/>
                <a:cs typeface="Times New Roman"/>
              </a:rPr>
              <a:t>Language:</a:t>
            </a:r>
            <a:endParaRPr>
              <a:latin typeface="Times New Roman"/>
              <a:cs typeface="Times New Roman"/>
            </a:endParaRPr>
          </a:p>
          <a:p>
            <a:pPr marL="238125" indent="-226060">
              <a:spcBef>
                <a:spcPts val="20"/>
              </a:spcBef>
              <a:buAutoNum type="alphaLcPeriod"/>
              <a:tabLst>
                <a:tab pos="238760" algn="l"/>
              </a:tabLst>
            </a:pPr>
            <a:r>
              <a:rPr spc="15" dirty="0">
                <a:latin typeface="Times New Roman"/>
                <a:cs typeface="Times New Roman"/>
              </a:rPr>
              <a:t>Signs</a:t>
            </a:r>
            <a:endParaRPr>
              <a:latin typeface="Times New Roman"/>
              <a:cs typeface="Times New Roman"/>
            </a:endParaRPr>
          </a:p>
          <a:p>
            <a:pPr marL="255904" indent="-243840">
              <a:spcBef>
                <a:spcPts val="10"/>
              </a:spcBef>
              <a:buAutoNum type="alphaLcPeriod"/>
              <a:tabLst>
                <a:tab pos="256540" algn="l"/>
              </a:tabLst>
            </a:pPr>
            <a:r>
              <a:rPr spc="30" dirty="0">
                <a:latin typeface="Times New Roman"/>
                <a:cs typeface="Times New Roman"/>
              </a:rPr>
              <a:t>Symbols</a:t>
            </a:r>
            <a:endParaRPr>
              <a:latin typeface="Times New Roman"/>
              <a:cs typeface="Times New Roman"/>
            </a:endParaRPr>
          </a:p>
          <a:p>
            <a:pPr marL="233045" indent="-220979">
              <a:spcBef>
                <a:spcPts val="10"/>
              </a:spcBef>
              <a:buAutoNum type="alphaLcPeriod"/>
              <a:tabLst>
                <a:tab pos="233679" algn="l"/>
              </a:tabLst>
            </a:pPr>
            <a:r>
              <a:rPr spc="20" dirty="0">
                <a:latin typeface="Times New Roman"/>
                <a:cs typeface="Times New Roman"/>
              </a:rPr>
              <a:t>Signals</a:t>
            </a:r>
            <a:endParaRPr>
              <a:latin typeface="Times New Roman"/>
              <a:cs typeface="Times New Roman"/>
            </a:endParaRPr>
          </a:p>
          <a:p>
            <a:pPr marL="12700">
              <a:spcBef>
                <a:spcPts val="20"/>
              </a:spcBef>
            </a:pPr>
            <a:r>
              <a:rPr spc="70" dirty="0">
                <a:latin typeface="Times New Roman"/>
                <a:cs typeface="Times New Roman"/>
              </a:rPr>
              <a:t>Postures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Times New Roman"/>
                <a:cs typeface="Times New Roman"/>
              </a:rPr>
              <a:t>Gestures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59940" y="6342380"/>
            <a:ext cx="18415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700" spc="-45" dirty="0">
                <a:solidFill>
                  <a:srgbClr val="0ACFD8"/>
                </a:solidFill>
                <a:latin typeface="Times New Roman"/>
                <a:cs typeface="Times New Roman"/>
              </a:rPr>
              <a:t>5</a:t>
            </a:r>
            <a:r>
              <a:rPr sz="1700" spc="10" dirty="0">
                <a:solidFill>
                  <a:srgbClr val="0ACFD8"/>
                </a:solidFill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69539" y="6330950"/>
            <a:ext cx="60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latin typeface="Times New Roman"/>
                <a:cs typeface="Times New Roman"/>
              </a:rPr>
              <a:t>Attire</a:t>
            </a:r>
            <a:endParaRPr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1" y="35305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85" dirty="0"/>
              <a:t>Paralanguage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09141" y="1118869"/>
            <a:ext cx="7528559" cy="402802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63500">
              <a:spcBef>
                <a:spcPts val="550"/>
              </a:spcBef>
              <a:buClr>
                <a:srgbClr val="0ACFD8"/>
              </a:buClr>
              <a:buSzPct val="94444"/>
              <a:tabLst>
                <a:tab pos="336550" algn="l"/>
              </a:tabLst>
            </a:pPr>
            <a:r>
              <a:rPr spc="65" dirty="0">
                <a:latin typeface="Times New Roman"/>
                <a:cs typeface="Times New Roman"/>
              </a:rPr>
              <a:t>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14" dirty="0">
                <a:latin typeface="Times New Roman"/>
                <a:cs typeface="Times New Roman"/>
              </a:rPr>
              <a:t>non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verbal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aspects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of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10" dirty="0">
                <a:latin typeface="Times New Roman"/>
                <a:cs typeface="Times New Roman"/>
              </a:rPr>
              <a:t>the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spoken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words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70" dirty="0">
                <a:latin typeface="Times New Roman"/>
                <a:cs typeface="Times New Roman"/>
              </a:rPr>
              <a:t>are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known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40" dirty="0">
                <a:latin typeface="Times New Roman"/>
                <a:cs typeface="Times New Roman"/>
              </a:rPr>
              <a:t>as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paralanguage.</a:t>
            </a:r>
            <a:endParaRPr dirty="0">
              <a:latin typeface="Times New Roman"/>
              <a:cs typeface="Times New Roman"/>
            </a:endParaRPr>
          </a:p>
          <a:p>
            <a:pPr marL="63500" marR="81915">
              <a:spcBef>
                <a:spcPts val="450"/>
              </a:spcBef>
              <a:buClr>
                <a:srgbClr val="0ACFD8"/>
              </a:buClr>
              <a:buSzPct val="94444"/>
              <a:tabLst>
                <a:tab pos="336550" algn="l"/>
              </a:tabLst>
            </a:pPr>
            <a:r>
              <a:rPr spc="65" dirty="0">
                <a:latin typeface="Times New Roman"/>
                <a:cs typeface="Times New Roman"/>
              </a:rPr>
              <a:t>The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114" dirty="0">
                <a:latin typeface="Times New Roman"/>
                <a:cs typeface="Times New Roman"/>
              </a:rPr>
              <a:t>non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verbal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elements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of </a:t>
            </a:r>
            <a:r>
              <a:rPr spc="80" dirty="0">
                <a:latin typeface="Times New Roman"/>
                <a:cs typeface="Times New Roman"/>
              </a:rPr>
              <a:t>communication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used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95" dirty="0">
                <a:latin typeface="Times New Roman"/>
                <a:cs typeface="Times New Roman"/>
              </a:rPr>
              <a:t>to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35" dirty="0">
                <a:latin typeface="Times New Roman"/>
                <a:cs typeface="Times New Roman"/>
              </a:rPr>
              <a:t>convey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emotion,  </a:t>
            </a:r>
            <a:r>
              <a:rPr spc="90" dirty="0">
                <a:latin typeface="Times New Roman"/>
                <a:cs typeface="Times New Roman"/>
              </a:rPr>
              <a:t>attitude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0" dirty="0">
                <a:latin typeface="Times New Roman"/>
                <a:cs typeface="Times New Roman"/>
              </a:rPr>
              <a:t>an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altered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meaning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0" dirty="0">
                <a:latin typeface="Times New Roman"/>
                <a:cs typeface="Times New Roman"/>
              </a:rPr>
              <a:t>are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referred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100" dirty="0">
                <a:latin typeface="Times New Roman"/>
                <a:cs typeface="Times New Roman"/>
              </a:rPr>
              <a:t>to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40" dirty="0">
                <a:latin typeface="Times New Roman"/>
                <a:cs typeface="Times New Roman"/>
              </a:rPr>
              <a:t>as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paralanguage.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0ACFD8"/>
              </a:buClr>
            </a:pPr>
            <a:endParaRPr sz="2650" dirty="0">
              <a:latin typeface="Times New Roman"/>
              <a:cs typeface="Times New Roman"/>
            </a:endParaRPr>
          </a:p>
          <a:p>
            <a:pPr marL="63500">
              <a:buClr>
                <a:srgbClr val="0ACFD8"/>
              </a:buClr>
              <a:buSzPct val="94444"/>
              <a:tabLst>
                <a:tab pos="336550" algn="l"/>
              </a:tabLst>
            </a:pPr>
            <a:r>
              <a:rPr spc="55" dirty="0">
                <a:latin typeface="Times New Roman"/>
                <a:cs typeface="Times New Roman"/>
              </a:rPr>
              <a:t>Its </a:t>
            </a:r>
            <a:r>
              <a:rPr spc="80" dirty="0">
                <a:latin typeface="Times New Roman"/>
                <a:cs typeface="Times New Roman"/>
              </a:rPr>
              <a:t>elements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include:</a:t>
            </a:r>
            <a:endParaRPr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  <a:buClr>
                <a:srgbClr val="0ACFD8"/>
              </a:buClr>
              <a:buFont typeface="UnDotum"/>
              <a:buChar char=""/>
            </a:pPr>
            <a:endParaRPr sz="2650" dirty="0">
              <a:latin typeface="Times New Roman"/>
              <a:cs typeface="Times New Roman"/>
            </a:endParaRPr>
          </a:p>
          <a:p>
            <a:pPr marL="475615" lvl="1" indent="-139700">
              <a:buChar char="-"/>
              <a:tabLst>
                <a:tab pos="476250" algn="l"/>
              </a:tabLst>
            </a:pPr>
            <a:r>
              <a:rPr spc="65" dirty="0">
                <a:latin typeface="Times New Roman"/>
                <a:cs typeface="Times New Roman"/>
              </a:rPr>
              <a:t>Tone</a:t>
            </a:r>
            <a:endParaRPr dirty="0">
              <a:latin typeface="Times New Roman"/>
              <a:cs typeface="Times New Roman"/>
            </a:endParaRPr>
          </a:p>
          <a:p>
            <a:pPr marL="475615" lvl="1" indent="-139700">
              <a:spcBef>
                <a:spcPts val="440"/>
              </a:spcBef>
              <a:buChar char="-"/>
              <a:tabLst>
                <a:tab pos="476250" algn="l"/>
              </a:tabLst>
            </a:pPr>
            <a:r>
              <a:rPr spc="50" dirty="0">
                <a:latin typeface="Times New Roman"/>
                <a:cs typeface="Times New Roman"/>
              </a:rPr>
              <a:t>Volume</a:t>
            </a:r>
            <a:endParaRPr dirty="0">
              <a:latin typeface="Times New Roman"/>
              <a:cs typeface="Times New Roman"/>
            </a:endParaRPr>
          </a:p>
          <a:p>
            <a:pPr marL="475615" lvl="1" indent="-139700">
              <a:spcBef>
                <a:spcPts val="450"/>
              </a:spcBef>
              <a:buChar char="-"/>
              <a:tabLst>
                <a:tab pos="476250" algn="l"/>
              </a:tabLst>
            </a:pPr>
            <a:r>
              <a:rPr spc="65" dirty="0">
                <a:latin typeface="Times New Roman"/>
                <a:cs typeface="Times New Roman"/>
              </a:rPr>
              <a:t>Pitch</a:t>
            </a:r>
            <a:endParaRPr dirty="0">
              <a:latin typeface="Times New Roman"/>
              <a:cs typeface="Times New Roman"/>
            </a:endParaRPr>
          </a:p>
          <a:p>
            <a:pPr marL="475615" lvl="1" indent="-139700">
              <a:spcBef>
                <a:spcPts val="450"/>
              </a:spcBef>
              <a:buChar char="-"/>
              <a:tabLst>
                <a:tab pos="476250" algn="l"/>
              </a:tabLst>
            </a:pPr>
            <a:r>
              <a:rPr spc="50" dirty="0">
                <a:latin typeface="Times New Roman"/>
                <a:cs typeface="Times New Roman"/>
              </a:rPr>
              <a:t>Speed</a:t>
            </a:r>
            <a:endParaRPr dirty="0">
              <a:latin typeface="Times New Roman"/>
              <a:cs typeface="Times New Roman"/>
            </a:endParaRPr>
          </a:p>
          <a:p>
            <a:pPr marL="475615" lvl="1" indent="-139700">
              <a:spcBef>
                <a:spcPts val="450"/>
              </a:spcBef>
              <a:buChar char="-"/>
              <a:tabLst>
                <a:tab pos="476250" algn="l"/>
              </a:tabLst>
            </a:pPr>
            <a:r>
              <a:rPr spc="80" dirty="0">
                <a:latin typeface="Times New Roman"/>
                <a:cs typeface="Times New Roman"/>
              </a:rPr>
              <a:t>Pronunciation</a:t>
            </a:r>
            <a:endParaRPr dirty="0">
              <a:latin typeface="Times New Roman"/>
              <a:cs typeface="Times New Roman"/>
            </a:endParaRPr>
          </a:p>
          <a:p>
            <a:pPr marL="336550">
              <a:spcBef>
                <a:spcPts val="450"/>
              </a:spcBef>
            </a:pPr>
            <a:r>
              <a:rPr spc="85" dirty="0">
                <a:latin typeface="Times New Roman"/>
                <a:cs typeface="Times New Roman"/>
              </a:rPr>
              <a:t>-Intonation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1" y="50545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85" dirty="0"/>
              <a:t>Paralanguage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83740" y="1252221"/>
            <a:ext cx="7562850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spcBef>
                <a:spcPts val="100"/>
              </a:spcBef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75" dirty="0">
                <a:latin typeface="Times New Roman"/>
                <a:cs typeface="Times New Roman"/>
              </a:rPr>
              <a:t>Tone </a:t>
            </a:r>
            <a:r>
              <a:rPr sz="2000" spc="20" dirty="0">
                <a:latin typeface="Times New Roman"/>
                <a:cs typeface="Times New Roman"/>
              </a:rPr>
              <a:t>is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60" dirty="0">
                <a:latin typeface="Times New Roman"/>
                <a:cs typeface="Times New Roman"/>
              </a:rPr>
              <a:t>quality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voice.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Clr>
                <a:srgbClr val="0ACFD8"/>
              </a:buClr>
            </a:pPr>
            <a:endParaRPr sz="295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60" dirty="0">
                <a:latin typeface="Times New Roman"/>
                <a:cs typeface="Times New Roman"/>
              </a:rPr>
              <a:t>Volume </a:t>
            </a:r>
            <a:r>
              <a:rPr sz="2000" spc="20" dirty="0">
                <a:latin typeface="Times New Roman"/>
                <a:cs typeface="Times New Roman"/>
              </a:rPr>
              <a:t>is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80" dirty="0">
                <a:latin typeface="Times New Roman"/>
                <a:cs typeface="Times New Roman"/>
              </a:rPr>
              <a:t>loudness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softness,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  <a:buClr>
                <a:srgbClr val="0ACFD8"/>
              </a:buClr>
            </a:pPr>
            <a:endParaRPr sz="2950" dirty="0">
              <a:latin typeface="Times New Roman"/>
              <a:cs typeface="Times New Roman"/>
            </a:endParaRPr>
          </a:p>
          <a:p>
            <a:pPr marL="88900" marR="6858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75" dirty="0">
                <a:latin typeface="Times New Roman"/>
                <a:cs typeface="Times New Roman"/>
              </a:rPr>
              <a:t>Pitch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high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low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note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scale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high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pitched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voice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  </a:t>
            </a:r>
            <a:r>
              <a:rPr sz="2000" spc="80" dirty="0">
                <a:latin typeface="Times New Roman"/>
                <a:cs typeface="Times New Roman"/>
              </a:rPr>
              <a:t>often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unpleasant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Clr>
                <a:srgbClr val="0ACFD8"/>
              </a:buClr>
            </a:pPr>
            <a:endParaRPr sz="295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55" dirty="0">
                <a:latin typeface="Times New Roman"/>
                <a:cs typeface="Times New Roman"/>
              </a:rPr>
              <a:t>Speed </a:t>
            </a:r>
            <a:r>
              <a:rPr sz="2000" spc="15" dirty="0">
                <a:latin typeface="Times New Roman"/>
                <a:cs typeface="Times New Roman"/>
              </a:rPr>
              <a:t>is </a:t>
            </a:r>
            <a:r>
              <a:rPr sz="2000" spc="60" dirty="0">
                <a:latin typeface="Times New Roman"/>
                <a:cs typeface="Times New Roman"/>
              </a:rPr>
              <a:t>factor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speech.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  <a:buClr>
                <a:srgbClr val="0ACFD8"/>
              </a:buClr>
            </a:pPr>
            <a:endParaRPr sz="295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45" dirty="0">
                <a:latin typeface="Times New Roman"/>
                <a:cs typeface="Times New Roman"/>
              </a:rPr>
              <a:t>Rapid </a:t>
            </a:r>
            <a:r>
              <a:rPr sz="2000" spc="80" dirty="0">
                <a:latin typeface="Times New Roman"/>
                <a:cs typeface="Times New Roman"/>
              </a:rPr>
              <a:t>speech </a:t>
            </a:r>
            <a:r>
              <a:rPr sz="2000" spc="70" dirty="0">
                <a:latin typeface="Times New Roman"/>
                <a:cs typeface="Times New Roman"/>
              </a:rPr>
              <a:t>indicates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excitement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1" y="581659"/>
            <a:ext cx="259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85" dirty="0"/>
              <a:t>Paralanguage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83740" y="1936750"/>
            <a:ext cx="7702550" cy="367664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88900" marR="81280">
              <a:lnSpc>
                <a:spcPts val="2160"/>
              </a:lnSpc>
              <a:spcBef>
                <a:spcPts val="370"/>
              </a:spcBef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90" dirty="0">
                <a:latin typeface="Times New Roman"/>
                <a:cs typeface="Times New Roman"/>
              </a:rPr>
              <a:t>Pronunciation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means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accepted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standard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way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  </a:t>
            </a:r>
            <a:r>
              <a:rPr sz="2000" spc="80" dirty="0">
                <a:latin typeface="Times New Roman"/>
                <a:cs typeface="Times New Roman"/>
              </a:rPr>
              <a:t>word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said.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  <a:buClr>
                <a:srgbClr val="0ACFD8"/>
              </a:buClr>
            </a:pPr>
            <a:endParaRPr sz="250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70" dirty="0">
                <a:latin typeface="Times New Roman"/>
                <a:cs typeface="Times New Roman"/>
              </a:rPr>
              <a:t>Correct </a:t>
            </a:r>
            <a:r>
              <a:rPr sz="2000" spc="114" dirty="0">
                <a:latin typeface="Times New Roman"/>
                <a:cs typeface="Times New Roman"/>
              </a:rPr>
              <a:t>and </a:t>
            </a:r>
            <a:r>
              <a:rPr sz="2000" spc="50" dirty="0">
                <a:latin typeface="Times New Roman"/>
                <a:cs typeface="Times New Roman"/>
              </a:rPr>
              <a:t>clear </a:t>
            </a:r>
            <a:r>
              <a:rPr sz="2000" spc="95" dirty="0">
                <a:latin typeface="Times New Roman"/>
                <a:cs typeface="Times New Roman"/>
              </a:rPr>
              <a:t>pronunciation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32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important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  <a:buClr>
                <a:srgbClr val="0ACFD8"/>
              </a:buClr>
            </a:pPr>
            <a:endParaRPr sz="2750" dirty="0">
              <a:latin typeface="Times New Roman"/>
              <a:cs typeface="Times New Roman"/>
            </a:endParaRPr>
          </a:p>
          <a:p>
            <a:pPr marL="88900" marR="70485">
              <a:lnSpc>
                <a:spcPts val="2160"/>
              </a:lnSpc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55" dirty="0">
                <a:latin typeface="Times New Roman"/>
                <a:cs typeface="Times New Roman"/>
              </a:rPr>
              <a:t>Accent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way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person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pronounces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sound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language,  </a:t>
            </a:r>
            <a:r>
              <a:rPr sz="2000" spc="30" dirty="0">
                <a:latin typeface="Times New Roman"/>
                <a:cs typeface="Times New Roman"/>
              </a:rPr>
              <a:t>every </a:t>
            </a:r>
            <a:r>
              <a:rPr sz="2000" spc="65" dirty="0">
                <a:latin typeface="Times New Roman"/>
                <a:cs typeface="Times New Roman"/>
              </a:rPr>
              <a:t>language </a:t>
            </a:r>
            <a:r>
              <a:rPr sz="2000" spc="80" dirty="0">
                <a:latin typeface="Times New Roman"/>
                <a:cs typeface="Times New Roman"/>
              </a:rPr>
              <a:t>has </a:t>
            </a:r>
            <a:r>
              <a:rPr sz="2000" spc="60" dirty="0">
                <a:latin typeface="Times New Roman"/>
                <a:cs typeface="Times New Roman"/>
              </a:rPr>
              <a:t>its </a:t>
            </a:r>
            <a:r>
              <a:rPr sz="2000" spc="85" dirty="0">
                <a:latin typeface="Times New Roman"/>
                <a:cs typeface="Times New Roman"/>
              </a:rPr>
              <a:t>own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accent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  <a:buClr>
                <a:srgbClr val="0ACFD8"/>
              </a:buClr>
            </a:pPr>
            <a:endParaRPr sz="250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105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carry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our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mother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tongue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accent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other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languages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we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learn.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  <a:buClr>
                <a:srgbClr val="0ACFD8"/>
              </a:buClr>
            </a:pPr>
            <a:endParaRPr sz="2500" dirty="0">
              <a:latin typeface="Times New Roman"/>
              <a:cs typeface="Times New Roman"/>
            </a:endParaRPr>
          </a:p>
          <a:p>
            <a:pPr marL="88900">
              <a:buClr>
                <a:srgbClr val="0ACFD8"/>
              </a:buClr>
              <a:buSzPct val="95000"/>
              <a:tabLst>
                <a:tab pos="361950" algn="l"/>
              </a:tabLst>
            </a:pPr>
            <a:r>
              <a:rPr sz="2000" spc="100" dirty="0">
                <a:latin typeface="Times New Roman"/>
                <a:cs typeface="Times New Roman"/>
              </a:rPr>
              <a:t>Intonation </a:t>
            </a:r>
            <a:r>
              <a:rPr sz="2000" spc="15" dirty="0">
                <a:latin typeface="Times New Roman"/>
                <a:cs typeface="Times New Roman"/>
              </a:rPr>
              <a:t>is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105" dirty="0">
                <a:latin typeface="Times New Roman"/>
                <a:cs typeface="Times New Roman"/>
              </a:rPr>
              <a:t>sound </a:t>
            </a:r>
            <a:r>
              <a:rPr sz="2000" spc="114" dirty="0">
                <a:latin typeface="Times New Roman"/>
                <a:cs typeface="Times New Roman"/>
              </a:rPr>
              <a:t>pattern</a:t>
            </a:r>
            <a:r>
              <a:rPr sz="2000" spc="-35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85" dirty="0">
                <a:latin typeface="Times New Roman"/>
                <a:cs typeface="Times New Roman"/>
              </a:rPr>
              <a:t>sentences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43100" y="1103629"/>
            <a:ext cx="6347460" cy="116185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spcBef>
                <a:spcPts val="1540"/>
              </a:spcBef>
            </a:pPr>
            <a:r>
              <a:rPr spc="-285" dirty="0"/>
              <a:t>Paralanguage</a:t>
            </a:r>
          </a:p>
          <a:p>
            <a:pPr marL="129539">
              <a:spcBef>
                <a:spcPts val="800"/>
              </a:spcBef>
            </a:pPr>
            <a:r>
              <a:rPr sz="2000" b="0" spc="30" dirty="0">
                <a:solidFill>
                  <a:srgbClr val="000000"/>
                </a:solidFill>
                <a:latin typeface="Times New Roman"/>
                <a:cs typeface="Times New Roman"/>
              </a:rPr>
              <a:t>Silence</a:t>
            </a:r>
            <a:r>
              <a:rPr sz="20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85" dirty="0">
                <a:solidFill>
                  <a:srgbClr val="000000"/>
                </a:solidFill>
                <a:latin typeface="Times New Roman"/>
                <a:cs typeface="Times New Roman"/>
              </a:rPr>
              <a:t>can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90" dirty="0">
                <a:solidFill>
                  <a:srgbClr val="000000"/>
                </a:solidFill>
                <a:latin typeface="Times New Roman"/>
                <a:cs typeface="Times New Roman"/>
              </a:rPr>
              <a:t>be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7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25" dirty="0">
                <a:solidFill>
                  <a:srgbClr val="000000"/>
                </a:solidFill>
                <a:latin typeface="Times New Roman"/>
                <a:cs typeface="Times New Roman"/>
              </a:rPr>
              <a:t>very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30" dirty="0">
                <a:solidFill>
                  <a:srgbClr val="000000"/>
                </a:solidFill>
                <a:latin typeface="Times New Roman"/>
                <a:cs typeface="Times New Roman"/>
              </a:rPr>
              <a:t>effective</a:t>
            </a:r>
            <a:r>
              <a:rPr sz="20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way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0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spc="90" dirty="0">
                <a:solidFill>
                  <a:srgbClr val="000000"/>
                </a:solidFill>
                <a:latin typeface="Times New Roman"/>
                <a:cs typeface="Times New Roman"/>
              </a:rPr>
              <a:t>communication.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9140" y="2950209"/>
            <a:ext cx="7609840" cy="257378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3500" marR="55880" algn="just">
              <a:lnSpc>
                <a:spcPts val="2160"/>
              </a:lnSpc>
              <a:spcBef>
                <a:spcPts val="370"/>
              </a:spcBef>
              <a:buClr>
                <a:srgbClr val="0ACFD8"/>
              </a:buClr>
              <a:buSzPct val="95000"/>
              <a:tabLst>
                <a:tab pos="336550" algn="l"/>
              </a:tabLst>
            </a:pPr>
            <a:r>
              <a:rPr sz="2000" spc="30" dirty="0">
                <a:latin typeface="Times New Roman"/>
                <a:cs typeface="Times New Roman"/>
              </a:rPr>
              <a:t>Silence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difficult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method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95" dirty="0">
                <a:latin typeface="Times New Roman"/>
                <a:cs typeface="Times New Roman"/>
              </a:rPr>
              <a:t>communication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takes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  </a:t>
            </a:r>
            <a:r>
              <a:rPr sz="2000" spc="75" dirty="0">
                <a:latin typeface="Times New Roman"/>
                <a:cs typeface="Times New Roman"/>
              </a:rPr>
              <a:t>good </a:t>
            </a:r>
            <a:r>
              <a:rPr sz="2000" spc="70" dirty="0">
                <a:latin typeface="Times New Roman"/>
                <a:cs typeface="Times New Roman"/>
              </a:rPr>
              <a:t>deal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15" dirty="0">
                <a:latin typeface="Times New Roman"/>
                <a:cs typeface="Times New Roman"/>
              </a:rPr>
              <a:t>self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control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  <a:buClr>
                <a:srgbClr val="0ACFD8"/>
              </a:buClr>
              <a:buFont typeface="UnDotum"/>
              <a:buChar char=""/>
            </a:pPr>
            <a:endParaRPr sz="2500" dirty="0">
              <a:latin typeface="Times New Roman"/>
              <a:cs typeface="Times New Roman"/>
            </a:endParaRPr>
          </a:p>
          <a:p>
            <a:pPr marL="63500">
              <a:buClr>
                <a:srgbClr val="0ACFD8"/>
              </a:buClr>
              <a:buSzPct val="95000"/>
              <a:tabLst>
                <a:tab pos="336550" algn="l"/>
              </a:tabLst>
            </a:pPr>
            <a:r>
              <a:rPr sz="2000" spc="75" dirty="0">
                <a:latin typeface="Times New Roman"/>
                <a:cs typeface="Times New Roman"/>
              </a:rPr>
              <a:t>Short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pauses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emphasize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point.</a:t>
            </a: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  <a:buClr>
                <a:srgbClr val="0ACFD8"/>
              </a:buClr>
              <a:buFont typeface="UnDotum"/>
              <a:buChar char=""/>
            </a:pPr>
            <a:endParaRPr sz="2750" dirty="0">
              <a:latin typeface="Times New Roman"/>
              <a:cs typeface="Times New Roman"/>
            </a:endParaRPr>
          </a:p>
          <a:p>
            <a:pPr marL="63500" marR="58419" algn="just">
              <a:lnSpc>
                <a:spcPts val="2160"/>
              </a:lnSpc>
              <a:buClr>
                <a:srgbClr val="0ACFD8"/>
              </a:buClr>
              <a:buSzPct val="95000"/>
              <a:tabLst>
                <a:tab pos="336550" algn="l"/>
              </a:tabLst>
            </a:pPr>
            <a:r>
              <a:rPr sz="2000" spc="80" dirty="0">
                <a:latin typeface="Times New Roman"/>
                <a:cs typeface="Times New Roman"/>
              </a:rPr>
              <a:t>Thus </a:t>
            </a:r>
            <a:r>
              <a:rPr sz="2000" spc="35" dirty="0">
                <a:latin typeface="Times New Roman"/>
                <a:cs typeface="Times New Roman"/>
              </a:rPr>
              <a:t>“Paralanguage” involves </a:t>
            </a:r>
            <a:r>
              <a:rPr sz="2000" spc="90" dirty="0">
                <a:latin typeface="Times New Roman"/>
                <a:cs typeface="Times New Roman"/>
              </a:rPr>
              <a:t>sounds </a:t>
            </a:r>
            <a:r>
              <a:rPr sz="2000" spc="35" dirty="0">
                <a:latin typeface="Times New Roman"/>
                <a:cs typeface="Times New Roman"/>
              </a:rPr>
              <a:t>like </a:t>
            </a:r>
            <a:r>
              <a:rPr sz="2000" spc="95" dirty="0">
                <a:latin typeface="Times New Roman"/>
                <a:cs typeface="Times New Roman"/>
              </a:rPr>
              <a:t>hushing</a:t>
            </a:r>
            <a:r>
              <a:rPr sz="2000" spc="-34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60" dirty="0">
                <a:latin typeface="Times New Roman"/>
                <a:cs typeface="Times New Roman"/>
              </a:rPr>
              <a:t>whistling </a:t>
            </a:r>
            <a:r>
              <a:rPr sz="2000" spc="114" dirty="0">
                <a:latin typeface="Times New Roman"/>
                <a:cs typeface="Times New Roman"/>
              </a:rPr>
              <a:t>and  </a:t>
            </a:r>
            <a:r>
              <a:rPr sz="2000" spc="55" dirty="0">
                <a:latin typeface="Times New Roman"/>
                <a:cs typeface="Times New Roman"/>
              </a:rPr>
              <a:t>hissing </a:t>
            </a:r>
            <a:r>
              <a:rPr sz="2000" spc="120" dirty="0">
                <a:latin typeface="Times New Roman"/>
                <a:cs typeface="Times New Roman"/>
              </a:rPr>
              <a:t>and </a:t>
            </a:r>
            <a:r>
              <a:rPr sz="2000" spc="80" dirty="0">
                <a:latin typeface="Times New Roman"/>
                <a:cs typeface="Times New Roman"/>
              </a:rPr>
              <a:t>speech </a:t>
            </a:r>
            <a:r>
              <a:rPr sz="2000" spc="75" dirty="0">
                <a:latin typeface="Times New Roman"/>
                <a:cs typeface="Times New Roman"/>
              </a:rPr>
              <a:t>alterations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35" dirty="0">
                <a:latin typeface="Times New Roman"/>
                <a:cs typeface="Times New Roman"/>
              </a:rPr>
              <a:t>like </a:t>
            </a:r>
            <a:r>
              <a:rPr sz="2000" spc="30" dirty="0">
                <a:latin typeface="Times New Roman"/>
                <a:cs typeface="Times New Roman"/>
              </a:rPr>
              <a:t>voice </a:t>
            </a:r>
            <a:r>
              <a:rPr sz="2000" spc="60" dirty="0">
                <a:latin typeface="Times New Roman"/>
                <a:cs typeface="Times New Roman"/>
              </a:rPr>
              <a:t>quality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95" dirty="0">
                <a:latin typeface="Times New Roman"/>
                <a:cs typeface="Times New Roman"/>
              </a:rPr>
              <a:t>rate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65" dirty="0">
                <a:latin typeface="Times New Roman"/>
                <a:cs typeface="Times New Roman"/>
              </a:rPr>
              <a:t>speech,  </a:t>
            </a:r>
            <a:r>
              <a:rPr sz="2000" spc="80" dirty="0">
                <a:latin typeface="Times New Roman"/>
                <a:cs typeface="Times New Roman"/>
              </a:rPr>
              <a:t>hesitations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0" y="505459"/>
            <a:ext cx="2715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0" dirty="0"/>
              <a:t>Sign</a:t>
            </a:r>
            <a:r>
              <a:rPr spc="-260" dirty="0"/>
              <a:t> </a:t>
            </a:r>
            <a:r>
              <a:rPr spc="-360" dirty="0"/>
              <a:t>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34541" y="1112521"/>
            <a:ext cx="8047355" cy="5073183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100">
              <a:spcBef>
                <a:spcPts val="359"/>
              </a:spcBef>
              <a:buClr>
                <a:srgbClr val="0ACFD8"/>
              </a:buClr>
              <a:buSzPct val="95000"/>
              <a:tabLst>
                <a:tab pos="311150" algn="l"/>
              </a:tabLst>
            </a:pPr>
            <a:r>
              <a:rPr sz="2000" b="1" spc="-65" dirty="0">
                <a:latin typeface="Arial"/>
                <a:cs typeface="Arial"/>
              </a:rPr>
              <a:t>Sign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95" dirty="0"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311150" marR="866140">
              <a:lnSpc>
                <a:spcPts val="2160"/>
              </a:lnSpc>
              <a:spcBef>
                <a:spcPts val="530"/>
              </a:spcBef>
            </a:pPr>
            <a:r>
              <a:rPr sz="2000" spc="-25" dirty="0">
                <a:latin typeface="Times New Roman"/>
                <a:cs typeface="Times New Roman"/>
              </a:rPr>
              <a:t>-A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mark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traced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surface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object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view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o  </a:t>
            </a:r>
            <a:r>
              <a:rPr sz="2000" spc="75" dirty="0">
                <a:latin typeface="Times New Roman"/>
                <a:cs typeface="Times New Roman"/>
              </a:rPr>
              <a:t>indicate </a:t>
            </a:r>
            <a:r>
              <a:rPr sz="2000" spc="70" dirty="0">
                <a:latin typeface="Times New Roman"/>
                <a:cs typeface="Times New Roman"/>
              </a:rPr>
              <a:t>a </a:t>
            </a:r>
            <a:r>
              <a:rPr sz="2000" spc="75" dirty="0">
                <a:latin typeface="Times New Roman"/>
                <a:cs typeface="Times New Roman"/>
              </a:rPr>
              <a:t>particular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meaning.</a:t>
            </a:r>
            <a:endParaRPr sz="2000" dirty="0">
              <a:latin typeface="Times New Roman"/>
              <a:cs typeface="Times New Roman"/>
            </a:endParaRPr>
          </a:p>
          <a:p>
            <a:pPr marL="465455" lvl="1" indent="-154940">
              <a:spcBef>
                <a:spcPts val="229"/>
              </a:spcBef>
              <a:buChar char="-"/>
              <a:tabLst>
                <a:tab pos="46609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give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out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information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instruction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warning.</a:t>
            </a:r>
            <a:endParaRPr sz="2000" dirty="0">
              <a:latin typeface="Times New Roman"/>
              <a:cs typeface="Times New Roman"/>
            </a:endParaRPr>
          </a:p>
          <a:p>
            <a:pPr marL="311150" marR="30480" lvl="1">
              <a:lnSpc>
                <a:spcPts val="2160"/>
              </a:lnSpc>
              <a:spcBef>
                <a:spcPts val="520"/>
              </a:spcBef>
              <a:buChar char="-"/>
              <a:tabLst>
                <a:tab pos="466090" algn="l"/>
              </a:tabLst>
            </a:pPr>
            <a:r>
              <a:rPr sz="2000" spc="8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may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gesture</a:t>
            </a:r>
            <a:r>
              <a:rPr sz="2000" spc="10" dirty="0">
                <a:latin typeface="Times New Roman"/>
                <a:cs typeface="Times New Roman"/>
              </a:rPr>
              <a:t> 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movement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sound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convey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something  </a:t>
            </a:r>
            <a:r>
              <a:rPr sz="2000" spc="25" dirty="0">
                <a:latin typeface="Times New Roman"/>
                <a:cs typeface="Times New Roman"/>
              </a:rPr>
              <a:t>specific.</a:t>
            </a:r>
            <a:endParaRPr sz="2000" dirty="0">
              <a:latin typeface="Times New Roman"/>
              <a:cs typeface="Times New Roman"/>
            </a:endParaRPr>
          </a:p>
          <a:p>
            <a:pPr marL="311150" marR="170815" lvl="1">
              <a:lnSpc>
                <a:spcPts val="2160"/>
              </a:lnSpc>
              <a:spcBef>
                <a:spcPts val="500"/>
              </a:spcBef>
              <a:buChar char="-"/>
              <a:tabLst>
                <a:tab pos="466090" algn="l"/>
              </a:tabLst>
            </a:pPr>
            <a:r>
              <a:rPr sz="2000" spc="-10" dirty="0">
                <a:latin typeface="Times New Roman"/>
                <a:cs typeface="Times New Roman"/>
              </a:rPr>
              <a:t>E.g.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Priests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elders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convey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their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blessings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placing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their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hands  </a:t>
            </a:r>
            <a:r>
              <a:rPr sz="2000" spc="120" dirty="0">
                <a:latin typeface="Times New Roman"/>
                <a:cs typeface="Times New Roman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heads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people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bowing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them.(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Sign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50" dirty="0">
                <a:latin typeface="Times New Roman"/>
                <a:cs typeface="Times New Roman"/>
              </a:rPr>
              <a:t>blessings)</a:t>
            </a:r>
            <a:endParaRPr sz="2000" dirty="0">
              <a:latin typeface="Times New Roman"/>
              <a:cs typeface="Times New Roman"/>
            </a:endParaRPr>
          </a:p>
          <a:p>
            <a:pPr marL="311150">
              <a:spcBef>
                <a:spcPts val="229"/>
              </a:spcBef>
            </a:pPr>
            <a:r>
              <a:rPr sz="2000" spc="5" dirty="0">
                <a:latin typeface="Times New Roman"/>
                <a:cs typeface="Times New Roman"/>
              </a:rPr>
              <a:t>-E.g. </a:t>
            </a:r>
            <a:r>
              <a:rPr sz="2000" spc="50" dirty="0">
                <a:latin typeface="Times New Roman"/>
                <a:cs typeface="Times New Roman"/>
              </a:rPr>
              <a:t>Finger </a:t>
            </a:r>
            <a:r>
              <a:rPr sz="2000" spc="120" dirty="0">
                <a:latin typeface="Times New Roman"/>
                <a:cs typeface="Times New Roman"/>
              </a:rPr>
              <a:t>on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35" dirty="0">
                <a:latin typeface="Times New Roman"/>
                <a:cs typeface="Times New Roman"/>
              </a:rPr>
              <a:t>lips </a:t>
            </a:r>
            <a:r>
              <a:rPr sz="2000" spc="114" dirty="0">
                <a:latin typeface="Times New Roman"/>
                <a:cs typeface="Times New Roman"/>
              </a:rPr>
              <a:t>to </a:t>
            </a:r>
            <a:r>
              <a:rPr sz="2000" spc="60" dirty="0">
                <a:latin typeface="Times New Roman"/>
                <a:cs typeface="Times New Roman"/>
              </a:rPr>
              <a:t>suggest </a:t>
            </a:r>
            <a:r>
              <a:rPr sz="2000" spc="-165" dirty="0">
                <a:latin typeface="Times New Roman"/>
                <a:cs typeface="Times New Roman"/>
              </a:rPr>
              <a:t>“ </a:t>
            </a:r>
            <a:r>
              <a:rPr sz="2000" spc="25" dirty="0">
                <a:latin typeface="Times New Roman"/>
                <a:cs typeface="Times New Roman"/>
              </a:rPr>
              <a:t>Keep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Silent”.</a:t>
            </a:r>
            <a:endParaRPr sz="2000" dirty="0">
              <a:latin typeface="Times New Roman"/>
              <a:cs typeface="Times New Roman"/>
            </a:endParaRPr>
          </a:p>
          <a:p>
            <a:pPr marL="311150" marR="761365" lvl="1">
              <a:lnSpc>
                <a:spcPts val="2160"/>
              </a:lnSpc>
              <a:spcBef>
                <a:spcPts val="530"/>
              </a:spcBef>
              <a:buChar char="-"/>
              <a:tabLst>
                <a:tab pos="466090" algn="l"/>
              </a:tabLst>
            </a:pPr>
            <a:r>
              <a:rPr sz="2000" spc="55" dirty="0">
                <a:latin typeface="Times New Roman"/>
                <a:cs typeface="Times New Roman"/>
              </a:rPr>
              <a:t>Such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sometimes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group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specific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accepted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  </a:t>
            </a:r>
            <a:r>
              <a:rPr sz="2000" spc="120" dirty="0">
                <a:latin typeface="Times New Roman"/>
                <a:cs typeface="Times New Roman"/>
              </a:rPr>
              <a:t>matter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convention.</a:t>
            </a:r>
            <a:endParaRPr sz="2000" dirty="0">
              <a:latin typeface="Times New Roman"/>
              <a:cs typeface="Times New Roman"/>
            </a:endParaRPr>
          </a:p>
          <a:p>
            <a:pPr marL="311150" marR="628650" lvl="1">
              <a:lnSpc>
                <a:spcPts val="2160"/>
              </a:lnSpc>
              <a:spcBef>
                <a:spcPts val="500"/>
              </a:spcBef>
              <a:buChar char="-"/>
              <a:tabLst>
                <a:tab pos="46609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relate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written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mark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conventionally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used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  </a:t>
            </a:r>
            <a:r>
              <a:rPr sz="2000" spc="40" dirty="0">
                <a:latin typeface="Times New Roman"/>
                <a:cs typeface="Times New Roman"/>
              </a:rPr>
              <a:t>convey </a:t>
            </a:r>
            <a:r>
              <a:rPr sz="2000" spc="70" dirty="0">
                <a:latin typeface="Times New Roman"/>
                <a:cs typeface="Times New Roman"/>
              </a:rPr>
              <a:t>a </a:t>
            </a:r>
            <a:r>
              <a:rPr sz="2000" spc="25" dirty="0">
                <a:latin typeface="Times New Roman"/>
                <a:cs typeface="Times New Roman"/>
              </a:rPr>
              <a:t>specific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meaning.</a:t>
            </a:r>
            <a:endParaRPr sz="2000" dirty="0">
              <a:latin typeface="Times New Roman"/>
              <a:cs typeface="Times New Roman"/>
            </a:endParaRPr>
          </a:p>
          <a:p>
            <a:pPr marL="311150" marR="585470" lvl="1" algn="just">
              <a:lnSpc>
                <a:spcPts val="2160"/>
              </a:lnSpc>
              <a:spcBef>
                <a:spcPts val="500"/>
              </a:spcBef>
              <a:buChar char="-"/>
              <a:tabLst>
                <a:tab pos="466090" algn="l"/>
              </a:tabLst>
            </a:pPr>
            <a:r>
              <a:rPr sz="2000" spc="55" dirty="0">
                <a:latin typeface="Times New Roman"/>
                <a:cs typeface="Times New Roman"/>
              </a:rPr>
              <a:t>Such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may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general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case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road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traffic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  </a:t>
            </a:r>
            <a:r>
              <a:rPr sz="2000" spc="70" dirty="0">
                <a:latin typeface="Times New Roman"/>
                <a:cs typeface="Times New Roman"/>
              </a:rPr>
              <a:t>subject </a:t>
            </a:r>
            <a:r>
              <a:rPr sz="2000" spc="30" dirty="0">
                <a:latin typeface="Times New Roman"/>
                <a:cs typeface="Times New Roman"/>
              </a:rPr>
              <a:t>specific </a:t>
            </a:r>
            <a:r>
              <a:rPr sz="2000" spc="45" dirty="0">
                <a:latin typeface="Times New Roman"/>
                <a:cs typeface="Times New Roman"/>
              </a:rPr>
              <a:t>signs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30" dirty="0">
                <a:latin typeface="Times New Roman"/>
                <a:cs typeface="Times New Roman"/>
              </a:rPr>
              <a:t>specific </a:t>
            </a:r>
            <a:r>
              <a:rPr sz="2000" spc="114" dirty="0">
                <a:latin typeface="Times New Roman"/>
                <a:cs typeface="Times New Roman"/>
              </a:rPr>
              <a:t>to </a:t>
            </a:r>
            <a:r>
              <a:rPr sz="2000" spc="70" dirty="0">
                <a:latin typeface="Times New Roman"/>
                <a:cs typeface="Times New Roman"/>
              </a:rPr>
              <a:t>a </a:t>
            </a:r>
            <a:r>
              <a:rPr sz="2000" spc="60" dirty="0">
                <a:latin typeface="Times New Roman"/>
                <a:cs typeface="Times New Roman"/>
              </a:rPr>
              <a:t>profession </a:t>
            </a:r>
            <a:r>
              <a:rPr sz="2000" spc="-10" dirty="0">
                <a:latin typeface="Times New Roman"/>
                <a:cs typeface="Times New Roman"/>
              </a:rPr>
              <a:t>E.g. </a:t>
            </a:r>
            <a:r>
              <a:rPr sz="2000" spc="95" dirty="0">
                <a:latin typeface="Times New Roman"/>
                <a:cs typeface="Times New Roman"/>
              </a:rPr>
              <a:t>mathematics </a:t>
            </a:r>
            <a:r>
              <a:rPr sz="2000" spc="10" dirty="0">
                <a:latin typeface="Times New Roman"/>
                <a:cs typeface="Times New Roman"/>
              </a:rPr>
              <a:t>,  </a:t>
            </a:r>
            <a:r>
              <a:rPr sz="2000" spc="60" dirty="0">
                <a:latin typeface="Times New Roman"/>
                <a:cs typeface="Times New Roman"/>
              </a:rPr>
              <a:t>algebra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0" y="505459"/>
            <a:ext cx="2715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0" dirty="0"/>
              <a:t>Sign</a:t>
            </a:r>
            <a:r>
              <a:rPr spc="-260" dirty="0"/>
              <a:t> </a:t>
            </a:r>
            <a:r>
              <a:rPr spc="-360" dirty="0"/>
              <a:t>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1840" y="1176020"/>
            <a:ext cx="8111490" cy="485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35" dirty="0">
                <a:latin typeface="Arial"/>
                <a:cs typeface="Arial"/>
              </a:rPr>
              <a:t>Signal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95" dirty="0"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950" dirty="0">
              <a:latin typeface="Arial"/>
              <a:cs typeface="Arial"/>
            </a:endParaRPr>
          </a:p>
          <a:p>
            <a:pPr marL="393700" marR="468630" indent="-342900"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sound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movement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people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make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give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others  </a:t>
            </a:r>
            <a:r>
              <a:rPr sz="2000" spc="80" dirty="0">
                <a:latin typeface="Times New Roman"/>
                <a:cs typeface="Times New Roman"/>
              </a:rPr>
              <a:t>information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90" dirty="0">
                <a:latin typeface="Times New Roman"/>
                <a:cs typeface="Times New Roman"/>
              </a:rPr>
              <a:t>instruction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warning.</a:t>
            </a:r>
            <a:endParaRPr sz="2000" dirty="0">
              <a:latin typeface="Times New Roman"/>
              <a:cs typeface="Times New Roman"/>
            </a:endParaRPr>
          </a:p>
          <a:p>
            <a:pPr marL="393700" marR="307975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understood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indication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that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something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exists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  </a:t>
            </a:r>
            <a:r>
              <a:rPr sz="2000" spc="90" dirty="0">
                <a:latin typeface="Times New Roman"/>
                <a:cs typeface="Times New Roman"/>
              </a:rPr>
              <a:t>something </a:t>
            </a:r>
            <a:r>
              <a:rPr sz="2000" spc="15" dirty="0">
                <a:latin typeface="Times New Roman"/>
                <a:cs typeface="Times New Roman"/>
              </a:rPr>
              <a:t>is </a:t>
            </a:r>
            <a:r>
              <a:rPr sz="2000" spc="105" dirty="0">
                <a:latin typeface="Times New Roman"/>
                <a:cs typeface="Times New Roman"/>
              </a:rPr>
              <a:t>about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happen.</a:t>
            </a:r>
            <a:endParaRPr sz="2000" dirty="0">
              <a:latin typeface="Times New Roman"/>
              <a:cs typeface="Times New Roman"/>
            </a:endParaRPr>
          </a:p>
          <a:p>
            <a:pPr marL="3937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" dirty="0">
                <a:latin typeface="Times New Roman"/>
                <a:cs typeface="Times New Roman"/>
              </a:rPr>
              <a:t>E.g.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waiter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bill,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turn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right.</a:t>
            </a:r>
            <a:endParaRPr sz="2000" dirty="0">
              <a:latin typeface="Times New Roman"/>
              <a:cs typeface="Times New Roman"/>
            </a:endParaRPr>
          </a:p>
          <a:p>
            <a:pPr marL="3937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20" dirty="0">
                <a:latin typeface="Times New Roman"/>
                <a:cs typeface="Times New Roman"/>
              </a:rPr>
              <a:t>Signs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often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very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similar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meanings.</a:t>
            </a:r>
            <a:endParaRPr sz="2000" dirty="0">
              <a:latin typeface="Times New Roman"/>
              <a:cs typeface="Times New Roman"/>
            </a:endParaRPr>
          </a:p>
          <a:p>
            <a:pPr marL="393700" marR="4318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60" dirty="0">
                <a:latin typeface="Times New Roman"/>
                <a:cs typeface="Times New Roman"/>
              </a:rPr>
              <a:t>However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there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difference: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something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that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we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find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see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  </a:t>
            </a:r>
            <a:r>
              <a:rPr sz="2000" spc="70" dirty="0">
                <a:latin typeface="Times New Roman"/>
                <a:cs typeface="Times New Roman"/>
              </a:rPr>
              <a:t>whereas a </a:t>
            </a:r>
            <a:r>
              <a:rPr sz="2000" spc="45" dirty="0">
                <a:latin typeface="Times New Roman"/>
                <a:cs typeface="Times New Roman"/>
              </a:rPr>
              <a:t>signal </a:t>
            </a:r>
            <a:r>
              <a:rPr sz="2000" spc="20" dirty="0">
                <a:latin typeface="Times New Roman"/>
                <a:cs typeface="Times New Roman"/>
              </a:rPr>
              <a:t>is </a:t>
            </a:r>
            <a:r>
              <a:rPr sz="2000" spc="50" dirty="0">
                <a:latin typeface="Times New Roman"/>
                <a:cs typeface="Times New Roman"/>
              </a:rPr>
              <a:t>generally </a:t>
            </a:r>
            <a:r>
              <a:rPr sz="2000" spc="90" dirty="0">
                <a:latin typeface="Times New Roman"/>
                <a:cs typeface="Times New Roman"/>
              </a:rPr>
              <a:t>used </a:t>
            </a:r>
            <a:r>
              <a:rPr sz="2000" spc="40" dirty="0">
                <a:latin typeface="Times New Roman"/>
                <a:cs typeface="Times New Roman"/>
              </a:rPr>
              <a:t>for </a:t>
            </a:r>
            <a:r>
              <a:rPr sz="2000" spc="90" dirty="0">
                <a:latin typeface="Times New Roman"/>
                <a:cs typeface="Times New Roman"/>
              </a:rPr>
              <a:t>something </a:t>
            </a:r>
            <a:r>
              <a:rPr sz="2000" spc="130" dirty="0">
                <a:latin typeface="Times New Roman"/>
                <a:cs typeface="Times New Roman"/>
              </a:rPr>
              <a:t>that </a:t>
            </a:r>
            <a:r>
              <a:rPr sz="2000" spc="15" dirty="0">
                <a:latin typeface="Times New Roman"/>
                <a:cs typeface="Times New Roman"/>
              </a:rPr>
              <a:t>is </a:t>
            </a:r>
            <a:r>
              <a:rPr sz="2000" spc="110" dirty="0">
                <a:latin typeface="Times New Roman"/>
                <a:cs typeface="Times New Roman"/>
              </a:rPr>
              <a:t>done  </a:t>
            </a:r>
            <a:r>
              <a:rPr sz="2000" spc="70" dirty="0">
                <a:latin typeface="Times New Roman"/>
                <a:cs typeface="Times New Roman"/>
              </a:rPr>
              <a:t>intentionally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suggests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that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action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taken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response.</a:t>
            </a:r>
            <a:endParaRPr sz="2000" dirty="0">
              <a:latin typeface="Times New Roman"/>
              <a:cs typeface="Times New Roman"/>
            </a:endParaRPr>
          </a:p>
          <a:p>
            <a:pPr marL="3937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20" dirty="0">
                <a:latin typeface="Times New Roman"/>
                <a:cs typeface="Times New Roman"/>
              </a:rPr>
              <a:t>Signs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may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explicit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code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language.</a:t>
            </a:r>
            <a:endParaRPr sz="2000" dirty="0">
              <a:latin typeface="Times New Roman"/>
              <a:cs typeface="Times New Roman"/>
            </a:endParaRPr>
          </a:p>
          <a:p>
            <a:pPr marL="393700" marR="164592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50" dirty="0">
                <a:latin typeface="Times New Roman"/>
                <a:cs typeface="Times New Roman"/>
              </a:rPr>
              <a:t>Awareness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ad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understanding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signals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makes  </a:t>
            </a:r>
            <a:r>
              <a:rPr sz="2000" spc="95" dirty="0">
                <a:latin typeface="Times New Roman"/>
                <a:cs typeface="Times New Roman"/>
              </a:rPr>
              <a:t>communication </a:t>
            </a:r>
            <a:r>
              <a:rPr sz="2000" spc="105" dirty="0">
                <a:latin typeface="Times New Roman"/>
                <a:cs typeface="Times New Roman"/>
              </a:rPr>
              <a:t>more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meaningful.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0" y="307340"/>
            <a:ext cx="2715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0" dirty="0"/>
              <a:t>Sign</a:t>
            </a:r>
            <a:r>
              <a:rPr spc="-260" dirty="0"/>
              <a:t> </a:t>
            </a:r>
            <a:r>
              <a:rPr spc="-360" dirty="0"/>
              <a:t>Language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1841" y="993140"/>
            <a:ext cx="7853045" cy="52834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35" dirty="0">
                <a:latin typeface="Arial"/>
                <a:cs typeface="Arial"/>
              </a:rPr>
              <a:t>Symbol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95" dirty="0"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500" dirty="0">
              <a:latin typeface="Arial"/>
              <a:cs typeface="Arial"/>
            </a:endParaRPr>
          </a:p>
          <a:p>
            <a:pPr marL="393700" indent="-342900"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 </a:t>
            </a:r>
            <a:r>
              <a:rPr sz="2000" spc="60" dirty="0">
                <a:latin typeface="Times New Roman"/>
                <a:cs typeface="Times New Roman"/>
              </a:rPr>
              <a:t>symbol </a:t>
            </a:r>
            <a:r>
              <a:rPr sz="2000" spc="50" dirty="0">
                <a:latin typeface="Times New Roman"/>
                <a:cs typeface="Times New Roman"/>
              </a:rPr>
              <a:t>refers </a:t>
            </a:r>
            <a:r>
              <a:rPr sz="2000" spc="114" dirty="0">
                <a:latin typeface="Times New Roman"/>
                <a:cs typeface="Times New Roman"/>
              </a:rPr>
              <a:t>to </a:t>
            </a:r>
            <a:r>
              <a:rPr sz="2000" spc="70" dirty="0">
                <a:latin typeface="Times New Roman"/>
                <a:cs typeface="Times New Roman"/>
              </a:rPr>
              <a:t>a </a:t>
            </a:r>
            <a:r>
              <a:rPr sz="2000" spc="120" dirty="0">
                <a:latin typeface="Times New Roman"/>
                <a:cs typeface="Times New Roman"/>
              </a:rPr>
              <a:t>manner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95" dirty="0">
                <a:latin typeface="Times New Roman"/>
                <a:cs typeface="Times New Roman"/>
              </a:rPr>
              <a:t>representation</a:t>
            </a:r>
            <a:r>
              <a:rPr sz="2000" spc="-32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50" dirty="0">
                <a:latin typeface="Times New Roman"/>
                <a:cs typeface="Times New Roman"/>
              </a:rPr>
              <a:t>ideas.</a:t>
            </a:r>
            <a:endParaRPr sz="2000" dirty="0">
              <a:latin typeface="Times New Roman"/>
              <a:cs typeface="Times New Roman"/>
            </a:endParaRPr>
          </a:p>
          <a:p>
            <a:pPr marL="393700" marR="591820" indent="-342900">
              <a:lnSpc>
                <a:spcPts val="2160"/>
              </a:lnSpc>
              <a:spcBef>
                <a:spcPts val="53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35" dirty="0">
                <a:latin typeface="Times New Roman"/>
                <a:cs typeface="Times New Roman"/>
              </a:rPr>
              <a:t>Symbols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often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power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60" dirty="0">
                <a:latin typeface="Times New Roman"/>
                <a:cs typeface="Times New Roman"/>
              </a:rPr>
              <a:t>association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convey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specific  </a:t>
            </a:r>
            <a:r>
              <a:rPr sz="2000" spc="85" dirty="0">
                <a:latin typeface="Times New Roman"/>
                <a:cs typeface="Times New Roman"/>
              </a:rPr>
              <a:t>meaning.</a:t>
            </a:r>
            <a:endParaRPr sz="2000" dirty="0">
              <a:latin typeface="Times New Roman"/>
              <a:cs typeface="Times New Roman"/>
            </a:endParaRPr>
          </a:p>
          <a:p>
            <a:pPr marL="393700" indent="-342900">
              <a:spcBef>
                <a:spcPts val="229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modern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day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business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logo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also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very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common.</a:t>
            </a:r>
            <a:endParaRPr sz="2000" dirty="0">
              <a:latin typeface="Times New Roman"/>
              <a:cs typeface="Times New Roman"/>
            </a:endParaRPr>
          </a:p>
          <a:p>
            <a:pPr marL="393700" marR="43180" indent="-342900">
              <a:lnSpc>
                <a:spcPts val="2160"/>
              </a:lnSpc>
              <a:spcBef>
                <a:spcPts val="53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logo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printed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design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symbol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that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company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organization  </a:t>
            </a:r>
            <a:r>
              <a:rPr sz="2000" spc="65" dirty="0">
                <a:latin typeface="Times New Roman"/>
                <a:cs typeface="Times New Roman"/>
              </a:rPr>
              <a:t>uses </a:t>
            </a:r>
            <a:r>
              <a:rPr sz="2000" spc="45" dirty="0">
                <a:latin typeface="Times New Roman"/>
                <a:cs typeface="Times New Roman"/>
              </a:rPr>
              <a:t>as </a:t>
            </a:r>
            <a:r>
              <a:rPr sz="2000" spc="60" dirty="0">
                <a:latin typeface="Times New Roman"/>
                <a:cs typeface="Times New Roman"/>
              </a:rPr>
              <a:t>its </a:t>
            </a:r>
            <a:r>
              <a:rPr sz="2000" spc="25" dirty="0">
                <a:latin typeface="Times New Roman"/>
                <a:cs typeface="Times New Roman"/>
              </a:rPr>
              <a:t>specific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sign.</a:t>
            </a:r>
            <a:endParaRPr sz="2000" dirty="0">
              <a:latin typeface="Times New Roman"/>
              <a:cs typeface="Times New Roman"/>
            </a:endParaRPr>
          </a:p>
          <a:p>
            <a:pPr marL="393700" indent="-342900">
              <a:spcBef>
                <a:spcPts val="22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90" dirty="0">
                <a:latin typeface="Times New Roman"/>
                <a:cs typeface="Times New Roman"/>
              </a:rPr>
              <a:t>Here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examples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symbol:</a:t>
            </a:r>
            <a:endParaRPr sz="2000" dirty="0">
              <a:latin typeface="Times New Roman"/>
              <a:cs typeface="Times New Roman"/>
            </a:endParaRPr>
          </a:p>
          <a:p>
            <a:pPr marL="666115" lvl="1" indent="-342900">
              <a:spcBef>
                <a:spcPts val="260"/>
              </a:spcBef>
              <a:buFont typeface="Arial" panose="020B0604020202020204" pitchFamily="34" charset="0"/>
              <a:buChar char="•"/>
              <a:tabLst>
                <a:tab pos="478790" algn="l"/>
              </a:tabLst>
            </a:pPr>
            <a:r>
              <a:rPr sz="2000" spc="45" dirty="0">
                <a:latin typeface="Times New Roman"/>
                <a:cs typeface="Times New Roman"/>
              </a:rPr>
              <a:t>WHITE </a:t>
            </a:r>
            <a:r>
              <a:rPr sz="2000" spc="-45" dirty="0">
                <a:latin typeface="Times New Roman"/>
                <a:cs typeface="Times New Roman"/>
              </a:rPr>
              <a:t>: </a:t>
            </a:r>
            <a:r>
              <a:rPr sz="2000" spc="35" dirty="0">
                <a:latin typeface="Times New Roman"/>
                <a:cs typeface="Times New Roman"/>
              </a:rPr>
              <a:t>Symbol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purity</a:t>
            </a:r>
            <a:endParaRPr sz="2000" dirty="0">
              <a:latin typeface="Times New Roman"/>
              <a:cs typeface="Times New Roman"/>
            </a:endParaRPr>
          </a:p>
          <a:p>
            <a:pPr marL="666115" lvl="1" indent="-342900">
              <a:spcBef>
                <a:spcPts val="260"/>
              </a:spcBef>
              <a:buFont typeface="Arial" panose="020B0604020202020204" pitchFamily="34" charset="0"/>
              <a:buChar char="•"/>
              <a:tabLst>
                <a:tab pos="478790" algn="l"/>
              </a:tabLst>
            </a:pPr>
            <a:r>
              <a:rPr sz="2000" spc="25" dirty="0">
                <a:latin typeface="Times New Roman"/>
                <a:cs typeface="Times New Roman"/>
              </a:rPr>
              <a:t>LION </a:t>
            </a:r>
            <a:r>
              <a:rPr sz="2000" spc="-45" dirty="0">
                <a:latin typeface="Times New Roman"/>
                <a:cs typeface="Times New Roman"/>
              </a:rPr>
              <a:t>: </a:t>
            </a:r>
            <a:r>
              <a:rPr sz="2000" spc="35" dirty="0">
                <a:latin typeface="Times New Roman"/>
                <a:cs typeface="Times New Roman"/>
              </a:rPr>
              <a:t>Symbol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strength</a:t>
            </a:r>
            <a:endParaRPr sz="2000" dirty="0">
              <a:latin typeface="Times New Roman"/>
              <a:cs typeface="Times New Roman"/>
            </a:endParaRPr>
          </a:p>
          <a:p>
            <a:pPr marL="666115" lvl="1" indent="-342900">
              <a:spcBef>
                <a:spcPts val="260"/>
              </a:spcBef>
              <a:buFont typeface="Arial" panose="020B0604020202020204" pitchFamily="34" charset="0"/>
              <a:buChar char="•"/>
              <a:tabLst>
                <a:tab pos="478790" algn="l"/>
              </a:tabLst>
            </a:pPr>
            <a:r>
              <a:rPr sz="2000" spc="-25" dirty="0">
                <a:latin typeface="Times New Roman"/>
                <a:cs typeface="Times New Roman"/>
              </a:rPr>
              <a:t>ISI </a:t>
            </a:r>
            <a:r>
              <a:rPr sz="2000" spc="65" dirty="0">
                <a:latin typeface="Times New Roman"/>
                <a:cs typeface="Times New Roman"/>
              </a:rPr>
              <a:t>Mark </a:t>
            </a:r>
            <a:r>
              <a:rPr sz="2000" spc="-45" dirty="0">
                <a:latin typeface="Times New Roman"/>
                <a:cs typeface="Times New Roman"/>
              </a:rPr>
              <a:t>: </a:t>
            </a:r>
            <a:r>
              <a:rPr sz="2000" spc="35" dirty="0">
                <a:latin typeface="Times New Roman"/>
                <a:cs typeface="Times New Roman"/>
              </a:rPr>
              <a:t>Symbol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quality</a:t>
            </a:r>
            <a:endParaRPr sz="2000" dirty="0">
              <a:latin typeface="Times New Roman"/>
              <a:cs typeface="Times New Roman"/>
            </a:endParaRPr>
          </a:p>
          <a:p>
            <a:pPr marL="393700" marR="143510" indent="-342900">
              <a:lnSpc>
                <a:spcPts val="2160"/>
              </a:lnSpc>
              <a:spcBef>
                <a:spcPts val="53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45" dirty="0">
                <a:latin typeface="Times New Roman"/>
                <a:cs typeface="Times New Roman"/>
              </a:rPr>
              <a:t>Use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symbols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right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places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enhances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effectiveness</a:t>
            </a:r>
            <a:r>
              <a:rPr sz="2000" spc="10" dirty="0">
                <a:latin typeface="Times New Roman"/>
                <a:cs typeface="Times New Roman"/>
              </a:rPr>
              <a:t> of </a:t>
            </a:r>
            <a:r>
              <a:rPr sz="2000" spc="125" dirty="0">
                <a:latin typeface="Times New Roman"/>
                <a:cs typeface="Times New Roman"/>
              </a:rPr>
              <a:t>the  </a:t>
            </a:r>
            <a:r>
              <a:rPr sz="2000" spc="90" dirty="0">
                <a:latin typeface="Times New Roman"/>
                <a:cs typeface="Times New Roman"/>
              </a:rPr>
              <a:t>communication.</a:t>
            </a:r>
            <a:endParaRPr sz="2000" dirty="0">
              <a:latin typeface="Times New Roman"/>
              <a:cs typeface="Times New Roman"/>
            </a:endParaRPr>
          </a:p>
          <a:p>
            <a:pPr marL="666115" lvl="1" indent="-342900">
              <a:spcBef>
                <a:spcPts val="229"/>
              </a:spcBef>
              <a:buFont typeface="Arial" panose="020B0604020202020204" pitchFamily="34" charset="0"/>
              <a:buChar char="•"/>
              <a:tabLst>
                <a:tab pos="478790" algn="l"/>
              </a:tabLst>
            </a:pPr>
            <a:r>
              <a:rPr sz="2000" spc="70" dirty="0">
                <a:latin typeface="Times New Roman"/>
                <a:cs typeface="Times New Roman"/>
              </a:rPr>
              <a:t>40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mph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Speed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limit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40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miles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hour.</a:t>
            </a:r>
            <a:endParaRPr sz="2000" dirty="0">
              <a:latin typeface="Times New Roman"/>
              <a:cs typeface="Times New Roman"/>
            </a:endParaRPr>
          </a:p>
          <a:p>
            <a:pPr marL="666750" indent="-342900">
              <a:spcBef>
                <a:spcPts val="260"/>
              </a:spcBef>
              <a:buFont typeface="Arial" panose="020B0604020202020204" pitchFamily="34" charset="0"/>
              <a:buChar char="•"/>
            </a:pPr>
            <a:r>
              <a:rPr sz="2000" spc="50" dirty="0">
                <a:latin typeface="Times New Roman"/>
                <a:cs typeface="Times New Roman"/>
              </a:rPr>
              <a:t>- </a:t>
            </a:r>
            <a:r>
              <a:rPr sz="2000" spc="-25" dirty="0">
                <a:latin typeface="Times New Roman"/>
                <a:cs typeface="Times New Roman"/>
              </a:rPr>
              <a:t>= </a:t>
            </a:r>
            <a:r>
              <a:rPr sz="2000" spc="50" dirty="0">
                <a:latin typeface="Times New Roman"/>
                <a:cs typeface="Times New Roman"/>
              </a:rPr>
              <a:t>- </a:t>
            </a:r>
            <a:r>
              <a:rPr sz="2000" spc="45" dirty="0">
                <a:latin typeface="Times New Roman"/>
                <a:cs typeface="Times New Roman"/>
              </a:rPr>
              <a:t>Equal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0" y="505459"/>
            <a:ext cx="427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5" dirty="0"/>
              <a:t>Postures </a:t>
            </a:r>
            <a:r>
              <a:rPr spc="-260" dirty="0"/>
              <a:t>and</a:t>
            </a:r>
            <a:r>
              <a:rPr spc="-145" dirty="0"/>
              <a:t> </a:t>
            </a:r>
            <a:r>
              <a:rPr spc="-300" dirty="0"/>
              <a:t>Gestures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34541" y="1271270"/>
            <a:ext cx="8004809" cy="495648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8100">
              <a:spcBef>
                <a:spcPts val="550"/>
              </a:spcBef>
            </a:pPr>
            <a:r>
              <a:rPr b="1" spc="-25" dirty="0">
                <a:latin typeface="Arial"/>
                <a:cs typeface="Arial"/>
              </a:rPr>
              <a:t>Posture:</a:t>
            </a:r>
            <a:endParaRPr dirty="0">
              <a:latin typeface="Arial"/>
              <a:cs typeface="Arial"/>
            </a:endParaRPr>
          </a:p>
          <a:p>
            <a:pPr marL="323850" indent="-285750">
              <a:spcBef>
                <a:spcPts val="45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75" dirty="0">
                <a:latin typeface="Times New Roman"/>
                <a:cs typeface="Times New Roman"/>
              </a:rPr>
              <a:t>Posture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is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10" dirty="0">
                <a:latin typeface="Times New Roman"/>
                <a:cs typeface="Times New Roman"/>
              </a:rPr>
              <a:t>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5" dirty="0">
                <a:latin typeface="Times New Roman"/>
                <a:cs typeface="Times New Roman"/>
              </a:rPr>
              <a:t>way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we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hold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ourselves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 </a:t>
            </a:r>
            <a:r>
              <a:rPr spc="110" dirty="0">
                <a:latin typeface="Times New Roman"/>
                <a:cs typeface="Times New Roman"/>
              </a:rPr>
              <a:t>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way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40" dirty="0">
                <a:latin typeface="Times New Roman"/>
                <a:cs typeface="Times New Roman"/>
              </a:rPr>
              <a:t>we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95" dirty="0">
                <a:latin typeface="Times New Roman"/>
                <a:cs typeface="Times New Roman"/>
              </a:rPr>
              <a:t>stand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or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40" dirty="0">
                <a:latin typeface="Times New Roman"/>
                <a:cs typeface="Times New Roman"/>
              </a:rPr>
              <a:t>sit.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4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70" dirty="0">
                <a:latin typeface="Times New Roman"/>
                <a:cs typeface="Times New Roman"/>
              </a:rPr>
              <a:t>It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indicates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something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95" dirty="0">
                <a:latin typeface="Times New Roman"/>
                <a:cs typeface="Times New Roman"/>
              </a:rPr>
              <a:t>about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our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30" dirty="0">
                <a:latin typeface="Times New Roman"/>
                <a:cs typeface="Times New Roman"/>
              </a:rPr>
              <a:t>feelings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thoughts,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attitudes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health.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5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75" dirty="0">
                <a:latin typeface="Times New Roman"/>
                <a:cs typeface="Times New Roman"/>
              </a:rPr>
              <a:t>Posture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refers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100" dirty="0">
                <a:latin typeface="Times New Roman"/>
                <a:cs typeface="Times New Roman"/>
              </a:rPr>
              <a:t>to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110" dirty="0">
                <a:latin typeface="Times New Roman"/>
                <a:cs typeface="Times New Roman"/>
              </a:rPr>
              <a:t>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carriage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state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attitude</a:t>
            </a:r>
            <a:r>
              <a:rPr spc="10" dirty="0">
                <a:latin typeface="Times New Roman"/>
                <a:cs typeface="Times New Roman"/>
              </a:rPr>
              <a:t> of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body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or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mind.</a:t>
            </a:r>
            <a:endParaRPr dirty="0">
              <a:latin typeface="Times New Roman"/>
              <a:cs typeface="Times New Roman"/>
            </a:endParaRPr>
          </a:p>
          <a:p>
            <a:pPr marL="323850" marR="546735" indent="-285750">
              <a:spcBef>
                <a:spcPts val="45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-15" dirty="0">
                <a:latin typeface="Times New Roman"/>
                <a:cs typeface="Times New Roman"/>
              </a:rPr>
              <a:t>Stiff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posture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Times New Roman"/>
                <a:cs typeface="Times New Roman"/>
              </a:rPr>
              <a:t>shows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80" dirty="0">
                <a:latin typeface="Times New Roman"/>
                <a:cs typeface="Times New Roman"/>
              </a:rPr>
              <a:t>tension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 </a:t>
            </a:r>
            <a:r>
              <a:rPr spc="55" dirty="0">
                <a:latin typeface="Times New Roman"/>
                <a:cs typeface="Times New Roman"/>
              </a:rPr>
              <a:t>comfortably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Times New Roman"/>
                <a:cs typeface="Times New Roman"/>
              </a:rPr>
              <a:t>leaning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back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35" dirty="0">
                <a:latin typeface="Times New Roman"/>
                <a:cs typeface="Times New Roman"/>
              </a:rPr>
              <a:t>conveys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relaxed  </a:t>
            </a:r>
            <a:r>
              <a:rPr spc="80" dirty="0">
                <a:latin typeface="Times New Roman"/>
                <a:cs typeface="Times New Roman"/>
              </a:rPr>
              <a:t>mood.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5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75" dirty="0">
                <a:latin typeface="Times New Roman"/>
                <a:cs typeface="Times New Roman"/>
              </a:rPr>
              <a:t>Posture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can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indicate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disregard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or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disrespect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35" dirty="0">
                <a:latin typeface="Times New Roman"/>
                <a:cs typeface="Times New Roman"/>
              </a:rPr>
              <a:t>for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others.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5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30" dirty="0">
                <a:latin typeface="Times New Roman"/>
                <a:cs typeface="Times New Roman"/>
              </a:rPr>
              <a:t>Graceful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posture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is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70" dirty="0">
                <a:latin typeface="Times New Roman"/>
                <a:cs typeface="Times New Roman"/>
              </a:rPr>
              <a:t>great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asset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in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Times New Roman"/>
                <a:cs typeface="Times New Roman"/>
              </a:rPr>
              <a:t>any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business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scenario.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39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60" dirty="0">
                <a:latin typeface="Times New Roman"/>
                <a:cs typeface="Times New Roman"/>
              </a:rPr>
              <a:t>Four </a:t>
            </a:r>
            <a:r>
              <a:rPr spc="55" dirty="0">
                <a:latin typeface="Times New Roman"/>
                <a:cs typeface="Times New Roman"/>
              </a:rPr>
              <a:t>types </a:t>
            </a:r>
            <a:r>
              <a:rPr spc="10" dirty="0">
                <a:latin typeface="Times New Roman"/>
                <a:cs typeface="Times New Roman"/>
              </a:rPr>
              <a:t>of </a:t>
            </a:r>
            <a:r>
              <a:rPr spc="75" dirty="0">
                <a:latin typeface="Times New Roman"/>
                <a:cs typeface="Times New Roman"/>
              </a:rPr>
              <a:t>postures can </a:t>
            </a:r>
            <a:r>
              <a:rPr spc="85" dirty="0">
                <a:latin typeface="Times New Roman"/>
                <a:cs typeface="Times New Roman"/>
              </a:rPr>
              <a:t>be</a:t>
            </a:r>
            <a:r>
              <a:rPr spc="-290" dirty="0">
                <a:latin typeface="Times New Roman"/>
                <a:cs typeface="Times New Roman"/>
              </a:rPr>
              <a:t> </a:t>
            </a:r>
            <a:r>
              <a:rPr spc="20" dirty="0">
                <a:latin typeface="Times New Roman"/>
                <a:cs typeface="Times New Roman"/>
              </a:rPr>
              <a:t>easily </a:t>
            </a:r>
            <a:r>
              <a:rPr spc="45" dirty="0">
                <a:latin typeface="Times New Roman"/>
                <a:cs typeface="Times New Roman"/>
              </a:rPr>
              <a:t>identified:</a:t>
            </a:r>
            <a:endParaRPr dirty="0">
              <a:latin typeface="Times New Roman"/>
              <a:cs typeface="Times New Roman"/>
            </a:endParaRPr>
          </a:p>
          <a:p>
            <a:pPr marL="596265" lvl="1" indent="-285750"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499109" algn="l"/>
              </a:tabLst>
            </a:pPr>
            <a:r>
              <a:rPr spc="55" dirty="0">
                <a:latin typeface="Times New Roman"/>
                <a:cs typeface="Times New Roman"/>
              </a:rPr>
              <a:t>Forward </a:t>
            </a:r>
            <a:r>
              <a:rPr spc="65" dirty="0">
                <a:latin typeface="Times New Roman"/>
                <a:cs typeface="Times New Roman"/>
              </a:rPr>
              <a:t>lean </a:t>
            </a:r>
            <a:r>
              <a:rPr spc="70" dirty="0">
                <a:latin typeface="Times New Roman"/>
                <a:cs typeface="Times New Roman"/>
              </a:rPr>
              <a:t>indicated attentiveness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-260" dirty="0">
                <a:latin typeface="Times New Roman"/>
                <a:cs typeface="Times New Roman"/>
              </a:rPr>
              <a:t> </a:t>
            </a:r>
            <a:r>
              <a:rPr spc="70" dirty="0">
                <a:latin typeface="Times New Roman"/>
                <a:cs typeface="Times New Roman"/>
              </a:rPr>
              <a:t>interest.</a:t>
            </a:r>
            <a:endParaRPr dirty="0">
              <a:latin typeface="Times New Roman"/>
              <a:cs typeface="Times New Roman"/>
            </a:endParaRPr>
          </a:p>
          <a:p>
            <a:pPr marL="596266" lvl="1" indent="-285750"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538480" algn="l"/>
              </a:tabLst>
            </a:pPr>
            <a:r>
              <a:rPr spc="50" dirty="0">
                <a:latin typeface="Times New Roman"/>
                <a:cs typeface="Times New Roman"/>
              </a:rPr>
              <a:t>Drawing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back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or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turning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25" dirty="0">
                <a:latin typeface="Times New Roman"/>
                <a:cs typeface="Times New Roman"/>
              </a:rPr>
              <a:t>away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expresses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Times New Roman"/>
                <a:cs typeface="Times New Roman"/>
              </a:rPr>
              <a:t>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negative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or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50" dirty="0">
                <a:latin typeface="Times New Roman"/>
                <a:cs typeface="Times New Roman"/>
              </a:rPr>
              <a:t>refusing</a:t>
            </a:r>
            <a:endParaRPr dirty="0">
              <a:latin typeface="Times New Roman"/>
              <a:cs typeface="Times New Roman"/>
            </a:endParaRPr>
          </a:p>
          <a:p>
            <a:pPr marL="596265" lvl="1" indent="-285750"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531495" algn="l"/>
              </a:tabLst>
            </a:pPr>
            <a:r>
              <a:rPr spc="50" dirty="0">
                <a:latin typeface="Times New Roman"/>
                <a:cs typeface="Times New Roman"/>
              </a:rPr>
              <a:t>Expansion suggests </a:t>
            </a:r>
            <a:r>
              <a:rPr spc="30" dirty="0">
                <a:latin typeface="Times New Roman"/>
                <a:cs typeface="Times New Roman"/>
              </a:rPr>
              <a:t>“proud” </a:t>
            </a:r>
            <a:r>
              <a:rPr spc="10" dirty="0">
                <a:latin typeface="Times New Roman"/>
                <a:cs typeface="Times New Roman"/>
              </a:rPr>
              <a:t>, </a:t>
            </a:r>
            <a:r>
              <a:rPr spc="25" dirty="0">
                <a:latin typeface="Times New Roman"/>
                <a:cs typeface="Times New Roman"/>
              </a:rPr>
              <a:t>“conceited”,</a:t>
            </a:r>
            <a:r>
              <a:rPr spc="-135" dirty="0">
                <a:latin typeface="Times New Roman"/>
                <a:cs typeface="Times New Roman"/>
              </a:rPr>
              <a:t> </a:t>
            </a:r>
            <a:r>
              <a:rPr spc="30" dirty="0">
                <a:latin typeface="Times New Roman"/>
                <a:cs typeface="Times New Roman"/>
              </a:rPr>
              <a:t>“arrogant”.</a:t>
            </a:r>
            <a:endParaRPr dirty="0">
              <a:latin typeface="Times New Roman"/>
              <a:cs typeface="Times New Roman"/>
            </a:endParaRPr>
          </a:p>
          <a:p>
            <a:pPr marL="596900" marR="30480" lvl="1" indent="-285750"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548640" algn="l"/>
              </a:tabLst>
            </a:pPr>
            <a:r>
              <a:rPr spc="60" dirty="0">
                <a:latin typeface="Times New Roman"/>
                <a:cs typeface="Times New Roman"/>
              </a:rPr>
              <a:t>Forward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Times New Roman"/>
                <a:cs typeface="Times New Roman"/>
              </a:rPr>
              <a:t>leaning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60" dirty="0">
                <a:latin typeface="Times New Roman"/>
                <a:cs typeface="Times New Roman"/>
              </a:rPr>
              <a:t>body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bowed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95" dirty="0">
                <a:latin typeface="Times New Roman"/>
                <a:cs typeface="Times New Roman"/>
              </a:rPr>
              <a:t>head</a:t>
            </a:r>
            <a:r>
              <a:rPr spc="10" dirty="0">
                <a:latin typeface="Times New Roman"/>
                <a:cs typeface="Times New Roman"/>
              </a:rPr>
              <a:t> 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drooping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70" dirty="0">
                <a:latin typeface="Times New Roman"/>
                <a:cs typeface="Times New Roman"/>
              </a:rPr>
              <a:t>shoulders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sunken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75" dirty="0">
                <a:latin typeface="Times New Roman"/>
                <a:cs typeface="Times New Roman"/>
              </a:rPr>
              <a:t>chest  </a:t>
            </a:r>
            <a:r>
              <a:rPr spc="40" dirty="0">
                <a:latin typeface="Times New Roman"/>
                <a:cs typeface="Times New Roman"/>
              </a:rPr>
              <a:t>usually </a:t>
            </a:r>
            <a:r>
              <a:rPr spc="35" dirty="0">
                <a:latin typeface="Times New Roman"/>
                <a:cs typeface="Times New Roman"/>
              </a:rPr>
              <a:t>convey </a:t>
            </a:r>
            <a:r>
              <a:rPr spc="30" dirty="0">
                <a:latin typeface="Times New Roman"/>
                <a:cs typeface="Times New Roman"/>
              </a:rPr>
              <a:t>“depressed”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25" dirty="0">
                <a:latin typeface="Times New Roman"/>
                <a:cs typeface="Times New Roman"/>
              </a:rPr>
              <a:t>“downcast”.</a:t>
            </a:r>
            <a:endParaRPr dirty="0">
              <a:latin typeface="Times New Roman"/>
              <a:cs typeface="Times New Roman"/>
            </a:endParaRPr>
          </a:p>
          <a:p>
            <a:pPr marL="323850" indent="-285750">
              <a:spcBef>
                <a:spcPts val="440"/>
              </a:spcBef>
              <a:buClr>
                <a:srgbClr val="0ACFD8"/>
              </a:buClr>
              <a:buSzPct val="94444"/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spc="70" dirty="0">
                <a:latin typeface="Times New Roman"/>
                <a:cs typeface="Times New Roman"/>
              </a:rPr>
              <a:t>Postures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45" dirty="0">
                <a:latin typeface="Times New Roman"/>
                <a:cs typeface="Times New Roman"/>
              </a:rPr>
              <a:t>express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attitudes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,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30" dirty="0">
                <a:latin typeface="Times New Roman"/>
                <a:cs typeface="Times New Roman"/>
              </a:rPr>
              <a:t>feelings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5" dirty="0">
                <a:latin typeface="Times New Roman"/>
                <a:cs typeface="Times New Roman"/>
              </a:rPr>
              <a:t>and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moods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more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25" dirty="0">
                <a:latin typeface="Times New Roman"/>
                <a:cs typeface="Times New Roman"/>
              </a:rPr>
              <a:t>clearly.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0" y="505459"/>
            <a:ext cx="427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5" dirty="0"/>
              <a:t>Postures </a:t>
            </a:r>
            <a:r>
              <a:rPr spc="-260" dirty="0"/>
              <a:t>and</a:t>
            </a:r>
            <a:r>
              <a:rPr spc="-145" dirty="0"/>
              <a:t> </a:t>
            </a:r>
            <a:r>
              <a:rPr spc="-300" dirty="0"/>
              <a:t>Gestures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1841" y="1328421"/>
            <a:ext cx="7877809" cy="4108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30" dirty="0">
                <a:latin typeface="Arial"/>
                <a:cs typeface="Arial"/>
              </a:rPr>
              <a:t>Gesture: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950" dirty="0">
              <a:latin typeface="Arial"/>
              <a:cs typeface="Arial"/>
            </a:endParaRPr>
          </a:p>
          <a:p>
            <a:pPr marL="393700" marR="225425" indent="-342900"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65" dirty="0">
                <a:latin typeface="Times New Roman"/>
                <a:cs typeface="Times New Roman"/>
              </a:rPr>
              <a:t>Gestures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movements</a:t>
            </a:r>
            <a:r>
              <a:rPr sz="2000" spc="10" dirty="0">
                <a:latin typeface="Times New Roman"/>
                <a:cs typeface="Times New Roman"/>
              </a:rPr>
              <a:t> 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hands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Times New Roman"/>
                <a:cs typeface="Times New Roman"/>
              </a:rPr>
              <a:t>/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head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Times New Roman"/>
                <a:cs typeface="Times New Roman"/>
              </a:rPr>
              <a:t>/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body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;they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natural  accompaniment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speech.</a:t>
            </a:r>
            <a:endParaRPr sz="2000" dirty="0">
              <a:latin typeface="Times New Roman"/>
              <a:cs typeface="Times New Roman"/>
            </a:endParaRPr>
          </a:p>
          <a:p>
            <a:pPr marL="393700" marR="37846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70" dirty="0">
                <a:latin typeface="Times New Roman"/>
                <a:cs typeface="Times New Roman"/>
              </a:rPr>
              <a:t>Gesture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refers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any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significant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movement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75" dirty="0">
                <a:latin typeface="Times New Roman"/>
                <a:cs typeface="Times New Roman"/>
              </a:rPr>
              <a:t>limb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body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  </a:t>
            </a:r>
            <a:r>
              <a:rPr sz="2000" spc="75" dirty="0">
                <a:latin typeface="Times New Roman"/>
                <a:cs typeface="Times New Roman"/>
              </a:rPr>
              <a:t>deliberate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such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movement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expression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35" dirty="0">
                <a:latin typeface="Times New Roman"/>
                <a:cs typeface="Times New Roman"/>
              </a:rPr>
              <a:t>feeling.</a:t>
            </a:r>
            <a:endParaRPr sz="2000" dirty="0">
              <a:latin typeface="Times New Roman"/>
              <a:cs typeface="Times New Roman"/>
            </a:endParaRPr>
          </a:p>
          <a:p>
            <a:pPr marL="393700" marR="59055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70" dirty="0">
                <a:latin typeface="Times New Roman"/>
                <a:cs typeface="Times New Roman"/>
              </a:rPr>
              <a:t>Gesture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understood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step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calculated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evoke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response  </a:t>
            </a:r>
            <a:r>
              <a:rPr sz="2000" spc="75" dirty="0">
                <a:latin typeface="Times New Roman"/>
                <a:cs typeface="Times New Roman"/>
              </a:rPr>
              <a:t>from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another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person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convey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intention.</a:t>
            </a:r>
            <a:endParaRPr sz="2000" dirty="0">
              <a:latin typeface="Times New Roman"/>
              <a:cs typeface="Times New Roman"/>
            </a:endParaRPr>
          </a:p>
          <a:p>
            <a:pPr marL="393700" marR="476884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65" dirty="0">
                <a:latin typeface="Times New Roman"/>
                <a:cs typeface="Times New Roman"/>
              </a:rPr>
              <a:t>People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read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interpret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gestures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therefore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these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extremely  </a:t>
            </a:r>
            <a:r>
              <a:rPr sz="2000" spc="110" dirty="0">
                <a:latin typeface="Times New Roman"/>
                <a:cs typeface="Times New Roman"/>
              </a:rPr>
              <a:t>important </a:t>
            </a:r>
            <a:r>
              <a:rPr sz="2000" spc="80" dirty="0">
                <a:latin typeface="Times New Roman"/>
                <a:cs typeface="Times New Roman"/>
              </a:rPr>
              <a:t>in </a:t>
            </a:r>
            <a:r>
              <a:rPr sz="2000" spc="70" dirty="0">
                <a:latin typeface="Times New Roman"/>
                <a:cs typeface="Times New Roman"/>
              </a:rPr>
              <a:t>organizational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context.</a:t>
            </a:r>
            <a:endParaRPr sz="2000" dirty="0">
              <a:latin typeface="Times New Roman"/>
              <a:cs typeface="Times New Roman"/>
            </a:endParaRPr>
          </a:p>
          <a:p>
            <a:pPr marL="393700" marR="4318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sz="2000" spc="-10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person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who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does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not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make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any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movement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while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speaking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appears  </a:t>
            </a:r>
            <a:r>
              <a:rPr sz="2000" spc="90" dirty="0">
                <a:latin typeface="Times New Roman"/>
                <a:cs typeface="Times New Roman"/>
              </a:rPr>
              <a:t>somewhat </a:t>
            </a:r>
            <a:r>
              <a:rPr sz="2000" spc="15" dirty="0">
                <a:latin typeface="Times New Roman"/>
                <a:cs typeface="Times New Roman"/>
              </a:rPr>
              <a:t>stiff </a:t>
            </a:r>
            <a:r>
              <a:rPr sz="2000" spc="120" dirty="0">
                <a:latin typeface="Times New Roman"/>
                <a:cs typeface="Times New Roman"/>
              </a:rPr>
              <a:t>and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mechanical.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9837" y="401777"/>
            <a:ext cx="21278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b="0" u="none" dirty="0">
                <a:solidFill>
                  <a:srgbClr val="000000"/>
                </a:solidFill>
                <a:latin typeface="Caladea"/>
                <a:cs typeface="Caladea"/>
              </a:rPr>
              <a:t>2)</a:t>
            </a:r>
            <a:r>
              <a:rPr sz="3200" b="0" u="none" spc="-8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3200" u="none" spc="-20" dirty="0">
                <a:solidFill>
                  <a:srgbClr val="000000"/>
                </a:solidFill>
                <a:latin typeface="Caladea"/>
                <a:cs typeface="Caladea"/>
              </a:rPr>
              <a:t>Postures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9837" y="970535"/>
            <a:ext cx="2846705" cy="4613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168275" indent="-283845">
              <a:spcBef>
                <a:spcPts val="9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Some mammal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species </a:t>
            </a:r>
            <a:r>
              <a:rPr sz="2200" spc="-35" dirty="0">
                <a:solidFill>
                  <a:prstClr val="black"/>
                </a:solidFill>
                <a:latin typeface="Caladea"/>
                <a:cs typeface="Caladea"/>
              </a:rPr>
              <a:t>give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specific  signals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the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position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adopted </a:t>
            </a:r>
            <a:r>
              <a:rPr sz="2200" spc="-25" dirty="0">
                <a:solidFill>
                  <a:prstClr val="black"/>
                </a:solidFill>
                <a:latin typeface="Caladea"/>
                <a:cs typeface="Caladea"/>
              </a:rPr>
              <a:t>by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head,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ears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&amp;</a:t>
            </a:r>
            <a:r>
              <a:rPr sz="2200" spc="25" dirty="0">
                <a:solidFill>
                  <a:prstClr val="black"/>
                </a:solidFill>
                <a:latin typeface="Caladea"/>
                <a:cs typeface="Caladea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tail.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27813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Eg. Flattened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ear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fear/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suspicion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72135" indent="-283845">
              <a:spcBef>
                <a:spcPts val="605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20" dirty="0">
                <a:solidFill>
                  <a:prstClr val="black"/>
                </a:solidFill>
                <a:latin typeface="Caladea"/>
                <a:cs typeface="Caladea"/>
              </a:rPr>
              <a:t>Wagging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tail </a:t>
            </a:r>
            <a:r>
              <a:rPr sz="2200" spc="-320" dirty="0">
                <a:solidFill>
                  <a:prstClr val="black"/>
                </a:solidFill>
                <a:latin typeface="Georgia"/>
                <a:cs typeface="Georgia"/>
              </a:rPr>
              <a:t>–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Complete 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submission.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  <a:p>
            <a:pPr marL="295910" marR="5080" indent="-283845">
              <a:spcBef>
                <a:spcPts val="6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295910" algn="l"/>
                <a:tab pos="296545" algn="l"/>
              </a:tabLst>
            </a:pP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Retraction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of lips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to  </a:t>
            </a:r>
            <a:r>
              <a:rPr sz="2200" spc="-10" dirty="0">
                <a:solidFill>
                  <a:prstClr val="black"/>
                </a:solidFill>
                <a:latin typeface="Caladea"/>
                <a:cs typeface="Caladea"/>
              </a:rPr>
              <a:t>display teeth </a:t>
            </a:r>
            <a:r>
              <a:rPr sz="2200" spc="-5" dirty="0">
                <a:solidFill>
                  <a:prstClr val="black"/>
                </a:solidFill>
                <a:latin typeface="Caladea"/>
                <a:cs typeface="Caladea"/>
              </a:rPr>
              <a:t>- </a:t>
            </a:r>
            <a:r>
              <a:rPr sz="2200" spc="-15" dirty="0">
                <a:solidFill>
                  <a:prstClr val="black"/>
                </a:solidFill>
                <a:latin typeface="Caladea"/>
                <a:cs typeface="Caladea"/>
              </a:rPr>
              <a:t>threat  </a:t>
            </a:r>
            <a:r>
              <a:rPr sz="2200" spc="-35" dirty="0">
                <a:solidFill>
                  <a:prstClr val="black"/>
                </a:solidFill>
                <a:latin typeface="Caladea"/>
                <a:cs typeface="Caladea"/>
              </a:rPr>
              <a:t>display.</a:t>
            </a:r>
            <a:endParaRPr sz="2200">
              <a:solidFill>
                <a:prstClr val="black"/>
              </a:solidFill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6100" y="0"/>
            <a:ext cx="8864600" cy="6838950"/>
            <a:chOff x="292100" y="0"/>
            <a:chExt cx="8864600" cy="6838950"/>
          </a:xfrm>
        </p:grpSpPr>
        <p:sp>
          <p:nvSpPr>
            <p:cNvPr id="5" name="object 5"/>
            <p:cNvSpPr/>
            <p:nvPr/>
          </p:nvSpPr>
          <p:spPr>
            <a:xfrm>
              <a:off x="3521578" y="0"/>
              <a:ext cx="5622421" cy="6838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152400"/>
              <a:ext cx="8839200" cy="6553200"/>
            </a:xfrm>
            <a:custGeom>
              <a:avLst/>
              <a:gdLst/>
              <a:ahLst/>
              <a:cxnLst/>
              <a:rect l="l" t="t" r="r" b="b"/>
              <a:pathLst>
                <a:path w="8839200" h="6553200">
                  <a:moveTo>
                    <a:pt x="0" y="6553200"/>
                  </a:moveTo>
                  <a:lnTo>
                    <a:pt x="8839200" y="6553200"/>
                  </a:lnTo>
                  <a:lnTo>
                    <a:pt x="8839200" y="0"/>
                  </a:lnTo>
                  <a:lnTo>
                    <a:pt x="0" y="0"/>
                  </a:lnTo>
                  <a:lnTo>
                    <a:pt x="0" y="6553200"/>
                  </a:lnTo>
                  <a:close/>
                </a:path>
              </a:pathLst>
            </a:custGeom>
            <a:ln w="25400">
              <a:solidFill>
                <a:srgbClr val="4F271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741680"/>
            <a:ext cx="505459" cy="137160"/>
            <a:chOff x="0" y="741680"/>
            <a:chExt cx="505459" cy="137160"/>
          </a:xfrm>
        </p:grpSpPr>
        <p:sp>
          <p:nvSpPr>
            <p:cNvPr id="3" name="object 3"/>
            <p:cNvSpPr/>
            <p:nvPr/>
          </p:nvSpPr>
          <p:spPr>
            <a:xfrm>
              <a:off x="0" y="741679"/>
              <a:ext cx="505459" cy="19050"/>
            </a:xfrm>
            <a:custGeom>
              <a:avLst/>
              <a:gdLst/>
              <a:ahLst/>
              <a:cxnLst/>
              <a:rect l="l" t="t" r="r" b="b"/>
              <a:pathLst>
                <a:path w="505459" h="19050">
                  <a:moveTo>
                    <a:pt x="50486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9050"/>
                  </a:lnTo>
                  <a:lnTo>
                    <a:pt x="466559" y="19050"/>
                  </a:lnTo>
                  <a:lnTo>
                    <a:pt x="486994" y="8890"/>
                  </a:lnTo>
                  <a:lnTo>
                    <a:pt x="504863" y="0"/>
                  </a:lnTo>
                  <a:close/>
                </a:path>
              </a:pathLst>
            </a:custGeom>
            <a:solidFill>
              <a:srgbClr val="0099C3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59460"/>
              <a:ext cx="469265" cy="10160"/>
            </a:xfrm>
            <a:custGeom>
              <a:avLst/>
              <a:gdLst/>
              <a:ahLst/>
              <a:cxnLst/>
              <a:rect l="l" t="t" r="r" b="b"/>
              <a:pathLst>
                <a:path w="469265" h="10159">
                  <a:moveTo>
                    <a:pt x="46912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48697" y="10160"/>
                  </a:lnTo>
                  <a:lnTo>
                    <a:pt x="469124" y="0"/>
                  </a:lnTo>
                  <a:close/>
                </a:path>
              </a:pathLst>
            </a:custGeom>
            <a:solidFill>
              <a:srgbClr val="0097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350"/>
              <a:ext cx="451484" cy="10160"/>
            </a:xfrm>
            <a:custGeom>
              <a:avLst/>
              <a:gdLst/>
              <a:ahLst/>
              <a:cxnLst/>
              <a:rect l="l" t="t" r="r" b="b"/>
              <a:pathLst>
                <a:path w="451484" h="10159">
                  <a:moveTo>
                    <a:pt x="45125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30824" y="10160"/>
                  </a:lnTo>
                  <a:lnTo>
                    <a:pt x="451251" y="0"/>
                  </a:lnTo>
                  <a:close/>
                </a:path>
              </a:pathLst>
            </a:custGeom>
            <a:solidFill>
              <a:srgbClr val="0096C2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8510"/>
              <a:ext cx="431165" cy="8890"/>
            </a:xfrm>
            <a:custGeom>
              <a:avLst/>
              <a:gdLst/>
              <a:ahLst/>
              <a:cxnLst/>
              <a:rect l="l" t="t" r="r" b="b"/>
              <a:pathLst>
                <a:path w="431165" h="8890">
                  <a:moveTo>
                    <a:pt x="430824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412950" y="8889"/>
                  </a:lnTo>
                  <a:lnTo>
                    <a:pt x="430824" y="0"/>
                  </a:lnTo>
                  <a:close/>
                </a:path>
              </a:pathLst>
            </a:custGeom>
            <a:solidFill>
              <a:srgbClr val="0095C1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87400"/>
              <a:ext cx="413384" cy="10160"/>
            </a:xfrm>
            <a:custGeom>
              <a:avLst/>
              <a:gdLst/>
              <a:ahLst/>
              <a:cxnLst/>
              <a:rect l="l" t="t" r="r" b="b"/>
              <a:pathLst>
                <a:path w="413384" h="10159">
                  <a:moveTo>
                    <a:pt x="412950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92523" y="10160"/>
                  </a:lnTo>
                  <a:lnTo>
                    <a:pt x="412950" y="0"/>
                  </a:lnTo>
                  <a:close/>
                </a:path>
              </a:pathLst>
            </a:custGeom>
            <a:solidFill>
              <a:srgbClr val="0094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96290"/>
              <a:ext cx="395605" cy="10160"/>
            </a:xfrm>
            <a:custGeom>
              <a:avLst/>
              <a:gdLst/>
              <a:ahLst/>
              <a:cxnLst/>
              <a:rect l="l" t="t" r="r" b="b"/>
              <a:pathLst>
                <a:path w="395605" h="10159">
                  <a:moveTo>
                    <a:pt x="39507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74650" y="10160"/>
                  </a:lnTo>
                  <a:lnTo>
                    <a:pt x="395076" y="0"/>
                  </a:lnTo>
                  <a:close/>
                </a:path>
              </a:pathLst>
            </a:custGeom>
            <a:solidFill>
              <a:srgbClr val="0093C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05179"/>
              <a:ext cx="375920" cy="10160"/>
            </a:xfrm>
            <a:custGeom>
              <a:avLst/>
              <a:gdLst/>
              <a:ahLst/>
              <a:cxnLst/>
              <a:rect l="l" t="t" r="r" b="b"/>
              <a:pathLst>
                <a:path w="375920" h="10159">
                  <a:moveTo>
                    <a:pt x="37592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366801" y="10160"/>
                  </a:lnTo>
                  <a:lnTo>
                    <a:pt x="366801" y="1270"/>
                  </a:lnTo>
                  <a:lnTo>
                    <a:pt x="375920" y="1270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92BF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14070"/>
              <a:ext cx="361315" cy="10160"/>
            </a:xfrm>
            <a:custGeom>
              <a:avLst/>
              <a:gdLst/>
              <a:ahLst/>
              <a:cxnLst/>
              <a:rect l="l" t="t" r="r" b="b"/>
              <a:pathLst>
                <a:path w="361315" h="10159">
                  <a:moveTo>
                    <a:pt x="361212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43296" y="10159"/>
                  </a:lnTo>
                  <a:lnTo>
                    <a:pt x="361212" y="0"/>
                  </a:lnTo>
                  <a:close/>
                </a:path>
              </a:pathLst>
            </a:custGeom>
            <a:solidFill>
              <a:srgbClr val="0091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24230"/>
              <a:ext cx="343535" cy="8890"/>
            </a:xfrm>
            <a:custGeom>
              <a:avLst/>
              <a:gdLst/>
              <a:ahLst/>
              <a:cxnLst/>
              <a:rect l="l" t="t" r="r" b="b"/>
              <a:pathLst>
                <a:path w="343535" h="8890">
                  <a:moveTo>
                    <a:pt x="3432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27619" y="889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0090B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3120"/>
              <a:ext cx="327660" cy="10160"/>
            </a:xfrm>
            <a:custGeom>
              <a:avLst/>
              <a:gdLst/>
              <a:ahLst/>
              <a:cxnLst/>
              <a:rect l="l" t="t" r="r" b="b"/>
              <a:pathLst>
                <a:path w="327660" h="10159">
                  <a:moveTo>
                    <a:pt x="327619" y="0"/>
                  </a:moveTo>
                  <a:lnTo>
                    <a:pt x="0" y="0"/>
                  </a:lnTo>
                  <a:lnTo>
                    <a:pt x="0" y="10159"/>
                  </a:lnTo>
                  <a:lnTo>
                    <a:pt x="309702" y="10159"/>
                  </a:lnTo>
                  <a:lnTo>
                    <a:pt x="327619" y="0"/>
                  </a:lnTo>
                  <a:close/>
                </a:path>
              </a:pathLst>
            </a:custGeom>
            <a:solidFill>
              <a:srgbClr val="008FBD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42010"/>
              <a:ext cx="312420" cy="10160"/>
            </a:xfrm>
            <a:custGeom>
              <a:avLst/>
              <a:gdLst/>
              <a:ahLst/>
              <a:cxnLst/>
              <a:rect l="l" t="t" r="r" b="b"/>
              <a:pathLst>
                <a:path w="312420" h="10159">
                  <a:moveTo>
                    <a:pt x="31194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94025" y="10160"/>
                  </a:lnTo>
                  <a:lnTo>
                    <a:pt x="311942" y="0"/>
                  </a:lnTo>
                  <a:close/>
                </a:path>
              </a:pathLst>
            </a:custGeom>
            <a:solidFill>
              <a:srgbClr val="008E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50900"/>
              <a:ext cx="296545" cy="10160"/>
            </a:xfrm>
            <a:custGeom>
              <a:avLst/>
              <a:gdLst/>
              <a:ahLst/>
              <a:cxnLst/>
              <a:rect l="l" t="t" r="r" b="b"/>
              <a:pathLst>
                <a:path w="296545" h="10159">
                  <a:moveTo>
                    <a:pt x="2962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78348" y="10160"/>
                  </a:lnTo>
                  <a:lnTo>
                    <a:pt x="296265" y="0"/>
                  </a:lnTo>
                  <a:close/>
                </a:path>
              </a:pathLst>
            </a:custGeom>
            <a:solidFill>
              <a:srgbClr val="008DBC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859790"/>
              <a:ext cx="280670" cy="10160"/>
            </a:xfrm>
            <a:custGeom>
              <a:avLst/>
              <a:gdLst/>
              <a:ahLst/>
              <a:cxnLst/>
              <a:rect l="l" t="t" r="r" b="b"/>
              <a:pathLst>
                <a:path w="280670" h="10159">
                  <a:moveTo>
                    <a:pt x="28058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2671" y="10160"/>
                  </a:lnTo>
                  <a:lnTo>
                    <a:pt x="280588" y="0"/>
                  </a:lnTo>
                  <a:close/>
                </a:path>
              </a:pathLst>
            </a:custGeom>
            <a:solidFill>
              <a:srgbClr val="008C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869950"/>
              <a:ext cx="262890" cy="8890"/>
            </a:xfrm>
            <a:custGeom>
              <a:avLst/>
              <a:gdLst/>
              <a:ahLst/>
              <a:cxnLst/>
              <a:rect l="l" t="t" r="r" b="b"/>
              <a:pathLst>
                <a:path w="262890" h="8890">
                  <a:moveTo>
                    <a:pt x="262671" y="0"/>
                  </a:moveTo>
                  <a:lnTo>
                    <a:pt x="0" y="0"/>
                  </a:lnTo>
                  <a:lnTo>
                    <a:pt x="0" y="8889"/>
                  </a:lnTo>
                  <a:lnTo>
                    <a:pt x="246994" y="8889"/>
                  </a:lnTo>
                  <a:lnTo>
                    <a:pt x="262671" y="0"/>
                  </a:lnTo>
                  <a:close/>
                </a:path>
              </a:pathLst>
            </a:custGeom>
            <a:solidFill>
              <a:srgbClr val="008BBB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68501" y="1286509"/>
            <a:ext cx="112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/>
              <a:t>Att</a:t>
            </a:r>
            <a:r>
              <a:rPr spc="-75" dirty="0"/>
              <a:t>i</a:t>
            </a:r>
            <a:r>
              <a:rPr spc="-165" dirty="0"/>
              <a:t>re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47240" y="1967229"/>
            <a:ext cx="7969250" cy="3760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8300" marR="1468755" indent="-342900">
              <a:lnSpc>
                <a:spcPct val="100400"/>
              </a:lnSpc>
              <a:spcBef>
                <a:spcPts val="9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60" dirty="0">
                <a:latin typeface="Times New Roman"/>
                <a:cs typeface="Times New Roman"/>
              </a:rPr>
              <a:t>Attire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dress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another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important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aspect</a:t>
            </a:r>
            <a:r>
              <a:rPr sz="2000" spc="10" dirty="0">
                <a:latin typeface="Times New Roman"/>
                <a:cs typeface="Times New Roman"/>
              </a:rPr>
              <a:t> 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non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verbal  </a:t>
            </a:r>
            <a:r>
              <a:rPr sz="2000" spc="90" dirty="0">
                <a:latin typeface="Times New Roman"/>
                <a:cs typeface="Times New Roman"/>
              </a:rPr>
              <a:t>communication.</a:t>
            </a:r>
            <a:endParaRPr sz="2000" dirty="0">
              <a:latin typeface="Times New Roman"/>
              <a:cs typeface="Times New Roman"/>
            </a:endParaRPr>
          </a:p>
          <a:p>
            <a:pPr marL="3683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7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way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person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dresses</a:t>
            </a:r>
            <a:r>
              <a:rPr sz="2000" spc="15" dirty="0">
                <a:latin typeface="Times New Roman"/>
                <a:cs typeface="Times New Roman"/>
              </a:rPr>
              <a:t> 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often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subjected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much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interpretation.</a:t>
            </a:r>
            <a:endParaRPr sz="2000" dirty="0">
              <a:latin typeface="Times New Roman"/>
              <a:cs typeface="Times New Roman"/>
            </a:endParaRPr>
          </a:p>
          <a:p>
            <a:pPr marL="3683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60" dirty="0">
                <a:latin typeface="Times New Roman"/>
                <a:cs typeface="Times New Roman"/>
              </a:rPr>
              <a:t>Attire </a:t>
            </a:r>
            <a:r>
              <a:rPr sz="2000" spc="65" dirty="0">
                <a:latin typeface="Times New Roman"/>
                <a:cs typeface="Times New Roman"/>
              </a:rPr>
              <a:t>proclaims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person.</a:t>
            </a:r>
            <a:endParaRPr sz="2000" dirty="0">
              <a:latin typeface="Times New Roman"/>
              <a:cs typeface="Times New Roman"/>
            </a:endParaRPr>
          </a:p>
          <a:p>
            <a:pPr marL="368300" marR="1778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70" dirty="0">
                <a:latin typeface="Times New Roman"/>
                <a:cs typeface="Times New Roman"/>
              </a:rPr>
              <a:t>Appropriateness </a:t>
            </a:r>
            <a:r>
              <a:rPr sz="2000" spc="40" dirty="0">
                <a:latin typeface="Times New Roman"/>
                <a:cs typeface="Times New Roman"/>
              </a:rPr>
              <a:t>for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60" dirty="0">
                <a:latin typeface="Times New Roman"/>
                <a:cs typeface="Times New Roman"/>
              </a:rPr>
              <a:t>occasion </a:t>
            </a:r>
            <a:r>
              <a:rPr sz="2000" spc="15" dirty="0">
                <a:latin typeface="Times New Roman"/>
                <a:cs typeface="Times New Roman"/>
              </a:rPr>
              <a:t>is </a:t>
            </a:r>
            <a:r>
              <a:rPr sz="2000" spc="65" dirty="0">
                <a:latin typeface="Times New Roman"/>
                <a:cs typeface="Times New Roman"/>
              </a:rPr>
              <a:t>essential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55" dirty="0">
                <a:latin typeface="Times New Roman"/>
                <a:cs typeface="Times New Roman"/>
              </a:rPr>
              <a:t>formality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125" dirty="0">
                <a:latin typeface="Times New Roman"/>
                <a:cs typeface="Times New Roman"/>
              </a:rPr>
              <a:t>the  </a:t>
            </a:r>
            <a:r>
              <a:rPr sz="2000" spc="60" dirty="0">
                <a:latin typeface="Times New Roman"/>
                <a:cs typeface="Times New Roman"/>
              </a:rPr>
              <a:t>occasion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time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day,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season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cultural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background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 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75" dirty="0">
                <a:latin typeface="Times New Roman"/>
                <a:cs typeface="Times New Roman"/>
              </a:rPr>
              <a:t>people </a:t>
            </a:r>
            <a:r>
              <a:rPr sz="2000" spc="80" dirty="0">
                <a:latin typeface="Times New Roman"/>
                <a:cs typeface="Times New Roman"/>
              </a:rPr>
              <a:t>who </a:t>
            </a:r>
            <a:r>
              <a:rPr sz="2000" spc="5" dirty="0">
                <a:latin typeface="Times New Roman"/>
                <a:cs typeface="Times New Roman"/>
              </a:rPr>
              <a:t>will </a:t>
            </a:r>
            <a:r>
              <a:rPr sz="2000" spc="85" dirty="0">
                <a:latin typeface="Times New Roman"/>
                <a:cs typeface="Times New Roman"/>
              </a:rPr>
              <a:t>be </a:t>
            </a:r>
            <a:r>
              <a:rPr sz="2000" spc="100" dirty="0">
                <a:latin typeface="Times New Roman"/>
                <a:cs typeface="Times New Roman"/>
              </a:rPr>
              <a:t>present </a:t>
            </a:r>
            <a:r>
              <a:rPr sz="2000" spc="120" dirty="0">
                <a:latin typeface="Times New Roman"/>
                <a:cs typeface="Times New Roman"/>
              </a:rPr>
              <a:t>and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80" dirty="0">
                <a:latin typeface="Times New Roman"/>
                <a:cs typeface="Times New Roman"/>
              </a:rPr>
              <a:t>conventions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60" dirty="0">
                <a:latin typeface="Times New Roman"/>
                <a:cs typeface="Times New Roman"/>
              </a:rPr>
              <a:t>your </a:t>
            </a:r>
            <a:r>
              <a:rPr sz="2000" spc="80" dirty="0">
                <a:latin typeface="Times New Roman"/>
                <a:cs typeface="Times New Roman"/>
              </a:rPr>
              <a:t>own  </a:t>
            </a:r>
            <a:r>
              <a:rPr sz="2000" spc="75" dirty="0">
                <a:latin typeface="Times New Roman"/>
                <a:cs typeface="Times New Roman"/>
              </a:rPr>
              <a:t>organization </a:t>
            </a:r>
            <a:r>
              <a:rPr sz="2000" spc="85" dirty="0">
                <a:latin typeface="Times New Roman"/>
                <a:cs typeface="Times New Roman"/>
              </a:rPr>
              <a:t>should </a:t>
            </a:r>
            <a:r>
              <a:rPr sz="2000" spc="65" dirty="0">
                <a:latin typeface="Times New Roman"/>
                <a:cs typeface="Times New Roman"/>
              </a:rPr>
              <a:t>provide </a:t>
            </a:r>
            <a:r>
              <a:rPr sz="2000" spc="75" dirty="0">
                <a:latin typeface="Times New Roman"/>
                <a:cs typeface="Times New Roman"/>
              </a:rPr>
              <a:t>good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guidance.</a:t>
            </a:r>
            <a:endParaRPr sz="2000" dirty="0">
              <a:latin typeface="Times New Roman"/>
              <a:cs typeface="Times New Roman"/>
            </a:endParaRPr>
          </a:p>
          <a:p>
            <a:pPr marL="3683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65" dirty="0">
                <a:latin typeface="Times New Roman"/>
                <a:cs typeface="Times New Roman"/>
              </a:rPr>
              <a:t>Formal </a:t>
            </a:r>
            <a:r>
              <a:rPr sz="2000" spc="10" dirty="0">
                <a:latin typeface="Times New Roman"/>
                <a:cs typeface="Times New Roman"/>
              </a:rPr>
              <a:t>, </a:t>
            </a:r>
            <a:r>
              <a:rPr sz="2000" spc="65" dirty="0">
                <a:latin typeface="Times New Roman"/>
                <a:cs typeface="Times New Roman"/>
              </a:rPr>
              <a:t>informal </a:t>
            </a:r>
            <a:r>
              <a:rPr sz="2000" spc="85" dirty="0">
                <a:latin typeface="Times New Roman"/>
                <a:cs typeface="Times New Roman"/>
              </a:rPr>
              <a:t>or </a:t>
            </a:r>
            <a:r>
              <a:rPr sz="2000" spc="55" dirty="0">
                <a:latin typeface="Times New Roman"/>
                <a:cs typeface="Times New Roman"/>
              </a:rPr>
              <a:t>casual </a:t>
            </a:r>
            <a:r>
              <a:rPr sz="2000" spc="65" dirty="0">
                <a:latin typeface="Times New Roman"/>
                <a:cs typeface="Times New Roman"/>
              </a:rPr>
              <a:t>dressing </a:t>
            </a:r>
            <a:r>
              <a:rPr sz="2000" spc="40" dirty="0">
                <a:latin typeface="Times New Roman"/>
                <a:cs typeface="Times New Roman"/>
              </a:rPr>
              <a:t>conveys </a:t>
            </a:r>
            <a:r>
              <a:rPr sz="2000" spc="65" dirty="0">
                <a:latin typeface="Times New Roman"/>
                <a:cs typeface="Times New Roman"/>
              </a:rPr>
              <a:t>different</a:t>
            </a:r>
            <a:r>
              <a:rPr sz="2000" spc="-33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meanings.</a:t>
            </a:r>
            <a:endParaRPr sz="2000" dirty="0">
              <a:latin typeface="Times New Roman"/>
              <a:cs typeface="Times New Roman"/>
            </a:endParaRPr>
          </a:p>
          <a:p>
            <a:pPr marL="3683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110" dirty="0">
                <a:latin typeface="Times New Roman"/>
                <a:cs typeface="Times New Roman"/>
              </a:rPr>
              <a:t>Important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ceremonial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occasions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normally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call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formal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dress.</a:t>
            </a:r>
            <a:endParaRPr sz="2000" dirty="0">
              <a:latin typeface="Times New Roman"/>
              <a:cs typeface="Times New Roman"/>
            </a:endParaRPr>
          </a:p>
          <a:p>
            <a:pPr marL="368300" indent="-342900">
              <a:spcBef>
                <a:spcPts val="500"/>
              </a:spcBef>
              <a:buClr>
                <a:srgbClr val="0ACFD8"/>
              </a:buClr>
              <a:buSzPct val="95000"/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sz="2000" spc="80" dirty="0">
                <a:latin typeface="Times New Roman"/>
                <a:cs typeface="Times New Roman"/>
              </a:rPr>
              <a:t>Organizations </a:t>
            </a:r>
            <a:r>
              <a:rPr sz="2000" spc="65" dirty="0">
                <a:latin typeface="Times New Roman"/>
                <a:cs typeface="Times New Roman"/>
              </a:rPr>
              <a:t>mostly have </a:t>
            </a:r>
            <a:r>
              <a:rPr sz="2000" spc="95" dirty="0">
                <a:latin typeface="Times New Roman"/>
                <a:cs typeface="Times New Roman"/>
              </a:rPr>
              <a:t>their </a:t>
            </a:r>
            <a:r>
              <a:rPr sz="2000" spc="70" dirty="0">
                <a:latin typeface="Times New Roman"/>
                <a:cs typeface="Times New Roman"/>
              </a:rPr>
              <a:t>dress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codes.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0A66-7965-4868-942C-FEEEF750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02" y="1760190"/>
            <a:ext cx="8153060" cy="1169551"/>
          </a:xfrm>
        </p:spPr>
        <p:txBody>
          <a:bodyPr/>
          <a:lstStyle/>
          <a:p>
            <a:r>
              <a:rPr lang="en-IN" sz="4000" dirty="0"/>
              <a:t>Speech and Writing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857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470" y="255856"/>
            <a:ext cx="81530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8135" marR="5080" indent="-273050">
              <a:spcBef>
                <a:spcPts val="105"/>
              </a:spcBef>
            </a:pPr>
            <a:r>
              <a:rPr dirty="0"/>
              <a:t>Types of</a:t>
            </a:r>
            <a:r>
              <a:rPr spc="-85" dirty="0"/>
              <a:t> </a:t>
            </a:r>
            <a:r>
              <a:rPr spc="-5" dirty="0"/>
              <a:t>Speech  </a:t>
            </a:r>
            <a:r>
              <a:rPr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6044" y="1943811"/>
            <a:ext cx="7225030" cy="4187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4965" marR="227329" indent="-342900">
              <a:lnSpc>
                <a:spcPct val="100299"/>
              </a:lnSpc>
              <a:spcBef>
                <a:spcPts val="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135E01"/>
                </a:solidFill>
                <a:latin typeface="Comic Sans MS"/>
                <a:cs typeface="Comic Sans MS"/>
              </a:rPr>
              <a:t>Informative </a:t>
            </a:r>
            <a:r>
              <a:rPr sz="2800" spc="-5" dirty="0">
                <a:solidFill>
                  <a:srgbClr val="135E01"/>
                </a:solidFill>
                <a:latin typeface="Comic Sans MS"/>
                <a:cs typeface="Comic Sans MS"/>
              </a:rPr>
              <a:t>– </a:t>
            </a:r>
            <a:r>
              <a:rPr sz="2400" dirty="0">
                <a:latin typeface="Comic Sans MS"/>
                <a:cs typeface="Comic Sans MS"/>
              </a:rPr>
              <a:t>This </a:t>
            </a:r>
            <a:r>
              <a:rPr sz="2400" spc="-5" dirty="0">
                <a:latin typeface="Comic Sans MS"/>
                <a:cs typeface="Comic Sans MS"/>
              </a:rPr>
              <a:t>speech </a:t>
            </a:r>
            <a:r>
              <a:rPr sz="2400" dirty="0">
                <a:latin typeface="Comic Sans MS"/>
                <a:cs typeface="Comic Sans MS"/>
              </a:rPr>
              <a:t>serves </a:t>
            </a:r>
            <a:r>
              <a:rPr sz="2400" spc="-5" dirty="0">
                <a:latin typeface="Comic Sans MS"/>
                <a:cs typeface="Comic Sans MS"/>
              </a:rPr>
              <a:t>to</a:t>
            </a:r>
            <a:r>
              <a:rPr sz="2400" spc="-434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provide  interesting </a:t>
            </a:r>
            <a:r>
              <a:rPr sz="2400" dirty="0">
                <a:latin typeface="Comic Sans MS"/>
                <a:cs typeface="Comic Sans MS"/>
              </a:rPr>
              <a:t>and </a:t>
            </a:r>
            <a:r>
              <a:rPr sz="2400" spc="-5" dirty="0">
                <a:latin typeface="Comic Sans MS"/>
                <a:cs typeface="Comic Sans MS"/>
              </a:rPr>
              <a:t>useful information to </a:t>
            </a:r>
            <a:r>
              <a:rPr sz="2400" dirty="0">
                <a:latin typeface="Comic Sans MS"/>
                <a:cs typeface="Comic Sans MS"/>
              </a:rPr>
              <a:t>your  </a:t>
            </a:r>
            <a:r>
              <a:rPr sz="2400" spc="-5" dirty="0">
                <a:latin typeface="Comic Sans MS"/>
                <a:cs typeface="Comic Sans MS"/>
              </a:rPr>
              <a:t>audience. Some </a:t>
            </a:r>
            <a:r>
              <a:rPr sz="2400" dirty="0">
                <a:latin typeface="Comic Sans MS"/>
                <a:cs typeface="Comic Sans MS"/>
              </a:rPr>
              <a:t>examples of </a:t>
            </a:r>
            <a:r>
              <a:rPr sz="2400" spc="-5" dirty="0">
                <a:latin typeface="Comic Sans MS"/>
                <a:cs typeface="Comic Sans MS"/>
              </a:rPr>
              <a:t>informative  </a:t>
            </a:r>
            <a:r>
              <a:rPr sz="2400" dirty="0">
                <a:latin typeface="Comic Sans MS"/>
                <a:cs typeface="Comic Sans MS"/>
              </a:rPr>
              <a:t>speeches:</a:t>
            </a:r>
          </a:p>
          <a:p>
            <a:pPr>
              <a:spcBef>
                <a:spcPts val="10"/>
              </a:spcBef>
              <a:buClr>
                <a:srgbClr val="135E01"/>
              </a:buClr>
              <a:buFont typeface="Comic Sans MS"/>
              <a:buChar char="•"/>
            </a:pPr>
            <a:endParaRPr sz="3300" dirty="0">
              <a:latin typeface="Comic Sans MS"/>
              <a:cs typeface="Comic Sans MS"/>
            </a:endParaRPr>
          </a:p>
          <a:p>
            <a:pPr marL="756285" lvl="1" indent="-287655"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teacher telling students </a:t>
            </a:r>
            <a:r>
              <a:rPr sz="2400" dirty="0">
                <a:latin typeface="Comic Sans MS"/>
                <a:cs typeface="Comic Sans MS"/>
              </a:rPr>
              <a:t>about</a:t>
            </a:r>
            <a:r>
              <a:rPr sz="2400" spc="-1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earthquakes</a:t>
            </a:r>
          </a:p>
          <a:p>
            <a:pPr marL="756285" lvl="1" indent="-287655"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student talking </a:t>
            </a:r>
            <a:r>
              <a:rPr sz="2400" dirty="0">
                <a:latin typeface="Comic Sans MS"/>
                <a:cs typeface="Comic Sans MS"/>
              </a:rPr>
              <a:t>about her</a:t>
            </a:r>
            <a:r>
              <a:rPr sz="2400" spc="-8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research</a:t>
            </a:r>
            <a:endParaRPr sz="2400" dirty="0">
              <a:latin typeface="Comic Sans MS"/>
              <a:cs typeface="Comic Sans MS"/>
            </a:endParaRPr>
          </a:p>
          <a:p>
            <a:pPr marL="756285" lvl="1" indent="-287655"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travelogue about the </a:t>
            </a:r>
            <a:r>
              <a:rPr lang="en-IN" sz="2400" dirty="0">
                <a:latin typeface="Comic Sans MS"/>
                <a:cs typeface="Comic Sans MS"/>
              </a:rPr>
              <a:t>Statue of Unity</a:t>
            </a:r>
            <a:endParaRPr sz="2400" dirty="0">
              <a:latin typeface="Comic Sans MS"/>
              <a:cs typeface="Comic Sans MS"/>
            </a:endParaRPr>
          </a:p>
          <a:p>
            <a:pPr marL="756285" marR="193040" lvl="1" indent="-287020"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computer programmer </a:t>
            </a:r>
            <a:r>
              <a:rPr sz="2400" dirty="0">
                <a:latin typeface="Comic Sans MS"/>
                <a:cs typeface="Comic Sans MS"/>
              </a:rPr>
              <a:t>speaking about</a:t>
            </a:r>
            <a:r>
              <a:rPr sz="2400" spc="-7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new  </a:t>
            </a:r>
            <a:r>
              <a:rPr sz="2400" spc="-5" dirty="0">
                <a:latin typeface="Comic Sans MS"/>
                <a:cs typeface="Comic Sans MS"/>
              </a:rPr>
              <a:t>software</a:t>
            </a:r>
            <a:endParaRPr sz="24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470" y="255856"/>
            <a:ext cx="81530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8135" marR="5080" indent="-273050">
              <a:spcBef>
                <a:spcPts val="105"/>
              </a:spcBef>
            </a:pPr>
            <a:r>
              <a:rPr dirty="0"/>
              <a:t>Types of</a:t>
            </a:r>
            <a:r>
              <a:rPr spc="-85" dirty="0"/>
              <a:t> </a:t>
            </a:r>
            <a:r>
              <a:rPr spc="-5" dirty="0"/>
              <a:t>Speech  </a:t>
            </a:r>
            <a:r>
              <a:rPr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6780" y="1612386"/>
            <a:ext cx="2598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5095"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5" dirty="0">
                <a:solidFill>
                  <a:srgbClr val="135E01"/>
                </a:solidFill>
                <a:latin typeface="Comic Sans MS"/>
                <a:cs typeface="Comic Sans MS"/>
              </a:rPr>
              <a:t>D</a:t>
            </a:r>
            <a:r>
              <a:rPr sz="2800" b="1" spc="-15" dirty="0">
                <a:solidFill>
                  <a:srgbClr val="135E01"/>
                </a:solidFill>
                <a:latin typeface="Comic Sans MS"/>
                <a:cs typeface="Comic Sans MS"/>
              </a:rPr>
              <a:t>e</a:t>
            </a:r>
            <a:r>
              <a:rPr sz="2800" b="1" spc="-5" dirty="0">
                <a:solidFill>
                  <a:srgbClr val="135E01"/>
                </a:solidFill>
                <a:latin typeface="Comic Sans MS"/>
                <a:cs typeface="Comic Sans MS"/>
              </a:rPr>
              <a:t>monstr</a:t>
            </a:r>
            <a:r>
              <a:rPr sz="2800" b="1" spc="-20" dirty="0">
                <a:solidFill>
                  <a:srgbClr val="135E01"/>
                </a:solidFill>
                <a:latin typeface="Comic Sans MS"/>
                <a:cs typeface="Comic Sans MS"/>
              </a:rPr>
              <a:t>a</a:t>
            </a:r>
            <a:r>
              <a:rPr sz="2800" b="1" spc="-10" dirty="0">
                <a:solidFill>
                  <a:srgbClr val="135E01"/>
                </a:solidFill>
                <a:latin typeface="Comic Sans MS"/>
                <a:cs typeface="Comic Sans MS"/>
              </a:rPr>
              <a:t>tive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3442" y="1642548"/>
            <a:ext cx="4605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– This has </a:t>
            </a:r>
            <a:r>
              <a:rPr sz="2400" spc="-5" dirty="0">
                <a:latin typeface="Comic Sans MS"/>
                <a:cs typeface="Comic Sans MS"/>
              </a:rPr>
              <a:t>many similarities</a:t>
            </a:r>
            <a:r>
              <a:rPr sz="2400" spc="-1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with</a:t>
            </a:r>
            <a:endParaRPr sz="24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253801" y="2181377"/>
            <a:ext cx="10378439" cy="2767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670300" algn="l"/>
              </a:tabLst>
            </a:pPr>
            <a:r>
              <a:rPr dirty="0"/>
              <a:t>an </a:t>
            </a:r>
            <a:r>
              <a:rPr spc="-5" dirty="0"/>
              <a:t>informative </a:t>
            </a:r>
            <a:r>
              <a:rPr dirty="0"/>
              <a:t>speech. A </a:t>
            </a:r>
            <a:r>
              <a:rPr spc="-10" dirty="0"/>
              <a:t>demonstrative </a:t>
            </a:r>
            <a:r>
              <a:rPr dirty="0"/>
              <a:t>speech </a:t>
            </a:r>
            <a:r>
              <a:rPr spc="-5" dirty="0"/>
              <a:t>also  teaches</a:t>
            </a:r>
            <a:r>
              <a:rPr spc="-30" dirty="0"/>
              <a:t> </a:t>
            </a:r>
            <a:r>
              <a:rPr dirty="0"/>
              <a:t>you</a:t>
            </a:r>
            <a:r>
              <a:rPr spc="15" dirty="0"/>
              <a:t> </a:t>
            </a:r>
            <a:r>
              <a:rPr spc="-5" dirty="0"/>
              <a:t>something.	</a:t>
            </a:r>
            <a:endParaRPr lang="en-IN" spc="-5" dirty="0"/>
          </a:p>
          <a:p>
            <a:pPr marL="12700" marR="5080">
              <a:spcBef>
                <a:spcPts val="100"/>
              </a:spcBef>
              <a:tabLst>
                <a:tab pos="3670300" algn="l"/>
              </a:tabLst>
            </a:pPr>
            <a:r>
              <a:rPr dirty="0"/>
              <a:t>The </a:t>
            </a:r>
            <a:r>
              <a:rPr spc="-5" dirty="0"/>
              <a:t>main difference </a:t>
            </a:r>
            <a:r>
              <a:rPr dirty="0"/>
              <a:t>lies</a:t>
            </a:r>
            <a:r>
              <a:rPr spc="-80" dirty="0"/>
              <a:t> </a:t>
            </a:r>
            <a:r>
              <a:rPr spc="-5" dirty="0"/>
              <a:t>in  including </a:t>
            </a:r>
            <a:r>
              <a:rPr dirty="0"/>
              <a:t>a </a:t>
            </a:r>
            <a:r>
              <a:rPr spc="-10" dirty="0"/>
              <a:t>demonstration </a:t>
            </a:r>
            <a:r>
              <a:rPr dirty="0"/>
              <a:t>of how </a:t>
            </a:r>
            <a:r>
              <a:rPr spc="-5" dirty="0"/>
              <a:t>to do the</a:t>
            </a:r>
            <a:r>
              <a:rPr spc="-20" dirty="0"/>
              <a:t> </a:t>
            </a:r>
            <a:r>
              <a:rPr spc="-5" dirty="0"/>
              <a:t>thing</a:t>
            </a:r>
          </a:p>
          <a:p>
            <a:pPr marL="12700"/>
            <a:r>
              <a:rPr spc="-5" dirty="0"/>
              <a:t>you’re teaching. Some </a:t>
            </a:r>
            <a:r>
              <a:rPr dirty="0"/>
              <a:t>examples of</a:t>
            </a:r>
            <a:r>
              <a:rPr spc="-65" dirty="0"/>
              <a:t> </a:t>
            </a:r>
            <a:r>
              <a:rPr spc="-5" dirty="0"/>
              <a:t>demonstrative</a:t>
            </a:r>
          </a:p>
          <a:p>
            <a:pPr marL="12700"/>
            <a:r>
              <a:rPr dirty="0"/>
              <a:t>speeches:</a:t>
            </a:r>
          </a:p>
          <a:p>
            <a:pPr marL="1840864" indent="-915035">
              <a:spcBef>
                <a:spcPts val="2880"/>
              </a:spcBef>
              <a:buChar char="*"/>
              <a:tabLst>
                <a:tab pos="1840864" algn="l"/>
                <a:tab pos="1841500" algn="l"/>
              </a:tabLst>
            </a:pPr>
            <a:r>
              <a:rPr spc="-5" dirty="0"/>
              <a:t>How to start </a:t>
            </a:r>
            <a:r>
              <a:rPr dirty="0"/>
              <a:t>your own</a:t>
            </a:r>
            <a:r>
              <a:rPr spc="-65" dirty="0"/>
              <a:t> </a:t>
            </a:r>
            <a:r>
              <a:rPr spc="-5" dirty="0"/>
              <a:t>blog</a:t>
            </a:r>
          </a:p>
          <a:p>
            <a:pPr marL="1840864" indent="-915035">
              <a:buChar char="*"/>
              <a:tabLst>
                <a:tab pos="1840864" algn="l"/>
                <a:tab pos="1841500" algn="l"/>
              </a:tabLst>
            </a:pPr>
            <a:r>
              <a:rPr spc="-5" dirty="0"/>
              <a:t>How to bake </a:t>
            </a:r>
            <a:r>
              <a:rPr dirty="0"/>
              <a:t>a</a:t>
            </a:r>
            <a:r>
              <a:rPr spc="-60" dirty="0"/>
              <a:t> </a:t>
            </a:r>
            <a:r>
              <a:rPr spc="-5" dirty="0"/>
              <a:t>cake</a:t>
            </a:r>
          </a:p>
          <a:p>
            <a:pPr marL="1840864" indent="-915035">
              <a:spcBef>
                <a:spcPts val="5"/>
              </a:spcBef>
              <a:buChar char="*"/>
              <a:tabLst>
                <a:tab pos="1840864" algn="l"/>
                <a:tab pos="1841500" algn="l"/>
              </a:tabLst>
            </a:pPr>
            <a:r>
              <a:rPr spc="-5" dirty="0"/>
              <a:t>How to write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speech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7709" y="516612"/>
            <a:ext cx="767109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spcBef>
                <a:spcPts val="100"/>
              </a:spcBef>
            </a:pPr>
            <a:r>
              <a:rPr dirty="0"/>
              <a:t>Types of</a:t>
            </a:r>
            <a:r>
              <a:rPr spc="-100" dirty="0"/>
              <a:t> </a:t>
            </a:r>
            <a:r>
              <a:rPr spc="-5" dirty="0"/>
              <a:t>Speech  </a:t>
            </a:r>
            <a:r>
              <a:rPr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0806" y="1540690"/>
            <a:ext cx="7209790" cy="4114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  <a:buClr>
                <a:srgbClr val="135E01"/>
              </a:buClr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u="heavy" spc="-10" dirty="0">
                <a:solidFill>
                  <a:srgbClr val="00B100"/>
                </a:solidFill>
                <a:uFill>
                  <a:solidFill>
                    <a:srgbClr val="00B100"/>
                  </a:solidFill>
                </a:uFill>
                <a:latin typeface="Comic Sans MS"/>
                <a:cs typeface="Comic Sans MS"/>
                <a:hlinkClick r:id="rId2"/>
              </a:rPr>
              <a:t>Persuasive</a:t>
            </a:r>
            <a:r>
              <a:rPr sz="2800" b="1" spc="-10" dirty="0">
                <a:solidFill>
                  <a:srgbClr val="00B100"/>
                </a:solidFill>
                <a:latin typeface="Comic Sans MS"/>
                <a:cs typeface="Comic Sans MS"/>
                <a:hlinkClick r:id="rId2"/>
              </a:rPr>
              <a:t> </a:t>
            </a:r>
            <a:r>
              <a:rPr sz="2400" dirty="0">
                <a:latin typeface="Comic Sans MS"/>
                <a:cs typeface="Comic Sans MS"/>
              </a:rPr>
              <a:t>– A </a:t>
            </a:r>
            <a:r>
              <a:rPr sz="2400" spc="-5" dirty="0">
                <a:latin typeface="Comic Sans MS"/>
                <a:cs typeface="Comic Sans MS"/>
              </a:rPr>
              <a:t>persuasive </a:t>
            </a:r>
            <a:r>
              <a:rPr sz="2400" dirty="0">
                <a:latin typeface="Comic Sans MS"/>
                <a:cs typeface="Comic Sans MS"/>
              </a:rPr>
              <a:t>speech </a:t>
            </a:r>
            <a:r>
              <a:rPr sz="2400" spc="-5" dirty="0">
                <a:latin typeface="Comic Sans MS"/>
                <a:cs typeface="Comic Sans MS"/>
              </a:rPr>
              <a:t>works to  </a:t>
            </a:r>
            <a:r>
              <a:rPr sz="2400" dirty="0">
                <a:latin typeface="Comic Sans MS"/>
                <a:cs typeface="Comic Sans MS"/>
              </a:rPr>
              <a:t>convince people </a:t>
            </a:r>
            <a:r>
              <a:rPr sz="2400" spc="-5" dirty="0">
                <a:latin typeface="Comic Sans MS"/>
                <a:cs typeface="Comic Sans MS"/>
              </a:rPr>
              <a:t>to </a:t>
            </a:r>
            <a:r>
              <a:rPr sz="2400" dirty="0">
                <a:latin typeface="Comic Sans MS"/>
                <a:cs typeface="Comic Sans MS"/>
              </a:rPr>
              <a:t>change </a:t>
            </a:r>
            <a:r>
              <a:rPr sz="2400" spc="-5" dirty="0">
                <a:latin typeface="Comic Sans MS"/>
                <a:cs typeface="Comic Sans MS"/>
              </a:rPr>
              <a:t>in some way: they think,  the way they </a:t>
            </a:r>
            <a:r>
              <a:rPr sz="2400" spc="-10" dirty="0">
                <a:latin typeface="Comic Sans MS"/>
                <a:cs typeface="Comic Sans MS"/>
              </a:rPr>
              <a:t>do </a:t>
            </a:r>
            <a:r>
              <a:rPr sz="2400" spc="-5" dirty="0">
                <a:latin typeface="Comic Sans MS"/>
                <a:cs typeface="Comic Sans MS"/>
              </a:rPr>
              <a:t>something, </a:t>
            </a:r>
            <a:r>
              <a:rPr sz="2400" dirty="0">
                <a:latin typeface="Comic Sans MS"/>
                <a:cs typeface="Comic Sans MS"/>
              </a:rPr>
              <a:t>or </a:t>
            </a:r>
            <a:r>
              <a:rPr sz="2400" spc="-5" dirty="0">
                <a:latin typeface="Comic Sans MS"/>
                <a:cs typeface="Comic Sans MS"/>
              </a:rPr>
              <a:t>to start </a:t>
            </a:r>
            <a:r>
              <a:rPr sz="2400" spc="-10" dirty="0">
                <a:latin typeface="Comic Sans MS"/>
                <a:cs typeface="Comic Sans MS"/>
              </a:rPr>
              <a:t>doing  </a:t>
            </a:r>
            <a:r>
              <a:rPr sz="2400" spc="-5" dirty="0">
                <a:latin typeface="Comic Sans MS"/>
                <a:cs typeface="Comic Sans MS"/>
              </a:rPr>
              <a:t>something that they </a:t>
            </a:r>
            <a:r>
              <a:rPr sz="2400" dirty="0">
                <a:latin typeface="Comic Sans MS"/>
                <a:cs typeface="Comic Sans MS"/>
              </a:rPr>
              <a:t>are </a:t>
            </a:r>
            <a:r>
              <a:rPr sz="2400" spc="-5" dirty="0">
                <a:latin typeface="Comic Sans MS"/>
                <a:cs typeface="Comic Sans MS"/>
              </a:rPr>
              <a:t>not currently doing. Some  </a:t>
            </a:r>
            <a:r>
              <a:rPr sz="2400" dirty="0">
                <a:latin typeface="Comic Sans MS"/>
                <a:cs typeface="Comic Sans MS"/>
              </a:rPr>
              <a:t>examples of </a:t>
            </a:r>
            <a:r>
              <a:rPr sz="2400" spc="-5" dirty="0">
                <a:latin typeface="Comic Sans MS"/>
                <a:cs typeface="Comic Sans MS"/>
              </a:rPr>
              <a:t>persuasive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speeches:</a:t>
            </a:r>
          </a:p>
          <a:p>
            <a:pPr marL="926465" lvl="1" indent="-457834">
              <a:spcBef>
                <a:spcPts val="288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omic Sans MS"/>
                <a:cs typeface="Comic Sans MS"/>
              </a:rPr>
              <a:t>Become </a:t>
            </a:r>
            <a:r>
              <a:rPr sz="2400" dirty="0">
                <a:latin typeface="Comic Sans MS"/>
                <a:cs typeface="Comic Sans MS"/>
              </a:rPr>
              <a:t>an </a:t>
            </a:r>
            <a:r>
              <a:rPr sz="2400" spc="-5" dirty="0">
                <a:latin typeface="Comic Sans MS"/>
                <a:cs typeface="Comic Sans MS"/>
              </a:rPr>
              <a:t>organ</a:t>
            </a:r>
            <a:r>
              <a:rPr sz="2400" spc="-35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donor</a:t>
            </a:r>
            <a:endParaRPr sz="2400" dirty="0">
              <a:latin typeface="Comic Sans MS"/>
              <a:cs typeface="Comic Sans MS"/>
            </a:endParaRPr>
          </a:p>
          <a:p>
            <a:pPr marL="926465" lvl="1" indent="-457834"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omic Sans MS"/>
                <a:cs typeface="Comic Sans MS"/>
              </a:rPr>
              <a:t>Improve </a:t>
            </a:r>
            <a:r>
              <a:rPr sz="2400" dirty="0">
                <a:latin typeface="Comic Sans MS"/>
                <a:cs typeface="Comic Sans MS"/>
              </a:rPr>
              <a:t>your health </a:t>
            </a:r>
            <a:r>
              <a:rPr sz="2400" spc="-5" dirty="0">
                <a:latin typeface="Comic Sans MS"/>
                <a:cs typeface="Comic Sans MS"/>
              </a:rPr>
              <a:t>through better</a:t>
            </a:r>
            <a:r>
              <a:rPr sz="2400" spc="-14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eating</a:t>
            </a:r>
          </a:p>
          <a:p>
            <a:pPr marL="926465" lvl="1" indent="-457834"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dirty="0">
                <a:latin typeface="Comic Sans MS"/>
                <a:cs typeface="Comic Sans MS"/>
              </a:rPr>
              <a:t>Television </a:t>
            </a:r>
            <a:r>
              <a:rPr sz="2400" spc="-5" dirty="0">
                <a:latin typeface="Comic Sans MS"/>
                <a:cs typeface="Comic Sans MS"/>
              </a:rPr>
              <a:t>violence is negatively</a:t>
            </a:r>
            <a:r>
              <a:rPr sz="2400" spc="-6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influencing</a:t>
            </a:r>
          </a:p>
          <a:p>
            <a:pPr marL="1840864">
              <a:spcBef>
                <a:spcPts val="5"/>
              </a:spcBef>
            </a:pPr>
            <a:r>
              <a:rPr sz="2400" dirty="0">
                <a:latin typeface="Comic Sans MS"/>
                <a:cs typeface="Comic Sans MS"/>
              </a:rPr>
              <a:t>our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children</a:t>
            </a:r>
            <a:endParaRPr sz="2400" dirty="0">
              <a:latin typeface="Comic Sans MS"/>
              <a:cs typeface="Comic Sans MS"/>
            </a:endParaRPr>
          </a:p>
          <a:p>
            <a:pPr marL="926465" lvl="1" indent="-457834"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omic Sans MS"/>
                <a:cs typeface="Comic Sans MS"/>
              </a:rPr>
              <a:t>Become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volunteer </a:t>
            </a:r>
            <a:r>
              <a:rPr sz="2400" dirty="0">
                <a:latin typeface="Comic Sans MS"/>
                <a:cs typeface="Comic Sans MS"/>
              </a:rPr>
              <a:t>and change </a:t>
            </a:r>
            <a:r>
              <a:rPr sz="2400" spc="-5" dirty="0">
                <a:latin typeface="Comic Sans MS"/>
                <a:cs typeface="Comic Sans MS"/>
              </a:rPr>
              <a:t>the</a:t>
            </a:r>
            <a:r>
              <a:rPr sz="2400" spc="-1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world</a:t>
            </a:r>
            <a:endParaRPr sz="24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522" y="323612"/>
            <a:ext cx="80742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spcBef>
                <a:spcPts val="100"/>
              </a:spcBef>
            </a:pPr>
            <a:r>
              <a:rPr dirty="0"/>
              <a:t>Types of</a:t>
            </a:r>
            <a:r>
              <a:rPr spc="-100" dirty="0"/>
              <a:t> </a:t>
            </a:r>
            <a:r>
              <a:rPr spc="-5" dirty="0"/>
              <a:t>Speech  </a:t>
            </a:r>
            <a:r>
              <a:rPr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6780" y="1609515"/>
            <a:ext cx="7374255" cy="3768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5" dirty="0">
                <a:solidFill>
                  <a:srgbClr val="135E01"/>
                </a:solidFill>
                <a:latin typeface="Comic Sans MS"/>
                <a:cs typeface="Comic Sans MS"/>
              </a:rPr>
              <a:t>Entertaining </a:t>
            </a:r>
            <a:r>
              <a:rPr sz="2400" dirty="0">
                <a:latin typeface="Comic Sans MS"/>
                <a:cs typeface="Comic Sans MS"/>
              </a:rPr>
              <a:t>— The</a:t>
            </a:r>
            <a:r>
              <a:rPr sz="2400" dirty="0">
                <a:solidFill>
                  <a:srgbClr val="00B100"/>
                </a:solidFill>
                <a:latin typeface="Comic Sans MS"/>
                <a:cs typeface="Comic Sans MS"/>
              </a:rPr>
              <a:t> </a:t>
            </a:r>
            <a:r>
              <a:rPr sz="2400" u="heavy" spc="-5" dirty="0">
                <a:solidFill>
                  <a:srgbClr val="00B100"/>
                </a:solidFill>
                <a:uFill>
                  <a:solidFill>
                    <a:srgbClr val="00B100"/>
                  </a:solidFill>
                </a:uFill>
                <a:latin typeface="Comic Sans MS"/>
                <a:cs typeface="Comic Sans MS"/>
                <a:hlinkClick r:id="rId2"/>
              </a:rPr>
              <a:t>after-dinner </a:t>
            </a:r>
            <a:r>
              <a:rPr sz="2400" u="heavy" dirty="0">
                <a:solidFill>
                  <a:srgbClr val="00B100"/>
                </a:solidFill>
                <a:uFill>
                  <a:solidFill>
                    <a:srgbClr val="00B100"/>
                  </a:solidFill>
                </a:uFill>
                <a:latin typeface="Comic Sans MS"/>
                <a:cs typeface="Comic Sans MS"/>
                <a:hlinkClick r:id="rId2"/>
              </a:rPr>
              <a:t>speech</a:t>
            </a:r>
            <a:r>
              <a:rPr sz="2400" dirty="0">
                <a:solidFill>
                  <a:srgbClr val="00B100"/>
                </a:solidFill>
                <a:latin typeface="Comic Sans MS"/>
                <a:cs typeface="Comic Sans MS"/>
                <a:hlinkClick r:id="rId2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is </a:t>
            </a:r>
            <a:r>
              <a:rPr sz="2400" dirty="0">
                <a:latin typeface="Comic Sans MS"/>
                <a:cs typeface="Comic Sans MS"/>
              </a:rPr>
              <a:t>a  </a:t>
            </a:r>
            <a:r>
              <a:rPr sz="2400" spc="-5" dirty="0">
                <a:latin typeface="Comic Sans MS"/>
                <a:cs typeface="Comic Sans MS"/>
              </a:rPr>
              <a:t>typical example of </a:t>
            </a:r>
            <a:r>
              <a:rPr sz="2400" dirty="0">
                <a:latin typeface="Comic Sans MS"/>
                <a:cs typeface="Comic Sans MS"/>
              </a:rPr>
              <a:t>an </a:t>
            </a:r>
            <a:r>
              <a:rPr sz="2400" spc="-5" dirty="0">
                <a:latin typeface="Comic Sans MS"/>
                <a:cs typeface="Comic Sans MS"/>
              </a:rPr>
              <a:t>entertaining </a:t>
            </a:r>
            <a:r>
              <a:rPr sz="2400" dirty="0">
                <a:latin typeface="Comic Sans MS"/>
                <a:cs typeface="Comic Sans MS"/>
              </a:rPr>
              <a:t>speech. The  speaker </a:t>
            </a:r>
            <a:r>
              <a:rPr sz="2400" spc="-5" dirty="0">
                <a:latin typeface="Comic Sans MS"/>
                <a:cs typeface="Comic Sans MS"/>
              </a:rPr>
              <a:t>provides pleasure and enjoyment that make  the audience </a:t>
            </a:r>
            <a:r>
              <a:rPr sz="2400" dirty="0">
                <a:latin typeface="Comic Sans MS"/>
                <a:cs typeface="Comic Sans MS"/>
              </a:rPr>
              <a:t>laugh or </a:t>
            </a:r>
            <a:r>
              <a:rPr sz="2400" spc="-5" dirty="0">
                <a:latin typeface="Comic Sans MS"/>
                <a:cs typeface="Comic Sans MS"/>
              </a:rPr>
              <a:t>identify with anecdotal  information. Some </a:t>
            </a:r>
            <a:r>
              <a:rPr sz="2400" dirty="0">
                <a:latin typeface="Comic Sans MS"/>
                <a:cs typeface="Comic Sans MS"/>
              </a:rPr>
              <a:t>examples of </a:t>
            </a:r>
            <a:r>
              <a:rPr sz="2400" spc="-5" dirty="0">
                <a:latin typeface="Comic Sans MS"/>
                <a:cs typeface="Comic Sans MS"/>
              </a:rPr>
              <a:t>entertaining  </a:t>
            </a:r>
            <a:r>
              <a:rPr sz="2400" dirty="0">
                <a:latin typeface="Comic Sans MS"/>
                <a:cs typeface="Comic Sans MS"/>
              </a:rPr>
              <a:t>speeches:</a:t>
            </a:r>
          </a:p>
          <a:p>
            <a:pPr marL="1033780" lvl="1" indent="-107950">
              <a:spcBef>
                <a:spcPts val="2880"/>
              </a:spcBef>
              <a:buSzPct val="95833"/>
              <a:buFont typeface="Arial"/>
              <a:buChar char="•"/>
              <a:tabLst>
                <a:tab pos="1034415" algn="l"/>
              </a:tabLst>
            </a:pPr>
            <a:r>
              <a:rPr sz="2400" dirty="0">
                <a:latin typeface="Comic Sans MS"/>
                <a:cs typeface="Comic Sans MS"/>
              </a:rPr>
              <a:t>Excuses </a:t>
            </a:r>
            <a:r>
              <a:rPr sz="2400" spc="-5" dirty="0">
                <a:latin typeface="Comic Sans MS"/>
                <a:cs typeface="Comic Sans MS"/>
              </a:rPr>
              <a:t>for </a:t>
            </a:r>
            <a:r>
              <a:rPr sz="2400" dirty="0">
                <a:latin typeface="Comic Sans MS"/>
                <a:cs typeface="Comic Sans MS"/>
              </a:rPr>
              <a:t>any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occasion</a:t>
            </a:r>
          </a:p>
          <a:p>
            <a:pPr marL="1034415" lvl="1" indent="-108585">
              <a:buSzPct val="95833"/>
              <a:buFont typeface="Arial"/>
              <a:buChar char="•"/>
              <a:tabLst>
                <a:tab pos="1035050" algn="l"/>
              </a:tabLst>
            </a:pPr>
            <a:r>
              <a:rPr sz="2400" spc="-5" dirty="0">
                <a:latin typeface="Comic Sans MS"/>
                <a:cs typeface="Comic Sans MS"/>
              </a:rPr>
              <a:t>Explaining </a:t>
            </a:r>
            <a:r>
              <a:rPr sz="2400" dirty="0">
                <a:latin typeface="Comic Sans MS"/>
                <a:cs typeface="Comic Sans MS"/>
              </a:rPr>
              <a:t>cricket </a:t>
            </a:r>
            <a:r>
              <a:rPr sz="2400" spc="-5" dirty="0">
                <a:latin typeface="Comic Sans MS"/>
                <a:cs typeface="Comic Sans MS"/>
              </a:rPr>
              <a:t>to </a:t>
            </a:r>
            <a:r>
              <a:rPr sz="2400" dirty="0">
                <a:latin typeface="Comic Sans MS"/>
                <a:cs typeface="Comic Sans MS"/>
              </a:rPr>
              <a:t>an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American</a:t>
            </a:r>
            <a:endParaRPr sz="2400" dirty="0">
              <a:latin typeface="Comic Sans MS"/>
              <a:cs typeface="Comic Sans MS"/>
            </a:endParaRPr>
          </a:p>
          <a:p>
            <a:pPr marL="1033780" lvl="1" indent="-107950">
              <a:buSzPct val="95833"/>
              <a:buFont typeface="Arial"/>
              <a:buChar char="•"/>
              <a:tabLst>
                <a:tab pos="1034415" algn="l"/>
              </a:tabLst>
            </a:pPr>
            <a:r>
              <a:rPr sz="2400" dirty="0">
                <a:latin typeface="Comic Sans MS"/>
                <a:cs typeface="Comic Sans MS"/>
              </a:rPr>
              <a:t>Things you </a:t>
            </a:r>
            <a:r>
              <a:rPr sz="2400" spc="-5" dirty="0">
                <a:latin typeface="Comic Sans MS"/>
                <a:cs typeface="Comic Sans MS"/>
              </a:rPr>
              <a:t>wouldn’t know without the</a:t>
            </a:r>
            <a:r>
              <a:rPr sz="2400" spc="-9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movies</a:t>
            </a:r>
            <a:endParaRPr sz="24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470" y="255856"/>
            <a:ext cx="81530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8770" marR="5080" indent="-306705">
              <a:spcBef>
                <a:spcPts val="105"/>
              </a:spcBef>
            </a:pPr>
            <a:r>
              <a:rPr dirty="0"/>
              <a:t>Levels of</a:t>
            </a:r>
            <a:r>
              <a:rPr spc="-95" dirty="0"/>
              <a:t> </a:t>
            </a:r>
            <a:r>
              <a:rPr dirty="0"/>
              <a:t>Speech  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8350" y="2857501"/>
            <a:ext cx="4358005" cy="400751"/>
          </a:xfrm>
          <a:prstGeom prst="rect">
            <a:avLst/>
          </a:prstGeom>
          <a:solidFill>
            <a:srgbClr val="81FB63"/>
          </a:solidFill>
          <a:ln w="12700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spcBef>
                <a:spcPts val="245"/>
              </a:spcBef>
            </a:pPr>
            <a:r>
              <a:rPr sz="2400" spc="-5" dirty="0">
                <a:latin typeface="Comic Sans MS"/>
                <a:cs typeface="Comic Sans MS"/>
              </a:rPr>
              <a:t>Interpersonal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Communication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67249" y="2071623"/>
            <a:ext cx="4358005" cy="400110"/>
          </a:xfrm>
          <a:prstGeom prst="rect">
            <a:avLst/>
          </a:prstGeom>
          <a:solidFill>
            <a:srgbClr val="81FB63"/>
          </a:solidFill>
          <a:ln w="1270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spcBef>
                <a:spcPts val="240"/>
              </a:spcBef>
            </a:pPr>
            <a:r>
              <a:rPr sz="2400" spc="-5" dirty="0">
                <a:latin typeface="Comic Sans MS"/>
                <a:cs typeface="Comic Sans MS"/>
              </a:rPr>
              <a:t>Intrapersonal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Communication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7249" y="3643377"/>
            <a:ext cx="4358005" cy="400751"/>
          </a:xfrm>
          <a:prstGeom prst="rect">
            <a:avLst/>
          </a:prstGeom>
          <a:solidFill>
            <a:srgbClr val="81FB63"/>
          </a:solidFill>
          <a:ln w="12700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270" algn="ctr">
              <a:spcBef>
                <a:spcPts val="245"/>
              </a:spcBef>
            </a:pPr>
            <a:r>
              <a:rPr sz="2400" dirty="0">
                <a:latin typeface="Comic Sans MS"/>
                <a:cs typeface="Comic Sans MS"/>
              </a:rPr>
              <a:t>Public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Communication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8350" y="4429126"/>
            <a:ext cx="4358005" cy="400751"/>
          </a:xfrm>
          <a:prstGeom prst="rect">
            <a:avLst/>
          </a:prstGeom>
          <a:solidFill>
            <a:srgbClr val="81FB63"/>
          </a:solidFill>
          <a:ln w="12700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270" algn="ctr">
              <a:spcBef>
                <a:spcPts val="245"/>
              </a:spcBef>
            </a:pPr>
            <a:r>
              <a:rPr sz="2400" dirty="0">
                <a:latin typeface="Comic Sans MS"/>
                <a:cs typeface="Comic Sans MS"/>
              </a:rPr>
              <a:t>Mass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Communication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7249" y="5214951"/>
            <a:ext cx="4358005" cy="400751"/>
          </a:xfrm>
          <a:prstGeom prst="rect">
            <a:avLst/>
          </a:prstGeom>
          <a:solidFill>
            <a:srgbClr val="81FB63"/>
          </a:solidFill>
          <a:ln w="12700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82344">
              <a:spcBef>
                <a:spcPts val="245"/>
              </a:spcBef>
            </a:pPr>
            <a:r>
              <a:rPr sz="2400" dirty="0">
                <a:latin typeface="Comic Sans MS"/>
                <a:cs typeface="Comic Sans MS"/>
              </a:rPr>
              <a:t>Group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Discussion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3644" y="0"/>
              <a:ext cx="6239256" cy="1002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5976" y="0"/>
            <a:ext cx="517144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5000" dirty="0">
                <a:latin typeface="Comic Sans MS"/>
                <a:cs typeface="Comic Sans MS"/>
              </a:rPr>
              <a:t>What is</a:t>
            </a:r>
            <a:r>
              <a:rPr sz="5000" spc="-95" dirty="0">
                <a:latin typeface="Comic Sans MS"/>
                <a:cs typeface="Comic Sans MS"/>
              </a:rPr>
              <a:t> </a:t>
            </a:r>
            <a:r>
              <a:rPr sz="5000" spc="-5" dirty="0">
                <a:latin typeface="Comic Sans MS"/>
                <a:cs typeface="Comic Sans MS"/>
              </a:rPr>
              <a:t>Written</a:t>
            </a:r>
            <a:endParaRPr sz="50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22704" y="370332"/>
            <a:ext cx="8594090" cy="6137275"/>
            <a:chOff x="298704" y="370331"/>
            <a:chExt cx="8594090" cy="6137275"/>
          </a:xfrm>
        </p:grpSpPr>
        <p:sp>
          <p:nvSpPr>
            <p:cNvPr id="7" name="object 7"/>
            <p:cNvSpPr/>
            <p:nvPr/>
          </p:nvSpPr>
          <p:spPr>
            <a:xfrm>
              <a:off x="1432559" y="370331"/>
              <a:ext cx="6548628" cy="1394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704" y="1118615"/>
              <a:ext cx="681228" cy="891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315" y="1095755"/>
              <a:ext cx="1906524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71571" y="1095755"/>
              <a:ext cx="3291840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5144" y="1095755"/>
              <a:ext cx="1170431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17308" y="1095755"/>
              <a:ext cx="1475231" cy="955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315" y="1613915"/>
              <a:ext cx="2606040" cy="955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5392" y="1613915"/>
              <a:ext cx="893063" cy="955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7539" y="1613915"/>
              <a:ext cx="1821180" cy="955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4756" y="1613915"/>
              <a:ext cx="2069592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20383" y="1613915"/>
              <a:ext cx="1574291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27747" y="1613915"/>
              <a:ext cx="675131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704" y="2258567"/>
              <a:ext cx="681228" cy="891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315" y="2235708"/>
              <a:ext cx="819912" cy="9555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1664" y="2235708"/>
              <a:ext cx="835151" cy="955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5251" y="2235708"/>
              <a:ext cx="999744" cy="9555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3431" y="2235708"/>
              <a:ext cx="2385060" cy="9555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76927" y="2235708"/>
              <a:ext cx="1831848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87212" y="2235708"/>
              <a:ext cx="925067" cy="9555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90715" y="2235708"/>
              <a:ext cx="1153667" cy="9555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22820" y="2235708"/>
              <a:ext cx="1463040" cy="9555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18932" y="2235708"/>
              <a:ext cx="673607" cy="9555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3315" y="2753867"/>
              <a:ext cx="2058924" cy="9555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7420" y="2753867"/>
              <a:ext cx="1844039" cy="9555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5115" y="2753867"/>
              <a:ext cx="3293364" cy="95554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22136" y="2753867"/>
              <a:ext cx="833628" cy="9555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90944" y="2753867"/>
              <a:ext cx="2101596" cy="95554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315" y="3272027"/>
              <a:ext cx="1066799" cy="95554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0536" y="3272027"/>
              <a:ext cx="2267712" cy="9555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58668" y="3272027"/>
              <a:ext cx="1805939" cy="9555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15027" y="3272027"/>
              <a:ext cx="2738628" cy="95554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04075" y="3272027"/>
              <a:ext cx="2188464" cy="95554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315" y="3790187"/>
              <a:ext cx="1066799" cy="95554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20723" y="3790187"/>
              <a:ext cx="2069592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16352" y="3790187"/>
              <a:ext cx="2892552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41975" y="3790187"/>
              <a:ext cx="675131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8704" y="4434840"/>
              <a:ext cx="681228" cy="891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3315" y="4411979"/>
              <a:ext cx="1831848" cy="95554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84248" y="4411979"/>
              <a:ext cx="1513331" cy="95554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25139" y="4411979"/>
              <a:ext cx="1714500" cy="95554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8724" y="4411979"/>
              <a:ext cx="1798320" cy="95554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00115" y="4411979"/>
              <a:ext cx="675132" cy="95554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8704" y="5056631"/>
              <a:ext cx="681228" cy="891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3315" y="5033772"/>
              <a:ext cx="1173480" cy="95554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8740" y="5033772"/>
              <a:ext cx="1796796" cy="9555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97480" y="5033772"/>
              <a:ext cx="835152" cy="95554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4576" y="5033772"/>
              <a:ext cx="1496568" cy="95554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33088" y="5033772"/>
              <a:ext cx="1787652" cy="95554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72683" y="5033772"/>
              <a:ext cx="1228343" cy="95554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52971" y="5033772"/>
              <a:ext cx="1716024" cy="95554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20939" y="5033772"/>
              <a:ext cx="1371600" cy="95554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3315" y="5551931"/>
              <a:ext cx="1802892" cy="95554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59279" y="5551931"/>
              <a:ext cx="675132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059941" y="525527"/>
            <a:ext cx="8076565" cy="5669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algn="ctr">
              <a:lnSpc>
                <a:spcPts val="5630"/>
              </a:lnSpc>
              <a:spcBef>
                <a:spcPts val="105"/>
              </a:spcBef>
            </a:pPr>
            <a:r>
              <a:rPr sz="5000" b="1" dirty="0">
                <a:solidFill>
                  <a:srgbClr val="001F5F"/>
                </a:solidFill>
                <a:latin typeface="Comic Sans MS"/>
                <a:cs typeface="Comic Sans MS"/>
              </a:rPr>
              <a:t>Communication</a:t>
            </a:r>
            <a:r>
              <a:rPr sz="5000" b="1" spc="-7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5000" b="1" dirty="0">
                <a:solidFill>
                  <a:srgbClr val="001F5F"/>
                </a:solidFill>
                <a:latin typeface="Comic Sans MS"/>
                <a:cs typeface="Comic Sans MS"/>
              </a:rPr>
              <a:t>???</a:t>
            </a:r>
            <a:endParaRPr sz="5000" dirty="0">
              <a:latin typeface="Comic Sans MS"/>
              <a:cs typeface="Comic Sans MS"/>
            </a:endParaRPr>
          </a:p>
          <a:p>
            <a:pPr marL="355600" indent="-343535" algn="just">
              <a:lnSpc>
                <a:spcPts val="3710"/>
              </a:lnSpc>
              <a:buFont typeface="Arial"/>
              <a:buChar char="•"/>
              <a:tabLst>
                <a:tab pos="356235" algn="l"/>
              </a:tabLst>
            </a:pP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Written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communication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has</a:t>
            </a:r>
            <a:r>
              <a:rPr sz="3400" spc="18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great</a:t>
            </a:r>
            <a:endParaRPr sz="3400" dirty="0">
              <a:latin typeface="Carlito"/>
              <a:cs typeface="Carlito"/>
            </a:endParaRPr>
          </a:p>
          <a:p>
            <a:pPr marL="355600" algn="just"/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significance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in </a:t>
            </a:r>
            <a:r>
              <a:rPr sz="3400" spc="-35" dirty="0">
                <a:solidFill>
                  <a:srgbClr val="C00000"/>
                </a:solidFill>
                <a:latin typeface="Carlito"/>
                <a:cs typeface="Carlito"/>
              </a:rPr>
              <a:t>today’s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business</a:t>
            </a: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world.</a:t>
            </a:r>
            <a:endParaRPr sz="3400" dirty="0">
              <a:latin typeface="Carlito"/>
              <a:cs typeface="Carlito"/>
            </a:endParaRPr>
          </a:p>
          <a:p>
            <a:pPr marL="355600" marR="5080" indent="-343535" algn="just">
              <a:spcBef>
                <a:spcPts val="81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It is </a:t>
            </a:r>
            <a:r>
              <a:rPr sz="3400" dirty="0">
                <a:solidFill>
                  <a:srgbClr val="C00000"/>
                </a:solidFill>
                <a:latin typeface="Carlito"/>
                <a:cs typeface="Carlito"/>
              </a:rPr>
              <a:t>an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innovative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activity of the mind.  </a:t>
            </a:r>
            <a:r>
              <a:rPr sz="3400" spc="-35" dirty="0">
                <a:solidFill>
                  <a:srgbClr val="C00000"/>
                </a:solidFill>
                <a:latin typeface="Carlito"/>
                <a:cs typeface="Carlito"/>
              </a:rPr>
              <a:t>Effective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written communication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is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essential  </a:t>
            </a: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for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preparing </a:t>
            </a:r>
            <a:r>
              <a:rPr sz="3400" spc="-25" dirty="0">
                <a:solidFill>
                  <a:srgbClr val="C00000"/>
                </a:solidFill>
                <a:latin typeface="Carlito"/>
                <a:cs typeface="Carlito"/>
              </a:rPr>
              <a:t>worthy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promotional materials  </a:t>
            </a: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for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business</a:t>
            </a:r>
            <a:r>
              <a:rPr sz="340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development.</a:t>
            </a:r>
            <a:endParaRPr sz="3400" dirty="0">
              <a:latin typeface="Carlito"/>
              <a:cs typeface="Carlito"/>
            </a:endParaRPr>
          </a:p>
          <a:p>
            <a:pPr marL="355600" indent="-343535" algn="just">
              <a:spcBef>
                <a:spcPts val="819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Speech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came </a:t>
            </a: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before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writing.</a:t>
            </a:r>
            <a:endParaRPr sz="3400" dirty="0">
              <a:latin typeface="Carlito"/>
              <a:cs typeface="Carlito"/>
            </a:endParaRPr>
          </a:p>
          <a:p>
            <a:pPr marL="355600" marR="10160" indent="-343535" algn="just">
              <a:spcBef>
                <a:spcPts val="820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But writing is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more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unique </a:t>
            </a:r>
            <a:r>
              <a:rPr sz="3400" dirty="0">
                <a:solidFill>
                  <a:srgbClr val="C00000"/>
                </a:solidFill>
                <a:latin typeface="Carlito"/>
                <a:cs typeface="Carlito"/>
              </a:rPr>
              <a:t>and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formal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than 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speech.</a:t>
            </a:r>
            <a:endParaRPr sz="3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22704" y="335279"/>
            <a:ext cx="8594090" cy="4686300"/>
            <a:chOff x="298704" y="335279"/>
            <a:chExt cx="8594090" cy="4686300"/>
          </a:xfrm>
        </p:grpSpPr>
        <p:sp>
          <p:nvSpPr>
            <p:cNvPr id="4" name="object 4"/>
            <p:cNvSpPr/>
            <p:nvPr/>
          </p:nvSpPr>
          <p:spPr>
            <a:xfrm>
              <a:off x="298704" y="358139"/>
              <a:ext cx="681228" cy="891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3315" y="335279"/>
              <a:ext cx="2058924" cy="955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2096" y="335279"/>
              <a:ext cx="1796795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8748" y="335279"/>
              <a:ext cx="1976627" cy="955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5232" y="335279"/>
              <a:ext cx="1764791" cy="955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9880" y="335279"/>
              <a:ext cx="1700783" cy="955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68996" y="335279"/>
              <a:ext cx="923544" cy="955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315" y="853439"/>
              <a:ext cx="1746504" cy="955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15668" y="853439"/>
              <a:ext cx="1400556" cy="955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2071" y="853439"/>
              <a:ext cx="2726436" cy="955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4356" y="853439"/>
              <a:ext cx="891539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0219" y="853439"/>
              <a:ext cx="1808987" cy="955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25056" y="853439"/>
              <a:ext cx="1530096" cy="9555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00999" y="853439"/>
              <a:ext cx="891540" cy="9555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315" y="1371599"/>
              <a:ext cx="2318004" cy="9555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19755" y="1371599"/>
              <a:ext cx="2310384" cy="955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08575" y="1371599"/>
              <a:ext cx="940308" cy="9555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27319" y="1371599"/>
              <a:ext cx="1281683" cy="9555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7439" y="1371599"/>
              <a:ext cx="941832" cy="9555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06184" y="1371599"/>
              <a:ext cx="2086355" cy="9555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315" y="1889760"/>
              <a:ext cx="2738628" cy="9555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87980" y="1889760"/>
              <a:ext cx="925068" cy="9555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3655" y="1889760"/>
              <a:ext cx="2322576" cy="9555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9304" y="1889760"/>
              <a:ext cx="675131" cy="95554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8704" y="2534412"/>
              <a:ext cx="681228" cy="891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3315" y="2511552"/>
              <a:ext cx="1409699" cy="95554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8007" y="2511552"/>
              <a:ext cx="1796795" cy="9555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38271" y="2511552"/>
              <a:ext cx="833627" cy="95554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6892" y="2511552"/>
              <a:ext cx="1496567" cy="95554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78451" y="2511552"/>
              <a:ext cx="1383791" cy="95554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17236" y="2511552"/>
              <a:ext cx="1226819" cy="9555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9048" y="2511552"/>
              <a:ext cx="1868424" cy="95554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22463" y="2511552"/>
              <a:ext cx="1370076" cy="95554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3315" y="3029712"/>
              <a:ext cx="1801368" cy="95554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57756" y="3029712"/>
              <a:ext cx="675132" cy="95554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54936" y="3029712"/>
              <a:ext cx="1173480" cy="955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50464" y="3029712"/>
              <a:ext cx="1513332" cy="95554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85844" y="3029712"/>
              <a:ext cx="1799844" cy="9555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07736" y="3029712"/>
              <a:ext cx="835151" cy="9555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63412" y="3029712"/>
              <a:ext cx="2929128" cy="95554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3315" y="3547872"/>
              <a:ext cx="1798320" cy="95554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24455" y="3547872"/>
              <a:ext cx="1731264" cy="9555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58539" y="3547872"/>
              <a:ext cx="1501139" cy="95554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64024" y="3547872"/>
              <a:ext cx="1226820" cy="95554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95188" y="3547872"/>
              <a:ext cx="1478280" cy="95554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77811" y="3547872"/>
              <a:ext cx="1368552" cy="95554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949184" y="3547872"/>
              <a:ext cx="943355" cy="95554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3315" y="4066032"/>
              <a:ext cx="2157984" cy="95554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10383" y="4066032"/>
              <a:ext cx="835152" cy="95554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73096" y="4066032"/>
              <a:ext cx="1165859" cy="95554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68039" y="4066032"/>
              <a:ext cx="2453640" cy="95554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54751" y="4066032"/>
              <a:ext cx="675131" cy="9555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059941" y="434467"/>
            <a:ext cx="8074659" cy="427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715" indent="-343535" algn="just"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35" dirty="0">
                <a:solidFill>
                  <a:srgbClr val="C00000"/>
                </a:solidFill>
                <a:latin typeface="Carlito"/>
                <a:cs typeface="Carlito"/>
              </a:rPr>
              <a:t>Effective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writing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involves careful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choice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of  </a:t>
            </a:r>
            <a:r>
              <a:rPr sz="3400" spc="-25" dirty="0">
                <a:solidFill>
                  <a:srgbClr val="C00000"/>
                </a:solidFill>
                <a:latin typeface="Carlito"/>
                <a:cs typeface="Carlito"/>
              </a:rPr>
              <a:t>words,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their </a:t>
            </a:r>
            <a:r>
              <a:rPr sz="3400" spc="-25" dirty="0">
                <a:solidFill>
                  <a:srgbClr val="C00000"/>
                </a:solidFill>
                <a:latin typeface="Carlito"/>
                <a:cs typeface="Carlito"/>
              </a:rPr>
              <a:t>organization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in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correct order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in 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sentences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formation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as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well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as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cohesive 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composition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of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sentences.</a:t>
            </a:r>
            <a:endParaRPr sz="3400">
              <a:latin typeface="Carlito"/>
              <a:cs typeface="Carlito"/>
            </a:endParaRPr>
          </a:p>
          <a:p>
            <a:pPr marL="355600" marR="5080" indent="-343535" algn="just">
              <a:spcBef>
                <a:spcPts val="815"/>
              </a:spcBef>
              <a:buFont typeface="Arial"/>
              <a:buChar char="•"/>
              <a:tabLst>
                <a:tab pos="356235" algn="l"/>
              </a:tabLst>
            </a:pP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Also,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writing is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more valid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and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reliable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than  speech. But while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speech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is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spontaneous, 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writing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causes </a:t>
            </a:r>
            <a:r>
              <a:rPr sz="3400" spc="-20" dirty="0">
                <a:solidFill>
                  <a:srgbClr val="C00000"/>
                </a:solidFill>
                <a:latin typeface="Carlito"/>
                <a:cs typeface="Carlito"/>
              </a:rPr>
              <a:t>delay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and </a:t>
            </a:r>
            <a:r>
              <a:rPr sz="3400" spc="-35" dirty="0">
                <a:solidFill>
                  <a:srgbClr val="C00000"/>
                </a:solidFill>
                <a:latin typeface="Carlito"/>
                <a:cs typeface="Carlito"/>
              </a:rPr>
              <a:t>takes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time </a:t>
            </a:r>
            <a:r>
              <a:rPr sz="3400" dirty="0">
                <a:solidFill>
                  <a:srgbClr val="C00000"/>
                </a:solidFill>
                <a:latin typeface="Carlito"/>
                <a:cs typeface="Carlito"/>
              </a:rPr>
              <a:t>as  </a:t>
            </a:r>
            <a:r>
              <a:rPr sz="3400" spc="-15" dirty="0">
                <a:solidFill>
                  <a:srgbClr val="C00000"/>
                </a:solidFill>
                <a:latin typeface="Carlito"/>
                <a:cs typeface="Carlito"/>
              </a:rPr>
              <a:t>feedback </a:t>
            </a:r>
            <a:r>
              <a:rPr sz="3400" spc="-5" dirty="0">
                <a:solidFill>
                  <a:srgbClr val="C00000"/>
                </a:solidFill>
                <a:latin typeface="Carlito"/>
                <a:cs typeface="Carlito"/>
              </a:rPr>
              <a:t>is not</a:t>
            </a:r>
            <a:r>
              <a:rPr sz="3400" spc="-3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C00000"/>
                </a:solidFill>
                <a:latin typeface="Carlito"/>
                <a:cs typeface="Carlito"/>
              </a:rPr>
              <a:t>immediate.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2824" y="0"/>
            <a:ext cx="7054596" cy="1036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2018" y="0"/>
            <a:ext cx="58921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dirty="0">
                <a:solidFill>
                  <a:srgbClr val="C00000"/>
                </a:solidFill>
                <a:latin typeface="Comic Sans MS"/>
                <a:cs typeface="Comic Sans MS"/>
              </a:rPr>
              <a:t>Types of</a:t>
            </a:r>
            <a:r>
              <a:rPr sz="5400" spc="-80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5400" spc="-10" dirty="0">
                <a:solidFill>
                  <a:srgbClr val="C00000"/>
                </a:solidFill>
                <a:latin typeface="Comic Sans MS"/>
                <a:cs typeface="Comic Sans MS"/>
              </a:rPr>
              <a:t>Written</a:t>
            </a:r>
            <a:endParaRPr sz="54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355092"/>
            <a:ext cx="5615940" cy="1504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61995" y="524002"/>
            <a:ext cx="47555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b="1" dirty="0">
                <a:solidFill>
                  <a:srgbClr val="C00000"/>
                </a:solidFill>
                <a:latin typeface="Comic Sans MS"/>
                <a:cs typeface="Comic Sans MS"/>
              </a:rPr>
              <a:t>Communication</a:t>
            </a:r>
            <a:endParaRPr sz="5400">
              <a:latin typeface="Comic Sans MS"/>
              <a:cs typeface="Comic Sans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41421" y="1406652"/>
            <a:ext cx="4977765" cy="2261870"/>
            <a:chOff x="2217420" y="1406652"/>
            <a:chExt cx="4977765" cy="2261870"/>
          </a:xfrm>
        </p:grpSpPr>
        <p:sp>
          <p:nvSpPr>
            <p:cNvPr id="8" name="object 8"/>
            <p:cNvSpPr/>
            <p:nvPr/>
          </p:nvSpPr>
          <p:spPr>
            <a:xfrm>
              <a:off x="2217420" y="1406652"/>
              <a:ext cx="1537716" cy="22616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1915668"/>
              <a:ext cx="2927604" cy="7406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745993" y="3761232"/>
            <a:ext cx="1502663" cy="22600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11596" y="4290059"/>
            <a:ext cx="2688590" cy="668020"/>
            <a:chOff x="4387596" y="4290059"/>
            <a:chExt cx="2688590" cy="668020"/>
          </a:xfrm>
        </p:grpSpPr>
        <p:sp>
          <p:nvSpPr>
            <p:cNvPr id="12" name="object 12"/>
            <p:cNvSpPr/>
            <p:nvPr/>
          </p:nvSpPr>
          <p:spPr>
            <a:xfrm>
              <a:off x="4387596" y="4290059"/>
              <a:ext cx="2688336" cy="6675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920" y="4296028"/>
              <a:ext cx="2614781" cy="5951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6924</Words>
  <Application>Microsoft Office PowerPoint</Application>
  <PresentationFormat>Widescreen</PresentationFormat>
  <Paragraphs>790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125</vt:i4>
      </vt:variant>
    </vt:vector>
  </HeadingPairs>
  <TitlesOfParts>
    <vt:vector size="142" baseType="lpstr">
      <vt:lpstr>Arial</vt:lpstr>
      <vt:lpstr>Arial Black</vt:lpstr>
      <vt:lpstr>Caladea</vt:lpstr>
      <vt:lpstr>Calibri</vt:lpstr>
      <vt:lpstr>Calibri Light</vt:lpstr>
      <vt:lpstr>Carlito</vt:lpstr>
      <vt:lpstr>Comic Sans MS</vt:lpstr>
      <vt:lpstr>Courier New</vt:lpstr>
      <vt:lpstr>Georgia</vt:lpstr>
      <vt:lpstr>MathJax_SansSerif</vt:lpstr>
      <vt:lpstr>Times New Roman</vt:lpstr>
      <vt:lpstr>Trebuchet MS</vt:lpstr>
      <vt:lpstr>UnDotum</vt:lpstr>
      <vt:lpstr>Verdana</vt:lpstr>
      <vt:lpstr>Wingdings</vt:lpstr>
      <vt:lpstr>Office Theme</vt:lpstr>
      <vt:lpstr>1_Office Theme</vt:lpstr>
      <vt:lpstr>Technical Communication MCAC105</vt:lpstr>
      <vt:lpstr>Unit 1: Communication</vt:lpstr>
      <vt:lpstr>ANIMAL  COMMUNICATION</vt:lpstr>
      <vt:lpstr>INTRODUCTION</vt:lpstr>
      <vt:lpstr>FUNCTIONS OF COMMUNICATION</vt:lpstr>
      <vt:lpstr>TYPES OF COMMUNICATION</vt:lpstr>
      <vt:lpstr>BASIC COMPONENTS</vt:lpstr>
      <vt:lpstr>VISUAL COMMUNICATION</vt:lpstr>
      <vt:lpstr>2) Postures</vt:lpstr>
      <vt:lpstr>3) Facial expressions</vt:lpstr>
      <vt:lpstr>5) Light (Bioluminescence)</vt:lpstr>
      <vt:lpstr>AUDITORY COMMUNICATION</vt:lpstr>
      <vt:lpstr>EXAMPLES</vt:lpstr>
      <vt:lpstr>ODOUR OR CHEMICAL COMMUNICATION</vt:lpstr>
      <vt:lpstr>EXAMPLES</vt:lpstr>
      <vt:lpstr>TACTILE COMMUNICATION</vt:lpstr>
      <vt:lpstr>ELECTRICAL SIGNALS</vt:lpstr>
      <vt:lpstr>SURFACE VIBRATIONS</vt:lpstr>
      <vt:lpstr>Human Communication</vt:lpstr>
      <vt:lpstr>Definition</vt:lpstr>
      <vt:lpstr>PowerPoint Presentation</vt:lpstr>
      <vt:lpstr>TYPES OF COMMUNICATION</vt:lpstr>
      <vt:lpstr>PowerPoint Presentation</vt:lpstr>
      <vt:lpstr>Elements of Human Communication</vt:lpstr>
      <vt:lpstr>Principles of Human Communication</vt:lpstr>
      <vt:lpstr>PRINCIPAL OF  COMMUNICATION</vt:lpstr>
      <vt:lpstr>PRINCIPLE OF EFFECTIVE 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Public Speaking</vt:lpstr>
      <vt:lpstr>The benefits of public speaking</vt:lpstr>
      <vt:lpstr>Essential steps for preparation an effective public speech</vt:lpstr>
      <vt:lpstr>Comparison of Human and  Animal Communication</vt:lpstr>
      <vt:lpstr>PowerPoint Presentation</vt:lpstr>
      <vt:lpstr>PowerPoint Presentation</vt:lpstr>
      <vt:lpstr>Models of Communication</vt:lpstr>
      <vt:lpstr>PowerPoint Presentation</vt:lpstr>
      <vt:lpstr>PowerPoint Presentation</vt:lpstr>
      <vt:lpstr>ARISTOTLE MODEL</vt:lpstr>
      <vt:lpstr>ARISTOTLE MODEL</vt:lpstr>
      <vt:lpstr>ARISTOTLE MODEL</vt:lpstr>
      <vt:lpstr>ARISTOTLE MODEL</vt:lpstr>
      <vt:lpstr>PowerPoint Presentation</vt:lpstr>
      <vt:lpstr>SHANONE AND WEAVER</vt:lpstr>
      <vt:lpstr>SHANONE AND WEAVER</vt:lpstr>
      <vt:lpstr>PowerPoint Presentation</vt:lpstr>
      <vt:lpstr>There is no concept of feedback, so  the effect is not considered. There is no concept of noise or any  kind of barriers in communication.</vt:lpstr>
      <vt:lpstr>PowerPoint Presentation</vt:lpstr>
      <vt:lpstr>PowerPoint Presentation</vt:lpstr>
      <vt:lpstr>PowerPoint Presentation</vt:lpstr>
      <vt:lpstr>Differences Between Transactional  and Other Communication Models</vt:lpstr>
      <vt:lpstr>PowerPoint Presentation</vt:lpstr>
      <vt:lpstr>BARNLUND’S TRANSACTIONAL MODEL</vt:lpstr>
      <vt:lpstr>PowerPoint Presentation</vt:lpstr>
      <vt:lpstr>PowerPoint Presentation</vt:lpstr>
      <vt:lpstr>PowerPoint Presentation</vt:lpstr>
      <vt:lpstr>PowerPoint Presentation</vt:lpstr>
      <vt:lpstr>Interactive Model and Other Models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Verbal (Oral) Communication</vt:lpstr>
      <vt:lpstr>CHARACTERSTICS OF EFFECTIVE  VERBAL COMMUNICATION</vt:lpstr>
      <vt:lpstr>MERITS</vt:lpstr>
      <vt:lpstr>DEMERITS</vt:lpstr>
      <vt:lpstr>BARRIERS TO EFFECTIVE VERBAL  COMMUNICATION</vt:lpstr>
      <vt:lpstr>PowerPoint Presentation</vt:lpstr>
      <vt:lpstr>FEATURES :</vt:lpstr>
      <vt:lpstr>PowerPoint Presentation</vt:lpstr>
      <vt:lpstr>TYPES OF NON VERBAL COMMUNICATION</vt:lpstr>
      <vt:lpstr>Types of non verbal communication</vt:lpstr>
      <vt:lpstr>Paralanguage</vt:lpstr>
      <vt:lpstr>Paralanguage</vt:lpstr>
      <vt:lpstr>Paralanguage</vt:lpstr>
      <vt:lpstr>Paralanguage Silence can be a very effective way of communication.</vt:lpstr>
      <vt:lpstr>Sign Language</vt:lpstr>
      <vt:lpstr>Sign Language</vt:lpstr>
      <vt:lpstr>Sign Language</vt:lpstr>
      <vt:lpstr>Postures and Gestures</vt:lpstr>
      <vt:lpstr>Postures and Gestures</vt:lpstr>
      <vt:lpstr>Attire</vt:lpstr>
      <vt:lpstr>Speech and Writing </vt:lpstr>
      <vt:lpstr>Types of Speech  Communication</vt:lpstr>
      <vt:lpstr>Types of Speech  Communication</vt:lpstr>
      <vt:lpstr>Types of Speech  Communication</vt:lpstr>
      <vt:lpstr>Types of Speech  Communication</vt:lpstr>
      <vt:lpstr>Levels of Speech  Communication</vt:lpstr>
      <vt:lpstr>What is Written</vt:lpstr>
      <vt:lpstr>PowerPoint Presentation</vt:lpstr>
      <vt:lpstr>Types of Written</vt:lpstr>
      <vt:lpstr>PowerPoint Presentation</vt:lpstr>
      <vt:lpstr>PowerPoint Presentation</vt:lpstr>
      <vt:lpstr>Importance of Written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Improve  Writing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Communication MCAC105</dc:title>
  <dc:creator>Rachna JNU</dc:creator>
  <cp:lastModifiedBy>Rachna JNU</cp:lastModifiedBy>
  <cp:revision>39</cp:revision>
  <dcterms:created xsi:type="dcterms:W3CDTF">2021-02-03T15:31:19Z</dcterms:created>
  <dcterms:modified xsi:type="dcterms:W3CDTF">2021-02-12T10:12:49Z</dcterms:modified>
</cp:coreProperties>
</file>